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bookmarkIdSeed="2">
  <p:sldMasterIdLst>
    <p:sldMasterId id="2147483648" r:id="rId1"/>
  </p:sldMasterIdLst>
  <p:notesMasterIdLst>
    <p:notesMasterId r:id="rId14"/>
  </p:notesMasterIdLst>
  <p:sldIdLst>
    <p:sldId id="256" r:id="rId2"/>
    <p:sldId id="285" r:id="rId3"/>
    <p:sldId id="280" r:id="rId4"/>
    <p:sldId id="257" r:id="rId5"/>
    <p:sldId id="258" r:id="rId6"/>
    <p:sldId id="259" r:id="rId7"/>
    <p:sldId id="288" r:id="rId8"/>
    <p:sldId id="260" r:id="rId9"/>
    <p:sldId id="263" r:id="rId10"/>
    <p:sldId id="287" r:id="rId11"/>
    <p:sldId id="264" r:id="rId12"/>
    <p:sldId id="282" r:id="rId13"/>
  </p:sldIdLst>
  <p:sldSz cx="12192000" cy="6858000"/>
  <p:notesSz cx="6669088" cy="97536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32767"/>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Μεσαίο στυλ 2 - Έμφαση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602" autoAdjust="0"/>
    <p:restoredTop sz="94677" autoAdjust="0"/>
  </p:normalViewPr>
  <p:slideViewPr>
    <p:cSldViewPr snapToGrid="0" snapToObjects="1">
      <p:cViewPr varScale="1">
        <p:scale>
          <a:sx n="116" d="100"/>
          <a:sy n="116" d="100"/>
        </p:scale>
        <p:origin x="-348" y="-114"/>
      </p:cViewPr>
      <p:guideLst>
        <p:guide orient="horz" pos="2160"/>
        <p:guide pos="3840"/>
      </p:guideLst>
    </p:cSldViewPr>
  </p:slideViewPr>
  <p:outlineViewPr>
    <p:cViewPr>
      <p:scale>
        <a:sx n="33" d="100"/>
        <a:sy n="33" d="100"/>
      </p:scale>
      <p:origin x="0" y="4512"/>
    </p:cViewPr>
  </p:outlin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Σύμβολο κράτησης θέσης κεφαλίδας 1"/>
          <p:cNvSpPr>
            <a:spLocks noGrp="1"/>
          </p:cNvSpPr>
          <p:nvPr>
            <p:ph type="hdr" sz="quarter"/>
          </p:nvPr>
        </p:nvSpPr>
        <p:spPr>
          <a:xfrm>
            <a:off x="0" y="0"/>
            <a:ext cx="2889938" cy="489374"/>
          </a:xfrm>
          <a:prstGeom prst="rect">
            <a:avLst/>
          </a:prstGeom>
        </p:spPr>
        <p:txBody>
          <a:bodyPr vert="horz" lIns="91440" tIns="45720" rIns="91440" bIns="45720" rtlCol="0"/>
          <a:lstStyle>
            <a:lvl1pPr algn="l">
              <a:defRPr sz="1200"/>
            </a:lvl1pPr>
          </a:lstStyle>
          <a:p>
            <a:endParaRPr lang="el-GR"/>
          </a:p>
        </p:txBody>
      </p:sp>
      <p:sp>
        <p:nvSpPr>
          <p:cNvPr id="3" name="Σύμβολο κράτησης θέσης ημερομηνίας 2"/>
          <p:cNvSpPr>
            <a:spLocks noGrp="1"/>
          </p:cNvSpPr>
          <p:nvPr>
            <p:ph type="dt" idx="1"/>
          </p:nvPr>
        </p:nvSpPr>
        <p:spPr>
          <a:xfrm>
            <a:off x="3777607" y="0"/>
            <a:ext cx="2889938" cy="489374"/>
          </a:xfrm>
          <a:prstGeom prst="rect">
            <a:avLst/>
          </a:prstGeom>
        </p:spPr>
        <p:txBody>
          <a:bodyPr vert="horz" lIns="91440" tIns="45720" rIns="91440" bIns="45720" rtlCol="0"/>
          <a:lstStyle>
            <a:lvl1pPr algn="r">
              <a:defRPr sz="1200"/>
            </a:lvl1pPr>
          </a:lstStyle>
          <a:p>
            <a:fld id="{2653753F-7AC8-BB47-9CF9-103A5030DC81}" type="datetimeFigureOut">
              <a:rPr lang="el-GR" smtClean="0"/>
              <a:pPr/>
              <a:t>19/11/2018</a:t>
            </a:fld>
            <a:endParaRPr lang="el-GR"/>
          </a:p>
        </p:txBody>
      </p:sp>
      <p:sp>
        <p:nvSpPr>
          <p:cNvPr id="4" name="Σύμβολο κράτησης θέσης εικόνας διαφάνειας 3"/>
          <p:cNvSpPr>
            <a:spLocks noGrp="1" noRot="1" noChangeAspect="1"/>
          </p:cNvSpPr>
          <p:nvPr>
            <p:ph type="sldImg" idx="2"/>
          </p:nvPr>
        </p:nvSpPr>
        <p:spPr>
          <a:xfrm>
            <a:off x="407988" y="1219200"/>
            <a:ext cx="5853112" cy="3292475"/>
          </a:xfrm>
          <a:prstGeom prst="rect">
            <a:avLst/>
          </a:prstGeom>
          <a:noFill/>
          <a:ln w="12700">
            <a:solidFill>
              <a:prstClr val="black"/>
            </a:solidFill>
          </a:ln>
        </p:spPr>
        <p:txBody>
          <a:bodyPr vert="horz" lIns="91440" tIns="45720" rIns="91440" bIns="45720" rtlCol="0" anchor="ctr"/>
          <a:lstStyle/>
          <a:p>
            <a:endParaRPr lang="el-GR"/>
          </a:p>
        </p:txBody>
      </p:sp>
      <p:sp>
        <p:nvSpPr>
          <p:cNvPr id="5" name="Σύμβολο κράτησης θέσης σημειώσεων 4"/>
          <p:cNvSpPr>
            <a:spLocks noGrp="1"/>
          </p:cNvSpPr>
          <p:nvPr>
            <p:ph type="body" sz="quarter" idx="3"/>
          </p:nvPr>
        </p:nvSpPr>
        <p:spPr>
          <a:xfrm>
            <a:off x="666909" y="4693920"/>
            <a:ext cx="5335270" cy="3840480"/>
          </a:xfrm>
          <a:prstGeom prst="rect">
            <a:avLst/>
          </a:prstGeom>
        </p:spPr>
        <p:txBody>
          <a:bodyPr vert="horz" lIns="91440" tIns="45720" rIns="91440" bIns="45720" rtlCol="0"/>
          <a:lstStyle/>
          <a:p>
            <a:pPr lvl="0"/>
            <a:r>
              <a:rPr lang="el-GR" smtClean="0"/>
              <a:t>Στυλ κειμένου υποδείγματος</a:t>
            </a:r>
          </a:p>
          <a:p>
            <a:pPr lvl="1"/>
            <a:r>
              <a:rPr lang="el-GR" smtClean="0"/>
              <a:t>Δεύτερο επίπεδο</a:t>
            </a:r>
          </a:p>
          <a:p>
            <a:pPr lvl="2"/>
            <a:r>
              <a:rPr lang="el-GR" smtClean="0"/>
              <a:t>Τρίτο επίπεδο</a:t>
            </a:r>
          </a:p>
          <a:p>
            <a:pPr lvl="3"/>
            <a:r>
              <a:rPr lang="el-GR" smtClean="0"/>
              <a:t>Τέταρτο επίπεδο</a:t>
            </a:r>
          </a:p>
          <a:p>
            <a:pPr lvl="4"/>
            <a:r>
              <a:rPr lang="el-GR" smtClean="0"/>
              <a:t>Πέμπτο επίπεδο</a:t>
            </a:r>
            <a:endParaRPr lang="el-GR"/>
          </a:p>
        </p:txBody>
      </p:sp>
      <p:sp>
        <p:nvSpPr>
          <p:cNvPr id="6" name="Σύμβολο κράτησης θέσης υποσέλιδου 5"/>
          <p:cNvSpPr>
            <a:spLocks noGrp="1"/>
          </p:cNvSpPr>
          <p:nvPr>
            <p:ph type="ftr" sz="quarter" idx="4"/>
          </p:nvPr>
        </p:nvSpPr>
        <p:spPr>
          <a:xfrm>
            <a:off x="0" y="9264228"/>
            <a:ext cx="2889938" cy="489373"/>
          </a:xfrm>
          <a:prstGeom prst="rect">
            <a:avLst/>
          </a:prstGeom>
        </p:spPr>
        <p:txBody>
          <a:bodyPr vert="horz" lIns="91440" tIns="45720" rIns="91440" bIns="45720" rtlCol="0" anchor="b"/>
          <a:lstStyle>
            <a:lvl1pPr algn="l">
              <a:defRPr sz="1200"/>
            </a:lvl1pPr>
          </a:lstStyle>
          <a:p>
            <a:endParaRPr lang="el-GR"/>
          </a:p>
        </p:txBody>
      </p:sp>
      <p:sp>
        <p:nvSpPr>
          <p:cNvPr id="7" name="Σύμβολο κράτησης θέσης αριθμού διαφάνειας 6"/>
          <p:cNvSpPr>
            <a:spLocks noGrp="1"/>
          </p:cNvSpPr>
          <p:nvPr>
            <p:ph type="sldNum" sz="quarter" idx="5"/>
          </p:nvPr>
        </p:nvSpPr>
        <p:spPr>
          <a:xfrm>
            <a:off x="3777607" y="9264228"/>
            <a:ext cx="2889938" cy="489373"/>
          </a:xfrm>
          <a:prstGeom prst="rect">
            <a:avLst/>
          </a:prstGeom>
        </p:spPr>
        <p:txBody>
          <a:bodyPr vert="horz" lIns="91440" tIns="45720" rIns="91440" bIns="45720" rtlCol="0" anchor="b"/>
          <a:lstStyle>
            <a:lvl1pPr algn="r">
              <a:defRPr sz="1200"/>
            </a:lvl1pPr>
          </a:lstStyle>
          <a:p>
            <a:fld id="{4EEB49F4-6387-2A4E-AA26-C20C30C21CC1}" type="slidenum">
              <a:rPr lang="el-GR" smtClean="0"/>
              <a:pPr/>
              <a:t>‹#›</a:t>
            </a:fld>
            <a:endParaRPr lang="el-GR"/>
          </a:p>
        </p:txBody>
      </p:sp>
    </p:spTree>
    <p:extLst>
      <p:ext uri="{BB962C8B-B14F-4D97-AF65-F5344CB8AC3E}">
        <p14:creationId xmlns:p14="http://schemas.microsoft.com/office/powerpoint/2010/main" xmlns="" val="1460661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Σύμβολο κράτησης θέσης εικόνας διαφάνειας 1"/>
          <p:cNvSpPr>
            <a:spLocks noGrp="1" noRot="1" noChangeAspect="1"/>
          </p:cNvSpPr>
          <p:nvPr>
            <p:ph type="sldImg"/>
          </p:nvPr>
        </p:nvSpPr>
        <p:spPr/>
      </p:sp>
      <p:sp>
        <p:nvSpPr>
          <p:cNvPr id="3" name="Σύμβολο κράτησης θέσης σημειώσεων 2"/>
          <p:cNvSpPr>
            <a:spLocks noGrp="1"/>
          </p:cNvSpPr>
          <p:nvPr>
            <p:ph type="body" idx="1"/>
          </p:nvPr>
        </p:nvSpPr>
        <p:spPr/>
        <p:txBody>
          <a:bodyPr/>
          <a:lstStyle/>
          <a:p>
            <a:endParaRPr lang="el-GR"/>
          </a:p>
        </p:txBody>
      </p:sp>
      <p:sp>
        <p:nvSpPr>
          <p:cNvPr id="4" name="Σύμβολο κράτησης θέσης αριθμού διαφάνειας 3"/>
          <p:cNvSpPr>
            <a:spLocks noGrp="1"/>
          </p:cNvSpPr>
          <p:nvPr>
            <p:ph type="sldNum" sz="quarter" idx="10"/>
          </p:nvPr>
        </p:nvSpPr>
        <p:spPr/>
        <p:txBody>
          <a:bodyPr/>
          <a:lstStyle/>
          <a:p>
            <a:fld id="{4EEB49F4-6387-2A4E-AA26-C20C30C21CC1}" type="slidenum">
              <a:rPr lang="el-GR" smtClean="0"/>
              <a:pPr/>
              <a:t>1</a:t>
            </a:fld>
            <a:endParaRPr lang="el-GR"/>
          </a:p>
        </p:txBody>
      </p:sp>
    </p:spTree>
    <p:extLst>
      <p:ext uri="{BB962C8B-B14F-4D97-AF65-F5344CB8AC3E}">
        <p14:creationId xmlns:p14="http://schemas.microsoft.com/office/powerpoint/2010/main" xmlns="" val="3605795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ς τίτλου">
    <p:spTree>
      <p:nvGrpSpPr>
        <p:cNvPr id="1" name=""/>
        <p:cNvGrpSpPr/>
        <p:nvPr/>
      </p:nvGrpSpPr>
      <p:grpSpPr>
        <a:xfrm>
          <a:off x="0" y="0"/>
          <a:ext cx="0" cy="0"/>
          <a:chOff x="0" y="0"/>
          <a:chExt cx="0" cy="0"/>
        </a:xfrm>
      </p:grpSpPr>
      <p:sp>
        <p:nvSpPr>
          <p:cNvPr id="2" name="Τίτλος 1"/>
          <p:cNvSpPr>
            <a:spLocks noGrp="1"/>
          </p:cNvSpPr>
          <p:nvPr>
            <p:ph type="ctrTitle"/>
          </p:nvPr>
        </p:nvSpPr>
        <p:spPr>
          <a:xfrm>
            <a:off x="1524000" y="1122363"/>
            <a:ext cx="9144000" cy="2387600"/>
          </a:xfrm>
        </p:spPr>
        <p:txBody>
          <a:bodyPr anchor="b"/>
          <a:lstStyle>
            <a:lvl1pPr algn="ctr">
              <a:defRPr sz="6000"/>
            </a:lvl1pPr>
          </a:lstStyle>
          <a:p>
            <a:r>
              <a:rPr lang="el-GR" smtClean="0"/>
              <a:t>Στυλ τίτλου υποδείγματος</a:t>
            </a:r>
            <a:endParaRPr lang="el-GR"/>
          </a:p>
        </p:txBody>
      </p:sp>
      <p:sp>
        <p:nvSpPr>
          <p:cNvPr id="3" name="Υπότιτλος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l-GR" smtClean="0"/>
              <a:t>Στυλ υπότιτλου υποδείγματος</a:t>
            </a:r>
            <a:endParaRPr lang="el-GR"/>
          </a:p>
        </p:txBody>
      </p:sp>
      <p:sp>
        <p:nvSpPr>
          <p:cNvPr id="4" name="Σύμβολο κράτησης θέσης ημερομηνίας 3"/>
          <p:cNvSpPr>
            <a:spLocks noGrp="1"/>
          </p:cNvSpPr>
          <p:nvPr>
            <p:ph type="dt" sz="half" idx="10"/>
          </p:nvPr>
        </p:nvSpPr>
        <p:spPr/>
        <p:txBody>
          <a:bodyPr/>
          <a:lstStyle/>
          <a:p>
            <a:fld id="{414DCEB2-D480-084C-A2C0-6E86DDAF01E8}" type="datetime1">
              <a:rPr lang="el-GR" smtClean="0"/>
              <a:pPr/>
              <a:t>19/11/2018</a:t>
            </a:fld>
            <a:endParaRPr lang="el-GR"/>
          </a:p>
        </p:txBody>
      </p:sp>
      <p:sp>
        <p:nvSpPr>
          <p:cNvPr id="5" name="Σύμβολο κράτησης θέσης υποσέλιδου 4"/>
          <p:cNvSpPr>
            <a:spLocks noGrp="1"/>
          </p:cNvSpPr>
          <p:nvPr>
            <p:ph type="ftr" sz="quarter" idx="11"/>
          </p:nvPr>
        </p:nvSpPr>
        <p:spPr/>
        <p:txBody>
          <a:bodyPr/>
          <a:lstStyle/>
          <a:p>
            <a:endParaRPr lang="el-GR"/>
          </a:p>
        </p:txBody>
      </p:sp>
      <p:sp>
        <p:nvSpPr>
          <p:cNvPr id="6" name="Σύμβολο κράτησης θέσης αριθμού διαφάνειας 5"/>
          <p:cNvSpPr>
            <a:spLocks noGrp="1"/>
          </p:cNvSpPr>
          <p:nvPr>
            <p:ph type="sldNum" sz="quarter" idx="12"/>
          </p:nvPr>
        </p:nvSpPr>
        <p:spPr/>
        <p:txBody>
          <a:bodyPr/>
          <a:lstStyle/>
          <a:p>
            <a:fld id="{C438CA6B-D23F-1D47-B302-68E6E16C18FC}" type="slidenum">
              <a:rPr lang="el-GR" smtClean="0"/>
              <a:pPr/>
              <a:t>‹#›</a:t>
            </a:fld>
            <a:endParaRPr lang="el-GR"/>
          </a:p>
        </p:txBody>
      </p:sp>
    </p:spTree>
    <p:extLst>
      <p:ext uri="{BB962C8B-B14F-4D97-AF65-F5344CB8AC3E}">
        <p14:creationId xmlns:p14="http://schemas.microsoft.com/office/powerpoint/2010/main" xmlns="" val="16340484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τίτλου υποδείγματος</a:t>
            </a:r>
            <a:endParaRPr lang="el-GR"/>
          </a:p>
        </p:txBody>
      </p:sp>
      <p:sp>
        <p:nvSpPr>
          <p:cNvPr id="3" name="Σύμβολο κράτησης θέσης κατακόρυφου κειμένου 2"/>
          <p:cNvSpPr>
            <a:spLocks noGrp="1"/>
          </p:cNvSpPr>
          <p:nvPr>
            <p:ph type="body" orient="vert" idx="1"/>
          </p:nvPr>
        </p:nvSpPr>
        <p:spPr/>
        <p:txBody>
          <a:bodyPr vert="eaVert"/>
          <a:lstStyle/>
          <a:p>
            <a:pPr lvl="0"/>
            <a:r>
              <a:rPr lang="el-GR" smtClean="0"/>
              <a:t>Στυλ κειμένου υποδείγματος</a:t>
            </a:r>
          </a:p>
          <a:p>
            <a:pPr lvl="1"/>
            <a:r>
              <a:rPr lang="el-GR" smtClean="0"/>
              <a:t>Δεύτερο επίπεδο</a:t>
            </a:r>
          </a:p>
          <a:p>
            <a:pPr lvl="2"/>
            <a:r>
              <a:rPr lang="el-GR" smtClean="0"/>
              <a:t>Τρίτο επίπεδο</a:t>
            </a:r>
          </a:p>
          <a:p>
            <a:pPr lvl="3"/>
            <a:r>
              <a:rPr lang="el-GR" smtClean="0"/>
              <a:t>Τέταρτο επίπεδο</a:t>
            </a:r>
          </a:p>
          <a:p>
            <a:pPr lvl="4"/>
            <a:r>
              <a:rPr lang="el-GR" smtClean="0"/>
              <a:t>Πέμπτο επίπεδο</a:t>
            </a:r>
            <a:endParaRPr lang="el-GR"/>
          </a:p>
        </p:txBody>
      </p:sp>
      <p:sp>
        <p:nvSpPr>
          <p:cNvPr id="4" name="Σύμβολο κράτησης θέσης ημερομηνίας 3"/>
          <p:cNvSpPr>
            <a:spLocks noGrp="1"/>
          </p:cNvSpPr>
          <p:nvPr>
            <p:ph type="dt" sz="half" idx="10"/>
          </p:nvPr>
        </p:nvSpPr>
        <p:spPr/>
        <p:txBody>
          <a:bodyPr/>
          <a:lstStyle/>
          <a:p>
            <a:fld id="{6AC5DE81-EFD4-CB41-B4B3-8F218E1EEE6A}" type="datetime1">
              <a:rPr lang="el-GR" smtClean="0"/>
              <a:pPr/>
              <a:t>19/11/2018</a:t>
            </a:fld>
            <a:endParaRPr lang="el-GR"/>
          </a:p>
        </p:txBody>
      </p:sp>
      <p:sp>
        <p:nvSpPr>
          <p:cNvPr id="5" name="Σύμβολο κράτησης θέσης υποσέλιδου 4"/>
          <p:cNvSpPr>
            <a:spLocks noGrp="1"/>
          </p:cNvSpPr>
          <p:nvPr>
            <p:ph type="ftr" sz="quarter" idx="11"/>
          </p:nvPr>
        </p:nvSpPr>
        <p:spPr/>
        <p:txBody>
          <a:bodyPr/>
          <a:lstStyle/>
          <a:p>
            <a:endParaRPr lang="el-GR"/>
          </a:p>
        </p:txBody>
      </p:sp>
      <p:sp>
        <p:nvSpPr>
          <p:cNvPr id="6" name="Σύμβολο κράτησης θέσης αριθμού διαφάνειας 5"/>
          <p:cNvSpPr>
            <a:spLocks noGrp="1"/>
          </p:cNvSpPr>
          <p:nvPr>
            <p:ph type="sldNum" sz="quarter" idx="12"/>
          </p:nvPr>
        </p:nvSpPr>
        <p:spPr/>
        <p:txBody>
          <a:bodyPr/>
          <a:lstStyle/>
          <a:p>
            <a:fld id="{C438CA6B-D23F-1D47-B302-68E6E16C18FC}" type="slidenum">
              <a:rPr lang="el-GR" smtClean="0"/>
              <a:pPr/>
              <a:t>‹#›</a:t>
            </a:fld>
            <a:endParaRPr lang="el-GR"/>
          </a:p>
        </p:txBody>
      </p:sp>
    </p:spTree>
    <p:extLst>
      <p:ext uri="{BB962C8B-B14F-4D97-AF65-F5344CB8AC3E}">
        <p14:creationId xmlns:p14="http://schemas.microsoft.com/office/powerpoint/2010/main" xmlns="" val="12361487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Κατακόρυφος τίτλος 1"/>
          <p:cNvSpPr>
            <a:spLocks noGrp="1"/>
          </p:cNvSpPr>
          <p:nvPr>
            <p:ph type="title" orient="vert"/>
          </p:nvPr>
        </p:nvSpPr>
        <p:spPr>
          <a:xfrm>
            <a:off x="8724900" y="365125"/>
            <a:ext cx="2628900" cy="5811838"/>
          </a:xfrm>
        </p:spPr>
        <p:txBody>
          <a:bodyPr vert="eaVert"/>
          <a:lstStyle/>
          <a:p>
            <a:r>
              <a:rPr lang="el-GR" smtClean="0"/>
              <a:t>Στυλ τίτλου υποδείγματος</a:t>
            </a:r>
            <a:endParaRPr lang="el-GR"/>
          </a:p>
        </p:txBody>
      </p:sp>
      <p:sp>
        <p:nvSpPr>
          <p:cNvPr id="3" name="Σύμβολο κράτησης θέσης κατακόρυφου κειμένου 2"/>
          <p:cNvSpPr>
            <a:spLocks noGrp="1"/>
          </p:cNvSpPr>
          <p:nvPr>
            <p:ph type="body" orient="vert" idx="1"/>
          </p:nvPr>
        </p:nvSpPr>
        <p:spPr>
          <a:xfrm>
            <a:off x="838200" y="365125"/>
            <a:ext cx="7734300" cy="5811838"/>
          </a:xfrm>
        </p:spPr>
        <p:txBody>
          <a:bodyPr vert="eaVert"/>
          <a:lstStyle/>
          <a:p>
            <a:pPr lvl="0"/>
            <a:r>
              <a:rPr lang="el-GR" smtClean="0"/>
              <a:t>Στυλ κειμένου υποδείγματος</a:t>
            </a:r>
          </a:p>
          <a:p>
            <a:pPr lvl="1"/>
            <a:r>
              <a:rPr lang="el-GR" smtClean="0"/>
              <a:t>Δεύτερο επίπεδο</a:t>
            </a:r>
          </a:p>
          <a:p>
            <a:pPr lvl="2"/>
            <a:r>
              <a:rPr lang="el-GR" smtClean="0"/>
              <a:t>Τρίτο επίπεδο</a:t>
            </a:r>
          </a:p>
          <a:p>
            <a:pPr lvl="3"/>
            <a:r>
              <a:rPr lang="el-GR" smtClean="0"/>
              <a:t>Τέταρτο επίπεδο</a:t>
            </a:r>
          </a:p>
          <a:p>
            <a:pPr lvl="4"/>
            <a:r>
              <a:rPr lang="el-GR" smtClean="0"/>
              <a:t>Πέμπτο επίπεδο</a:t>
            </a:r>
            <a:endParaRPr lang="el-GR"/>
          </a:p>
        </p:txBody>
      </p:sp>
      <p:sp>
        <p:nvSpPr>
          <p:cNvPr id="4" name="Σύμβολο κράτησης θέσης ημερομηνίας 3"/>
          <p:cNvSpPr>
            <a:spLocks noGrp="1"/>
          </p:cNvSpPr>
          <p:nvPr>
            <p:ph type="dt" sz="half" idx="10"/>
          </p:nvPr>
        </p:nvSpPr>
        <p:spPr/>
        <p:txBody>
          <a:bodyPr/>
          <a:lstStyle/>
          <a:p>
            <a:fld id="{793393FA-E34D-6047-A89C-DF8438C39CDF}" type="datetime1">
              <a:rPr lang="el-GR" smtClean="0"/>
              <a:pPr/>
              <a:t>19/11/2018</a:t>
            </a:fld>
            <a:endParaRPr lang="el-GR"/>
          </a:p>
        </p:txBody>
      </p:sp>
      <p:sp>
        <p:nvSpPr>
          <p:cNvPr id="5" name="Σύμβολο κράτησης θέσης υποσέλιδου 4"/>
          <p:cNvSpPr>
            <a:spLocks noGrp="1"/>
          </p:cNvSpPr>
          <p:nvPr>
            <p:ph type="ftr" sz="quarter" idx="11"/>
          </p:nvPr>
        </p:nvSpPr>
        <p:spPr/>
        <p:txBody>
          <a:bodyPr/>
          <a:lstStyle/>
          <a:p>
            <a:endParaRPr lang="el-GR"/>
          </a:p>
        </p:txBody>
      </p:sp>
      <p:sp>
        <p:nvSpPr>
          <p:cNvPr id="6" name="Σύμβολο κράτησης θέσης αριθμού διαφάνειας 5"/>
          <p:cNvSpPr>
            <a:spLocks noGrp="1"/>
          </p:cNvSpPr>
          <p:nvPr>
            <p:ph type="sldNum" sz="quarter" idx="12"/>
          </p:nvPr>
        </p:nvSpPr>
        <p:spPr/>
        <p:txBody>
          <a:bodyPr/>
          <a:lstStyle/>
          <a:p>
            <a:fld id="{C438CA6B-D23F-1D47-B302-68E6E16C18FC}" type="slidenum">
              <a:rPr lang="el-GR" smtClean="0"/>
              <a:pPr/>
              <a:t>‹#›</a:t>
            </a:fld>
            <a:endParaRPr lang="el-GR"/>
          </a:p>
        </p:txBody>
      </p:sp>
    </p:spTree>
    <p:extLst>
      <p:ext uri="{BB962C8B-B14F-4D97-AF65-F5344CB8AC3E}">
        <p14:creationId xmlns:p14="http://schemas.microsoft.com/office/powerpoint/2010/main" xmlns="" val="11950721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τίτλου υποδείγματος</a:t>
            </a:r>
            <a:endParaRPr lang="el-GR"/>
          </a:p>
        </p:txBody>
      </p:sp>
      <p:sp>
        <p:nvSpPr>
          <p:cNvPr id="3" name="Σύμβολο κράτησης θέσης περιεχομένου 2"/>
          <p:cNvSpPr>
            <a:spLocks noGrp="1"/>
          </p:cNvSpPr>
          <p:nvPr>
            <p:ph idx="1"/>
          </p:nvPr>
        </p:nvSpPr>
        <p:spPr/>
        <p:txBody>
          <a:bodyPr/>
          <a:lstStyle/>
          <a:p>
            <a:pPr lvl="0"/>
            <a:r>
              <a:rPr lang="el-GR" smtClean="0"/>
              <a:t>Στυλ κειμένου υποδείγματος</a:t>
            </a:r>
          </a:p>
          <a:p>
            <a:pPr lvl="1"/>
            <a:r>
              <a:rPr lang="el-GR" smtClean="0"/>
              <a:t>Δεύτερο επίπεδο</a:t>
            </a:r>
          </a:p>
          <a:p>
            <a:pPr lvl="2"/>
            <a:r>
              <a:rPr lang="el-GR" smtClean="0"/>
              <a:t>Τρίτο επίπεδο</a:t>
            </a:r>
          </a:p>
          <a:p>
            <a:pPr lvl="3"/>
            <a:r>
              <a:rPr lang="el-GR" smtClean="0"/>
              <a:t>Τέταρτο επίπεδο</a:t>
            </a:r>
          </a:p>
          <a:p>
            <a:pPr lvl="4"/>
            <a:r>
              <a:rPr lang="el-GR" smtClean="0"/>
              <a:t>Πέμπτο επίπεδο</a:t>
            </a:r>
            <a:endParaRPr lang="el-GR"/>
          </a:p>
        </p:txBody>
      </p:sp>
      <p:sp>
        <p:nvSpPr>
          <p:cNvPr id="4" name="Σύμβολο κράτησης θέσης ημερομηνίας 3"/>
          <p:cNvSpPr>
            <a:spLocks noGrp="1"/>
          </p:cNvSpPr>
          <p:nvPr>
            <p:ph type="dt" sz="half" idx="10"/>
          </p:nvPr>
        </p:nvSpPr>
        <p:spPr/>
        <p:txBody>
          <a:bodyPr/>
          <a:lstStyle/>
          <a:p>
            <a:fld id="{FF0C7590-8172-BC4E-BD39-7170ACE3BA46}" type="datetime1">
              <a:rPr lang="el-GR" smtClean="0"/>
              <a:pPr/>
              <a:t>19/11/2018</a:t>
            </a:fld>
            <a:endParaRPr lang="el-GR"/>
          </a:p>
        </p:txBody>
      </p:sp>
      <p:sp>
        <p:nvSpPr>
          <p:cNvPr id="5" name="Σύμβολο κράτησης θέσης υποσέλιδου 4"/>
          <p:cNvSpPr>
            <a:spLocks noGrp="1"/>
          </p:cNvSpPr>
          <p:nvPr>
            <p:ph type="ftr" sz="quarter" idx="11"/>
          </p:nvPr>
        </p:nvSpPr>
        <p:spPr/>
        <p:txBody>
          <a:bodyPr/>
          <a:lstStyle/>
          <a:p>
            <a:endParaRPr lang="el-GR"/>
          </a:p>
        </p:txBody>
      </p:sp>
      <p:sp>
        <p:nvSpPr>
          <p:cNvPr id="6" name="Σύμβολο κράτησης θέσης αριθμού διαφάνειας 5"/>
          <p:cNvSpPr>
            <a:spLocks noGrp="1"/>
          </p:cNvSpPr>
          <p:nvPr>
            <p:ph type="sldNum" sz="quarter" idx="12"/>
          </p:nvPr>
        </p:nvSpPr>
        <p:spPr/>
        <p:txBody>
          <a:bodyPr/>
          <a:lstStyle/>
          <a:p>
            <a:fld id="{C438CA6B-D23F-1D47-B302-68E6E16C18FC}" type="slidenum">
              <a:rPr lang="el-GR" smtClean="0"/>
              <a:pPr/>
              <a:t>‹#›</a:t>
            </a:fld>
            <a:endParaRPr lang="el-GR"/>
          </a:p>
        </p:txBody>
      </p:sp>
    </p:spTree>
    <p:extLst>
      <p:ext uri="{BB962C8B-B14F-4D97-AF65-F5344CB8AC3E}">
        <p14:creationId xmlns:p14="http://schemas.microsoft.com/office/powerpoint/2010/main" xmlns="" val="14312364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Τίτλος 1"/>
          <p:cNvSpPr>
            <a:spLocks noGrp="1"/>
          </p:cNvSpPr>
          <p:nvPr>
            <p:ph type="title"/>
          </p:nvPr>
        </p:nvSpPr>
        <p:spPr>
          <a:xfrm>
            <a:off x="831850" y="1709738"/>
            <a:ext cx="10515600" cy="2852737"/>
          </a:xfrm>
        </p:spPr>
        <p:txBody>
          <a:bodyPr anchor="b"/>
          <a:lstStyle>
            <a:lvl1pPr>
              <a:defRPr sz="6000"/>
            </a:lvl1pPr>
          </a:lstStyle>
          <a:p>
            <a:r>
              <a:rPr lang="el-GR" smtClean="0"/>
              <a:t>Στυλ τίτλου υποδείγματος</a:t>
            </a:r>
            <a:endParaRPr lang="el-GR"/>
          </a:p>
        </p:txBody>
      </p:sp>
      <p:sp>
        <p:nvSpPr>
          <p:cNvPr id="3" name="Σύμβολο κράτησης θέσης κειμένου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l-GR" smtClean="0"/>
              <a:t>Στυλ κειμένου υποδείγματος</a:t>
            </a:r>
          </a:p>
        </p:txBody>
      </p:sp>
      <p:sp>
        <p:nvSpPr>
          <p:cNvPr id="4" name="Σύμβολο κράτησης θέσης ημερομηνίας 3"/>
          <p:cNvSpPr>
            <a:spLocks noGrp="1"/>
          </p:cNvSpPr>
          <p:nvPr>
            <p:ph type="dt" sz="half" idx="10"/>
          </p:nvPr>
        </p:nvSpPr>
        <p:spPr/>
        <p:txBody>
          <a:bodyPr/>
          <a:lstStyle/>
          <a:p>
            <a:fld id="{0735D754-7AC7-5D4D-8E3B-C8DDAA6E4432}" type="datetime1">
              <a:rPr lang="el-GR" smtClean="0"/>
              <a:pPr/>
              <a:t>19/11/2018</a:t>
            </a:fld>
            <a:endParaRPr lang="el-GR"/>
          </a:p>
        </p:txBody>
      </p:sp>
      <p:sp>
        <p:nvSpPr>
          <p:cNvPr id="5" name="Σύμβολο κράτησης θέσης υποσέλιδου 4"/>
          <p:cNvSpPr>
            <a:spLocks noGrp="1"/>
          </p:cNvSpPr>
          <p:nvPr>
            <p:ph type="ftr" sz="quarter" idx="11"/>
          </p:nvPr>
        </p:nvSpPr>
        <p:spPr/>
        <p:txBody>
          <a:bodyPr/>
          <a:lstStyle/>
          <a:p>
            <a:endParaRPr lang="el-GR"/>
          </a:p>
        </p:txBody>
      </p:sp>
      <p:sp>
        <p:nvSpPr>
          <p:cNvPr id="6" name="Σύμβολο κράτησης θέσης αριθμού διαφάνειας 5"/>
          <p:cNvSpPr>
            <a:spLocks noGrp="1"/>
          </p:cNvSpPr>
          <p:nvPr>
            <p:ph type="sldNum" sz="quarter" idx="12"/>
          </p:nvPr>
        </p:nvSpPr>
        <p:spPr/>
        <p:txBody>
          <a:bodyPr/>
          <a:lstStyle/>
          <a:p>
            <a:fld id="{C438CA6B-D23F-1D47-B302-68E6E16C18FC}" type="slidenum">
              <a:rPr lang="el-GR" smtClean="0"/>
              <a:pPr/>
              <a:t>‹#›</a:t>
            </a:fld>
            <a:endParaRPr lang="el-GR"/>
          </a:p>
        </p:txBody>
      </p:sp>
    </p:spTree>
    <p:extLst>
      <p:ext uri="{BB962C8B-B14F-4D97-AF65-F5344CB8AC3E}">
        <p14:creationId xmlns:p14="http://schemas.microsoft.com/office/powerpoint/2010/main" xmlns="" val="8264666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τίτλου υποδείγματος</a:t>
            </a:r>
            <a:endParaRPr lang="el-GR"/>
          </a:p>
        </p:txBody>
      </p:sp>
      <p:sp>
        <p:nvSpPr>
          <p:cNvPr id="3" name="Σύμβολο κράτησης θέσης περιεχομένου 2"/>
          <p:cNvSpPr>
            <a:spLocks noGrp="1"/>
          </p:cNvSpPr>
          <p:nvPr>
            <p:ph sz="half" idx="1"/>
          </p:nvPr>
        </p:nvSpPr>
        <p:spPr>
          <a:xfrm>
            <a:off x="838200" y="1825625"/>
            <a:ext cx="5181600" cy="4351338"/>
          </a:xfrm>
        </p:spPr>
        <p:txBody>
          <a:bodyPr/>
          <a:lstStyle/>
          <a:p>
            <a:pPr lvl="0"/>
            <a:r>
              <a:rPr lang="el-GR" smtClean="0"/>
              <a:t>Στυλ κειμένου υποδείγματος</a:t>
            </a:r>
          </a:p>
          <a:p>
            <a:pPr lvl="1"/>
            <a:r>
              <a:rPr lang="el-GR" smtClean="0"/>
              <a:t>Δεύτερο επίπεδο</a:t>
            </a:r>
          </a:p>
          <a:p>
            <a:pPr lvl="2"/>
            <a:r>
              <a:rPr lang="el-GR" smtClean="0"/>
              <a:t>Τρίτο επίπεδο</a:t>
            </a:r>
          </a:p>
          <a:p>
            <a:pPr lvl="3"/>
            <a:r>
              <a:rPr lang="el-GR" smtClean="0"/>
              <a:t>Τέταρτο επίπεδο</a:t>
            </a:r>
          </a:p>
          <a:p>
            <a:pPr lvl="4"/>
            <a:r>
              <a:rPr lang="el-GR" smtClean="0"/>
              <a:t>Πέμπτο επίπεδο</a:t>
            </a:r>
            <a:endParaRPr lang="el-GR"/>
          </a:p>
        </p:txBody>
      </p:sp>
      <p:sp>
        <p:nvSpPr>
          <p:cNvPr id="4" name="Σύμβολο κράτησης θέσης περιεχομένου 3"/>
          <p:cNvSpPr>
            <a:spLocks noGrp="1"/>
          </p:cNvSpPr>
          <p:nvPr>
            <p:ph sz="half" idx="2"/>
          </p:nvPr>
        </p:nvSpPr>
        <p:spPr>
          <a:xfrm>
            <a:off x="6172200" y="1825625"/>
            <a:ext cx="5181600" cy="4351338"/>
          </a:xfrm>
        </p:spPr>
        <p:txBody>
          <a:bodyPr/>
          <a:lstStyle/>
          <a:p>
            <a:pPr lvl="0"/>
            <a:r>
              <a:rPr lang="el-GR" smtClean="0"/>
              <a:t>Στυλ κειμένου υποδείγματος</a:t>
            </a:r>
          </a:p>
          <a:p>
            <a:pPr lvl="1"/>
            <a:r>
              <a:rPr lang="el-GR" smtClean="0"/>
              <a:t>Δεύτερο επίπεδο</a:t>
            </a:r>
          </a:p>
          <a:p>
            <a:pPr lvl="2"/>
            <a:r>
              <a:rPr lang="el-GR" smtClean="0"/>
              <a:t>Τρίτο επίπεδο</a:t>
            </a:r>
          </a:p>
          <a:p>
            <a:pPr lvl="3"/>
            <a:r>
              <a:rPr lang="el-GR" smtClean="0"/>
              <a:t>Τέταρτο επίπεδο</a:t>
            </a:r>
          </a:p>
          <a:p>
            <a:pPr lvl="4"/>
            <a:r>
              <a:rPr lang="el-GR" smtClean="0"/>
              <a:t>Πέμπτο επίπεδο</a:t>
            </a:r>
            <a:endParaRPr lang="el-GR"/>
          </a:p>
        </p:txBody>
      </p:sp>
      <p:sp>
        <p:nvSpPr>
          <p:cNvPr id="5" name="Σύμβολο κράτησης θέσης ημερομηνίας 4"/>
          <p:cNvSpPr>
            <a:spLocks noGrp="1"/>
          </p:cNvSpPr>
          <p:nvPr>
            <p:ph type="dt" sz="half" idx="10"/>
          </p:nvPr>
        </p:nvSpPr>
        <p:spPr/>
        <p:txBody>
          <a:bodyPr/>
          <a:lstStyle/>
          <a:p>
            <a:fld id="{639F792E-CF5A-7249-A442-C5ECF2B3BB23}" type="datetime1">
              <a:rPr lang="el-GR" smtClean="0"/>
              <a:pPr/>
              <a:t>19/11/2018</a:t>
            </a:fld>
            <a:endParaRPr lang="el-GR"/>
          </a:p>
        </p:txBody>
      </p:sp>
      <p:sp>
        <p:nvSpPr>
          <p:cNvPr id="6" name="Σύμβολο κράτησης θέσης υποσέλιδου 5"/>
          <p:cNvSpPr>
            <a:spLocks noGrp="1"/>
          </p:cNvSpPr>
          <p:nvPr>
            <p:ph type="ftr" sz="quarter" idx="11"/>
          </p:nvPr>
        </p:nvSpPr>
        <p:spPr/>
        <p:txBody>
          <a:bodyPr/>
          <a:lstStyle/>
          <a:p>
            <a:endParaRPr lang="el-GR"/>
          </a:p>
        </p:txBody>
      </p:sp>
      <p:sp>
        <p:nvSpPr>
          <p:cNvPr id="7" name="Σύμβολο κράτησης θέσης αριθμού διαφάνειας 6"/>
          <p:cNvSpPr>
            <a:spLocks noGrp="1"/>
          </p:cNvSpPr>
          <p:nvPr>
            <p:ph type="sldNum" sz="quarter" idx="12"/>
          </p:nvPr>
        </p:nvSpPr>
        <p:spPr/>
        <p:txBody>
          <a:bodyPr/>
          <a:lstStyle/>
          <a:p>
            <a:fld id="{C438CA6B-D23F-1D47-B302-68E6E16C18FC}" type="slidenum">
              <a:rPr lang="el-GR" smtClean="0"/>
              <a:pPr/>
              <a:t>‹#›</a:t>
            </a:fld>
            <a:endParaRPr lang="el-GR"/>
          </a:p>
        </p:txBody>
      </p:sp>
    </p:spTree>
    <p:extLst>
      <p:ext uri="{BB962C8B-B14F-4D97-AF65-F5344CB8AC3E}">
        <p14:creationId xmlns:p14="http://schemas.microsoft.com/office/powerpoint/2010/main" xmlns="" val="5001190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Τίτλος 1"/>
          <p:cNvSpPr>
            <a:spLocks noGrp="1"/>
          </p:cNvSpPr>
          <p:nvPr>
            <p:ph type="title"/>
          </p:nvPr>
        </p:nvSpPr>
        <p:spPr>
          <a:xfrm>
            <a:off x="839788" y="365125"/>
            <a:ext cx="10515600" cy="1325563"/>
          </a:xfrm>
        </p:spPr>
        <p:txBody>
          <a:bodyPr/>
          <a:lstStyle/>
          <a:p>
            <a:r>
              <a:rPr lang="el-GR" smtClean="0"/>
              <a:t>Στυλ τίτλου υποδείγματος</a:t>
            </a:r>
            <a:endParaRPr lang="el-GR"/>
          </a:p>
        </p:txBody>
      </p:sp>
      <p:sp>
        <p:nvSpPr>
          <p:cNvPr id="3" name="Σύμβολο κράτησης θέσης κειμένου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κειμένου υποδείγματος</a:t>
            </a:r>
          </a:p>
        </p:txBody>
      </p:sp>
      <p:sp>
        <p:nvSpPr>
          <p:cNvPr id="4" name="Σύμβολο κράτησης θέσης περιεχομένου 3"/>
          <p:cNvSpPr>
            <a:spLocks noGrp="1"/>
          </p:cNvSpPr>
          <p:nvPr>
            <p:ph sz="half" idx="2"/>
          </p:nvPr>
        </p:nvSpPr>
        <p:spPr>
          <a:xfrm>
            <a:off x="839788" y="2505075"/>
            <a:ext cx="5157787" cy="3684588"/>
          </a:xfrm>
        </p:spPr>
        <p:txBody>
          <a:bodyPr/>
          <a:lstStyle/>
          <a:p>
            <a:pPr lvl="0"/>
            <a:r>
              <a:rPr lang="el-GR" smtClean="0"/>
              <a:t>Στυλ κειμένου υποδείγματος</a:t>
            </a:r>
          </a:p>
          <a:p>
            <a:pPr lvl="1"/>
            <a:r>
              <a:rPr lang="el-GR" smtClean="0"/>
              <a:t>Δεύτερο επίπεδο</a:t>
            </a:r>
          </a:p>
          <a:p>
            <a:pPr lvl="2"/>
            <a:r>
              <a:rPr lang="el-GR" smtClean="0"/>
              <a:t>Τρίτο επίπεδο</a:t>
            </a:r>
          </a:p>
          <a:p>
            <a:pPr lvl="3"/>
            <a:r>
              <a:rPr lang="el-GR" smtClean="0"/>
              <a:t>Τέταρτο επίπεδο</a:t>
            </a:r>
          </a:p>
          <a:p>
            <a:pPr lvl="4"/>
            <a:r>
              <a:rPr lang="el-GR" smtClean="0"/>
              <a:t>Πέμπτο επίπεδο</a:t>
            </a:r>
            <a:endParaRPr lang="el-GR"/>
          </a:p>
        </p:txBody>
      </p:sp>
      <p:sp>
        <p:nvSpPr>
          <p:cNvPr id="5" name="Σύμβολο κράτησης θέσης κειμένου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κειμένου υποδείγματος</a:t>
            </a:r>
          </a:p>
        </p:txBody>
      </p:sp>
      <p:sp>
        <p:nvSpPr>
          <p:cNvPr id="6" name="Σύμβολο κράτησης θέσης περιεχομένου 5"/>
          <p:cNvSpPr>
            <a:spLocks noGrp="1"/>
          </p:cNvSpPr>
          <p:nvPr>
            <p:ph sz="quarter" idx="4"/>
          </p:nvPr>
        </p:nvSpPr>
        <p:spPr>
          <a:xfrm>
            <a:off x="6172200" y="2505075"/>
            <a:ext cx="5183188" cy="3684588"/>
          </a:xfrm>
        </p:spPr>
        <p:txBody>
          <a:bodyPr/>
          <a:lstStyle/>
          <a:p>
            <a:pPr lvl="0"/>
            <a:r>
              <a:rPr lang="el-GR" smtClean="0"/>
              <a:t>Στυλ κειμένου υποδείγματος</a:t>
            </a:r>
          </a:p>
          <a:p>
            <a:pPr lvl="1"/>
            <a:r>
              <a:rPr lang="el-GR" smtClean="0"/>
              <a:t>Δεύτερο επίπεδο</a:t>
            </a:r>
          </a:p>
          <a:p>
            <a:pPr lvl="2"/>
            <a:r>
              <a:rPr lang="el-GR" smtClean="0"/>
              <a:t>Τρίτο επίπεδο</a:t>
            </a:r>
          </a:p>
          <a:p>
            <a:pPr lvl="3"/>
            <a:r>
              <a:rPr lang="el-GR" smtClean="0"/>
              <a:t>Τέταρτο επίπεδο</a:t>
            </a:r>
          </a:p>
          <a:p>
            <a:pPr lvl="4"/>
            <a:r>
              <a:rPr lang="el-GR" smtClean="0"/>
              <a:t>Πέμπτο επίπεδο</a:t>
            </a:r>
            <a:endParaRPr lang="el-GR"/>
          </a:p>
        </p:txBody>
      </p:sp>
      <p:sp>
        <p:nvSpPr>
          <p:cNvPr id="7" name="Σύμβολο κράτησης θέσης ημερομηνίας 6"/>
          <p:cNvSpPr>
            <a:spLocks noGrp="1"/>
          </p:cNvSpPr>
          <p:nvPr>
            <p:ph type="dt" sz="half" idx="10"/>
          </p:nvPr>
        </p:nvSpPr>
        <p:spPr/>
        <p:txBody>
          <a:bodyPr/>
          <a:lstStyle/>
          <a:p>
            <a:fld id="{320BBF3A-2A53-3047-9E1A-4CB0C1CA267E}" type="datetime1">
              <a:rPr lang="el-GR" smtClean="0"/>
              <a:pPr/>
              <a:t>19/11/2018</a:t>
            </a:fld>
            <a:endParaRPr lang="el-GR"/>
          </a:p>
        </p:txBody>
      </p:sp>
      <p:sp>
        <p:nvSpPr>
          <p:cNvPr id="8" name="Σύμβολο κράτησης θέσης υποσέλιδου 7"/>
          <p:cNvSpPr>
            <a:spLocks noGrp="1"/>
          </p:cNvSpPr>
          <p:nvPr>
            <p:ph type="ftr" sz="quarter" idx="11"/>
          </p:nvPr>
        </p:nvSpPr>
        <p:spPr/>
        <p:txBody>
          <a:bodyPr/>
          <a:lstStyle/>
          <a:p>
            <a:endParaRPr lang="el-GR"/>
          </a:p>
        </p:txBody>
      </p:sp>
      <p:sp>
        <p:nvSpPr>
          <p:cNvPr id="9" name="Σύμβολο κράτησης θέσης αριθμού διαφάνειας 8"/>
          <p:cNvSpPr>
            <a:spLocks noGrp="1"/>
          </p:cNvSpPr>
          <p:nvPr>
            <p:ph type="sldNum" sz="quarter" idx="12"/>
          </p:nvPr>
        </p:nvSpPr>
        <p:spPr/>
        <p:txBody>
          <a:bodyPr/>
          <a:lstStyle/>
          <a:p>
            <a:fld id="{C438CA6B-D23F-1D47-B302-68E6E16C18FC}" type="slidenum">
              <a:rPr lang="el-GR" smtClean="0"/>
              <a:pPr/>
              <a:t>‹#›</a:t>
            </a:fld>
            <a:endParaRPr lang="el-GR"/>
          </a:p>
        </p:txBody>
      </p:sp>
    </p:spTree>
    <p:extLst>
      <p:ext uri="{BB962C8B-B14F-4D97-AF65-F5344CB8AC3E}">
        <p14:creationId xmlns:p14="http://schemas.microsoft.com/office/powerpoint/2010/main" xmlns="" val="2505176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τίτλου υποδείγματος</a:t>
            </a:r>
            <a:endParaRPr lang="el-GR"/>
          </a:p>
        </p:txBody>
      </p:sp>
      <p:sp>
        <p:nvSpPr>
          <p:cNvPr id="3" name="Σύμβολο κράτησης θέσης ημερομηνίας 2"/>
          <p:cNvSpPr>
            <a:spLocks noGrp="1"/>
          </p:cNvSpPr>
          <p:nvPr>
            <p:ph type="dt" sz="half" idx="10"/>
          </p:nvPr>
        </p:nvSpPr>
        <p:spPr/>
        <p:txBody>
          <a:bodyPr/>
          <a:lstStyle/>
          <a:p>
            <a:fld id="{0A69A495-88F4-0148-8A88-096A4DDAF67F}" type="datetime1">
              <a:rPr lang="el-GR" smtClean="0"/>
              <a:pPr/>
              <a:t>19/11/2018</a:t>
            </a:fld>
            <a:endParaRPr lang="el-GR"/>
          </a:p>
        </p:txBody>
      </p:sp>
      <p:sp>
        <p:nvSpPr>
          <p:cNvPr id="4" name="Σύμβολο κράτησης θέσης υποσέλιδου 3"/>
          <p:cNvSpPr>
            <a:spLocks noGrp="1"/>
          </p:cNvSpPr>
          <p:nvPr>
            <p:ph type="ftr" sz="quarter" idx="11"/>
          </p:nvPr>
        </p:nvSpPr>
        <p:spPr/>
        <p:txBody>
          <a:bodyPr/>
          <a:lstStyle/>
          <a:p>
            <a:endParaRPr lang="el-GR"/>
          </a:p>
        </p:txBody>
      </p:sp>
      <p:sp>
        <p:nvSpPr>
          <p:cNvPr id="5" name="Σύμβολο κράτησης θέσης αριθμού διαφάνειας 4"/>
          <p:cNvSpPr>
            <a:spLocks noGrp="1"/>
          </p:cNvSpPr>
          <p:nvPr>
            <p:ph type="sldNum" sz="quarter" idx="12"/>
          </p:nvPr>
        </p:nvSpPr>
        <p:spPr/>
        <p:txBody>
          <a:bodyPr/>
          <a:lstStyle/>
          <a:p>
            <a:fld id="{C438CA6B-D23F-1D47-B302-68E6E16C18FC}" type="slidenum">
              <a:rPr lang="el-GR" smtClean="0"/>
              <a:pPr/>
              <a:t>‹#›</a:t>
            </a:fld>
            <a:endParaRPr lang="el-GR"/>
          </a:p>
        </p:txBody>
      </p:sp>
    </p:spTree>
    <p:extLst>
      <p:ext uri="{BB962C8B-B14F-4D97-AF65-F5344CB8AC3E}">
        <p14:creationId xmlns:p14="http://schemas.microsoft.com/office/powerpoint/2010/main" xmlns="" val="13823298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Σύμβολο κράτησης θέσης ημερομηνίας 1"/>
          <p:cNvSpPr>
            <a:spLocks noGrp="1"/>
          </p:cNvSpPr>
          <p:nvPr>
            <p:ph type="dt" sz="half" idx="10"/>
          </p:nvPr>
        </p:nvSpPr>
        <p:spPr/>
        <p:txBody>
          <a:bodyPr/>
          <a:lstStyle/>
          <a:p>
            <a:fld id="{34927DA3-150B-624B-B74E-B3F43985CE0E}" type="datetime1">
              <a:rPr lang="el-GR" smtClean="0"/>
              <a:pPr/>
              <a:t>19/11/2018</a:t>
            </a:fld>
            <a:endParaRPr lang="el-GR"/>
          </a:p>
        </p:txBody>
      </p:sp>
      <p:sp>
        <p:nvSpPr>
          <p:cNvPr id="3" name="Σύμβολο κράτησης θέσης υποσέλιδου 2"/>
          <p:cNvSpPr>
            <a:spLocks noGrp="1"/>
          </p:cNvSpPr>
          <p:nvPr>
            <p:ph type="ftr" sz="quarter" idx="11"/>
          </p:nvPr>
        </p:nvSpPr>
        <p:spPr/>
        <p:txBody>
          <a:bodyPr/>
          <a:lstStyle/>
          <a:p>
            <a:endParaRPr lang="el-GR"/>
          </a:p>
        </p:txBody>
      </p:sp>
      <p:sp>
        <p:nvSpPr>
          <p:cNvPr id="4" name="Σύμβολο κράτησης θέσης αριθμού διαφάνειας 3"/>
          <p:cNvSpPr>
            <a:spLocks noGrp="1"/>
          </p:cNvSpPr>
          <p:nvPr>
            <p:ph type="sldNum" sz="quarter" idx="12"/>
          </p:nvPr>
        </p:nvSpPr>
        <p:spPr/>
        <p:txBody>
          <a:bodyPr/>
          <a:lstStyle/>
          <a:p>
            <a:fld id="{C438CA6B-D23F-1D47-B302-68E6E16C18FC}" type="slidenum">
              <a:rPr lang="el-GR" smtClean="0"/>
              <a:pPr/>
              <a:t>‹#›</a:t>
            </a:fld>
            <a:endParaRPr lang="el-GR"/>
          </a:p>
        </p:txBody>
      </p:sp>
    </p:spTree>
    <p:extLst>
      <p:ext uri="{BB962C8B-B14F-4D97-AF65-F5344CB8AC3E}">
        <p14:creationId xmlns:p14="http://schemas.microsoft.com/office/powerpoint/2010/main" xmlns="" val="13403007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839788" y="457200"/>
            <a:ext cx="3932237" cy="1600200"/>
          </a:xfrm>
        </p:spPr>
        <p:txBody>
          <a:bodyPr anchor="b"/>
          <a:lstStyle>
            <a:lvl1pPr>
              <a:defRPr sz="3200"/>
            </a:lvl1pPr>
          </a:lstStyle>
          <a:p>
            <a:r>
              <a:rPr lang="el-GR" smtClean="0"/>
              <a:t>Στυλ τίτλου υποδείγματος</a:t>
            </a:r>
            <a:endParaRPr lang="el-GR"/>
          </a:p>
        </p:txBody>
      </p:sp>
      <p:sp>
        <p:nvSpPr>
          <p:cNvPr id="3" name="Σύμβολο κράτησης θέσης περιεχομένου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Στυλ κειμένου υποδείγματος</a:t>
            </a:r>
          </a:p>
          <a:p>
            <a:pPr lvl="1"/>
            <a:r>
              <a:rPr lang="el-GR" smtClean="0"/>
              <a:t>Δεύτερο επίπεδο</a:t>
            </a:r>
          </a:p>
          <a:p>
            <a:pPr lvl="2"/>
            <a:r>
              <a:rPr lang="el-GR" smtClean="0"/>
              <a:t>Τρίτο επίπεδο</a:t>
            </a:r>
          </a:p>
          <a:p>
            <a:pPr lvl="3"/>
            <a:r>
              <a:rPr lang="el-GR" smtClean="0"/>
              <a:t>Τέταρτο επίπεδο</a:t>
            </a:r>
          </a:p>
          <a:p>
            <a:pPr lvl="4"/>
            <a:r>
              <a:rPr lang="el-GR" smtClean="0"/>
              <a:t>Πέμπτο επίπεδο</a:t>
            </a:r>
            <a:endParaRPr lang="el-GR"/>
          </a:p>
        </p:txBody>
      </p:sp>
      <p:sp>
        <p:nvSpPr>
          <p:cNvPr id="4" name="Σύμβολο κράτησης θέσης κειμένου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smtClean="0"/>
              <a:t>Στυλ κειμένου υποδείγματος</a:t>
            </a:r>
          </a:p>
        </p:txBody>
      </p:sp>
      <p:sp>
        <p:nvSpPr>
          <p:cNvPr id="5" name="Σύμβολο κράτησης θέσης ημερομηνίας 4"/>
          <p:cNvSpPr>
            <a:spLocks noGrp="1"/>
          </p:cNvSpPr>
          <p:nvPr>
            <p:ph type="dt" sz="half" idx="10"/>
          </p:nvPr>
        </p:nvSpPr>
        <p:spPr/>
        <p:txBody>
          <a:bodyPr/>
          <a:lstStyle/>
          <a:p>
            <a:fld id="{DE5B2FD8-6BF5-8947-B8C5-7A01A81AD24A}" type="datetime1">
              <a:rPr lang="el-GR" smtClean="0"/>
              <a:pPr/>
              <a:t>19/11/2018</a:t>
            </a:fld>
            <a:endParaRPr lang="el-GR"/>
          </a:p>
        </p:txBody>
      </p:sp>
      <p:sp>
        <p:nvSpPr>
          <p:cNvPr id="6" name="Σύμβολο κράτησης θέσης υποσέλιδου 5"/>
          <p:cNvSpPr>
            <a:spLocks noGrp="1"/>
          </p:cNvSpPr>
          <p:nvPr>
            <p:ph type="ftr" sz="quarter" idx="11"/>
          </p:nvPr>
        </p:nvSpPr>
        <p:spPr/>
        <p:txBody>
          <a:bodyPr/>
          <a:lstStyle/>
          <a:p>
            <a:endParaRPr lang="el-GR"/>
          </a:p>
        </p:txBody>
      </p:sp>
      <p:sp>
        <p:nvSpPr>
          <p:cNvPr id="7" name="Σύμβολο κράτησης θέσης αριθμού διαφάνειας 6"/>
          <p:cNvSpPr>
            <a:spLocks noGrp="1"/>
          </p:cNvSpPr>
          <p:nvPr>
            <p:ph type="sldNum" sz="quarter" idx="12"/>
          </p:nvPr>
        </p:nvSpPr>
        <p:spPr/>
        <p:txBody>
          <a:bodyPr/>
          <a:lstStyle/>
          <a:p>
            <a:fld id="{C438CA6B-D23F-1D47-B302-68E6E16C18FC}" type="slidenum">
              <a:rPr lang="el-GR" smtClean="0"/>
              <a:pPr/>
              <a:t>‹#›</a:t>
            </a:fld>
            <a:endParaRPr lang="el-GR"/>
          </a:p>
        </p:txBody>
      </p:sp>
    </p:spTree>
    <p:extLst>
      <p:ext uri="{BB962C8B-B14F-4D97-AF65-F5344CB8AC3E}">
        <p14:creationId xmlns:p14="http://schemas.microsoft.com/office/powerpoint/2010/main" xmlns="" val="14788327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839788" y="457200"/>
            <a:ext cx="3932237" cy="1600200"/>
          </a:xfrm>
        </p:spPr>
        <p:txBody>
          <a:bodyPr anchor="b"/>
          <a:lstStyle>
            <a:lvl1pPr>
              <a:defRPr sz="3200"/>
            </a:lvl1pPr>
          </a:lstStyle>
          <a:p>
            <a:r>
              <a:rPr lang="el-GR" smtClean="0"/>
              <a:t>Στυλ τίτλου υποδείγματος</a:t>
            </a:r>
            <a:endParaRPr lang="el-GR"/>
          </a:p>
        </p:txBody>
      </p:sp>
      <p:sp>
        <p:nvSpPr>
          <p:cNvPr id="3" name="Σύμβολο κράτησης θέσης εικόνας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Σύμβολο κράτησης θέσης κειμένου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smtClean="0"/>
              <a:t>Στυλ κειμένου υποδείγματος</a:t>
            </a:r>
          </a:p>
        </p:txBody>
      </p:sp>
      <p:sp>
        <p:nvSpPr>
          <p:cNvPr id="5" name="Σύμβολο κράτησης θέσης ημερομηνίας 4"/>
          <p:cNvSpPr>
            <a:spLocks noGrp="1"/>
          </p:cNvSpPr>
          <p:nvPr>
            <p:ph type="dt" sz="half" idx="10"/>
          </p:nvPr>
        </p:nvSpPr>
        <p:spPr/>
        <p:txBody>
          <a:bodyPr/>
          <a:lstStyle/>
          <a:p>
            <a:fld id="{6057CACE-C92E-BC4D-890A-80DB407C0E6E}" type="datetime1">
              <a:rPr lang="el-GR" smtClean="0"/>
              <a:pPr/>
              <a:t>19/11/2018</a:t>
            </a:fld>
            <a:endParaRPr lang="el-GR"/>
          </a:p>
        </p:txBody>
      </p:sp>
      <p:sp>
        <p:nvSpPr>
          <p:cNvPr id="6" name="Σύμβολο κράτησης θέσης υποσέλιδου 5"/>
          <p:cNvSpPr>
            <a:spLocks noGrp="1"/>
          </p:cNvSpPr>
          <p:nvPr>
            <p:ph type="ftr" sz="quarter" idx="11"/>
          </p:nvPr>
        </p:nvSpPr>
        <p:spPr/>
        <p:txBody>
          <a:bodyPr/>
          <a:lstStyle/>
          <a:p>
            <a:endParaRPr lang="el-GR"/>
          </a:p>
        </p:txBody>
      </p:sp>
      <p:sp>
        <p:nvSpPr>
          <p:cNvPr id="7" name="Σύμβολο κράτησης θέσης αριθμού διαφάνειας 6"/>
          <p:cNvSpPr>
            <a:spLocks noGrp="1"/>
          </p:cNvSpPr>
          <p:nvPr>
            <p:ph type="sldNum" sz="quarter" idx="12"/>
          </p:nvPr>
        </p:nvSpPr>
        <p:spPr/>
        <p:txBody>
          <a:bodyPr/>
          <a:lstStyle/>
          <a:p>
            <a:fld id="{C438CA6B-D23F-1D47-B302-68E6E16C18FC}" type="slidenum">
              <a:rPr lang="el-GR" smtClean="0"/>
              <a:pPr/>
              <a:t>‹#›</a:t>
            </a:fld>
            <a:endParaRPr lang="el-GR"/>
          </a:p>
        </p:txBody>
      </p:sp>
    </p:spTree>
    <p:extLst>
      <p:ext uri="{BB962C8B-B14F-4D97-AF65-F5344CB8AC3E}">
        <p14:creationId xmlns:p14="http://schemas.microsoft.com/office/powerpoint/2010/main" xmlns="" val="19130934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Σύμβολο κράτησης θέσης τίτλου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l-GR" smtClean="0"/>
              <a:t>Στυλ τίτλου υποδείγματος</a:t>
            </a:r>
            <a:endParaRPr lang="el-GR"/>
          </a:p>
        </p:txBody>
      </p:sp>
      <p:sp>
        <p:nvSpPr>
          <p:cNvPr id="3" name="Σύμβολο κράτησης θέσης κειμένου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l-GR" smtClean="0"/>
              <a:t>Στυλ κειμένου υποδείγματος</a:t>
            </a:r>
          </a:p>
          <a:p>
            <a:pPr lvl="1"/>
            <a:r>
              <a:rPr lang="el-GR" smtClean="0"/>
              <a:t>Δεύτερο επίπεδο</a:t>
            </a:r>
          </a:p>
          <a:p>
            <a:pPr lvl="2"/>
            <a:r>
              <a:rPr lang="el-GR" smtClean="0"/>
              <a:t>Τρίτο επίπεδο</a:t>
            </a:r>
          </a:p>
          <a:p>
            <a:pPr lvl="3"/>
            <a:r>
              <a:rPr lang="el-GR" smtClean="0"/>
              <a:t>Τέταρτο επίπεδο</a:t>
            </a:r>
          </a:p>
          <a:p>
            <a:pPr lvl="4"/>
            <a:r>
              <a:rPr lang="el-GR" smtClean="0"/>
              <a:t>Πέμπτο επίπεδο</a:t>
            </a:r>
            <a:endParaRPr lang="el-GR"/>
          </a:p>
        </p:txBody>
      </p:sp>
      <p:sp>
        <p:nvSpPr>
          <p:cNvPr id="4" name="Σύμβολο κράτησης θέσης ημερομηνίας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643C021-8EF0-9946-882A-7E5A7F0817C2}" type="datetime1">
              <a:rPr lang="el-GR" smtClean="0"/>
              <a:pPr/>
              <a:t>19/11/2018</a:t>
            </a:fld>
            <a:endParaRPr lang="el-GR"/>
          </a:p>
        </p:txBody>
      </p:sp>
      <p:sp>
        <p:nvSpPr>
          <p:cNvPr id="5" name="Σύμβολο κράτησης θέσης υποσέλιδου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l-GR"/>
          </a:p>
        </p:txBody>
      </p:sp>
      <p:sp>
        <p:nvSpPr>
          <p:cNvPr id="6" name="Σύμβολο κράτησης θέσης αριθμού διαφάνειας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438CA6B-D23F-1D47-B302-68E6E16C18FC}" type="slidenum">
              <a:rPr lang="el-GR" smtClean="0"/>
              <a:pPr/>
              <a:t>‹#›</a:t>
            </a:fld>
            <a:endParaRPr lang="el-GR"/>
          </a:p>
        </p:txBody>
      </p:sp>
    </p:spTree>
    <p:extLst>
      <p:ext uri="{BB962C8B-B14F-4D97-AF65-F5344CB8AC3E}">
        <p14:creationId xmlns:p14="http://schemas.microsoft.com/office/powerpoint/2010/main" xmlns="" val="18119207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a:xfrm>
            <a:off x="1524000" y="864973"/>
            <a:ext cx="9144000" cy="1120581"/>
          </a:xfrm>
          <a:solidFill>
            <a:schemeClr val="bg2"/>
          </a:solidFill>
        </p:spPr>
        <p:style>
          <a:lnRef idx="1">
            <a:schemeClr val="accent5"/>
          </a:lnRef>
          <a:fillRef idx="2">
            <a:schemeClr val="accent5"/>
          </a:fillRef>
          <a:effectRef idx="1">
            <a:schemeClr val="accent5"/>
          </a:effectRef>
          <a:fontRef idx="minor">
            <a:schemeClr val="dk1"/>
          </a:fontRef>
        </p:style>
        <p:txBody>
          <a:bodyPr anchor="ctr" anchorCtr="0">
            <a:normAutofit/>
          </a:bodyPr>
          <a:lstStyle/>
          <a:p>
            <a:r>
              <a:rPr lang="el-GR" sz="3200" b="1" dirty="0" smtClean="0">
                <a:latin typeface="Garamond" panose="02020404030301010803" pitchFamily="18" charset="0"/>
              </a:rPr>
              <a:t>Έσοδα Κρατικού Προϋπολογισμού</a:t>
            </a:r>
            <a:endParaRPr lang="el-GR" sz="3200" dirty="0"/>
          </a:p>
        </p:txBody>
      </p:sp>
      <p:sp>
        <p:nvSpPr>
          <p:cNvPr id="3" name="Υπότιτλος 2"/>
          <p:cNvSpPr>
            <a:spLocks noGrp="1"/>
          </p:cNvSpPr>
          <p:nvPr>
            <p:ph type="subTitle" idx="1"/>
          </p:nvPr>
        </p:nvSpPr>
        <p:spPr>
          <a:xfrm>
            <a:off x="1524000" y="2429692"/>
            <a:ext cx="9144000" cy="3344092"/>
          </a:xfrm>
        </p:spPr>
        <p:txBody>
          <a:bodyPr/>
          <a:lstStyle/>
          <a:p>
            <a:r>
              <a:rPr lang="el-GR" b="1" dirty="0" smtClean="0"/>
              <a:t>Διεύθυνση Προϋπολογισμού Γενικής Κυβέρνησης</a:t>
            </a:r>
          </a:p>
          <a:p>
            <a:endParaRPr lang="en-US" b="1" dirty="0" smtClean="0"/>
          </a:p>
          <a:p>
            <a:pPr marL="457200" indent="-457200"/>
            <a:r>
              <a:rPr lang="el-GR" b="1" dirty="0" smtClean="0"/>
              <a:t>Τμήμα Β’ – Εσόδων</a:t>
            </a:r>
          </a:p>
          <a:p>
            <a:r>
              <a:rPr lang="el-GR" b="1" dirty="0" err="1" smtClean="0"/>
              <a:t>Πέππας</a:t>
            </a:r>
            <a:r>
              <a:rPr lang="el-GR" b="1" dirty="0" smtClean="0"/>
              <a:t> Ευάγγελος</a:t>
            </a:r>
            <a:endParaRPr lang="el-GR" sz="2000" b="1" dirty="0" smtClean="0"/>
          </a:p>
          <a:p>
            <a:endParaRPr lang="el-GR" dirty="0" smtClean="0"/>
          </a:p>
          <a:p>
            <a:r>
              <a:rPr lang="el-GR" b="1" dirty="0" smtClean="0"/>
              <a:t>Νοέμβριος 2018</a:t>
            </a:r>
            <a:endParaRPr lang="el-GR" dirty="0"/>
          </a:p>
        </p:txBody>
      </p:sp>
      <p:sp>
        <p:nvSpPr>
          <p:cNvPr id="5" name="TextBox 4"/>
          <p:cNvSpPr txBox="1"/>
          <p:nvPr/>
        </p:nvSpPr>
        <p:spPr>
          <a:xfrm>
            <a:off x="11390811" y="6230983"/>
            <a:ext cx="444138" cy="369332"/>
          </a:xfrm>
          <a:prstGeom prst="rect">
            <a:avLst/>
          </a:prstGeom>
          <a:noFill/>
        </p:spPr>
        <p:txBody>
          <a:bodyPr wrap="square" rtlCol="0">
            <a:spAutoFit/>
          </a:bodyPr>
          <a:lstStyle/>
          <a:p>
            <a:endParaRPr lang="el-GR"/>
          </a:p>
        </p:txBody>
      </p:sp>
      <p:sp>
        <p:nvSpPr>
          <p:cNvPr id="10" name="Σύμβολο κράτησης θέσης αριθμού διαφάνειας 9"/>
          <p:cNvSpPr>
            <a:spLocks noGrp="1"/>
          </p:cNvSpPr>
          <p:nvPr>
            <p:ph type="sldNum" sz="quarter" idx="12"/>
          </p:nvPr>
        </p:nvSpPr>
        <p:spPr/>
        <p:txBody>
          <a:bodyPr/>
          <a:lstStyle/>
          <a:p>
            <a:fld id="{C438CA6B-D23F-1D47-B302-68E6E16C18FC}" type="slidenum">
              <a:rPr lang="el-GR" smtClean="0"/>
              <a:pPr/>
              <a:t>1</a:t>
            </a:fld>
            <a:endParaRPr lang="el-GR"/>
          </a:p>
        </p:txBody>
      </p:sp>
    </p:spTree>
    <p:extLst>
      <p:ext uri="{BB962C8B-B14F-4D97-AF65-F5344CB8AC3E}">
        <p14:creationId xmlns:p14="http://schemas.microsoft.com/office/powerpoint/2010/main" xmlns="" val="1622679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659027" y="365125"/>
            <a:ext cx="11121081" cy="1325563"/>
          </a:xfrm>
        </p:spPr>
        <p:txBody>
          <a:bodyPr>
            <a:normAutofit/>
          </a:bodyPr>
          <a:lstStyle/>
          <a:p>
            <a:pPr algn="ctr"/>
            <a:r>
              <a:rPr lang="el-GR" sz="3600" b="1" u="sng" dirty="0" smtClean="0"/>
              <a:t>Διαδικασία κατάρτισης Προϋπολογισμού εσόδων (συν.)</a:t>
            </a:r>
            <a:endParaRPr lang="el-GR" sz="3600" dirty="0"/>
          </a:p>
        </p:txBody>
      </p:sp>
      <p:sp>
        <p:nvSpPr>
          <p:cNvPr id="3" name="2 - Θέση περιεχομένου"/>
          <p:cNvSpPr>
            <a:spLocks noGrp="1"/>
          </p:cNvSpPr>
          <p:nvPr>
            <p:ph idx="1"/>
          </p:nvPr>
        </p:nvSpPr>
        <p:spPr>
          <a:xfrm>
            <a:off x="838200" y="1449859"/>
            <a:ext cx="10515600" cy="4727104"/>
          </a:xfrm>
        </p:spPr>
        <p:txBody>
          <a:bodyPr>
            <a:normAutofit fontScale="47500" lnSpcReduction="20000"/>
          </a:bodyPr>
          <a:lstStyle/>
          <a:p>
            <a:pPr algn="just">
              <a:lnSpc>
                <a:spcPct val="150000"/>
              </a:lnSpc>
            </a:pPr>
            <a:r>
              <a:rPr lang="el-GR" sz="4200" dirty="0" smtClean="0"/>
              <a:t>Ως προς </a:t>
            </a:r>
            <a:r>
              <a:rPr lang="el-GR" sz="4200" b="1" dirty="0" smtClean="0"/>
              <a:t>την εκτίμηση των μη φορολογικών εσόδων</a:t>
            </a:r>
            <a:r>
              <a:rPr lang="el-GR" sz="4200" dirty="0" smtClean="0"/>
              <a:t>, η υπηρεσία στηρίζεται κυρίως στην πληροφόρηση από τους αρμόδιους φορείς, όπως για παράδειγμα από την Δ/νση Διαχείρισης Κινητών Αξιών ως προς το αναμενόμενο μέρισμα από τα κέρδη των εταιρειών που δικαιούται να εισπράξει το Δημόσιο, ή από το ΤΑΙΠΕΔ για τα έσοδα  αποκρατικοποιήσεων.</a:t>
            </a:r>
          </a:p>
          <a:p>
            <a:pPr algn="just">
              <a:lnSpc>
                <a:spcPct val="150000"/>
              </a:lnSpc>
            </a:pPr>
            <a:r>
              <a:rPr lang="el-GR" sz="4200" dirty="0" smtClean="0"/>
              <a:t>Στη συνέχεια, μέχρι 21 Νοεμβρίου εκάστου έτους καταρτίζεται και υποβάλλεται στη Βουλή η </a:t>
            </a:r>
            <a:r>
              <a:rPr lang="el-GR" sz="4200" b="1" dirty="0" smtClean="0"/>
              <a:t>εισηγητική έκθεση του προϋπολογισμού,  </a:t>
            </a:r>
            <a:r>
              <a:rPr lang="el-GR" sz="4200" dirty="0" smtClean="0"/>
              <a:t>η οποία περιλαμβάνει αναλυτικούς πίνακες με τις εκτιμήσεις για τα έσοδα του τρέχοντος έτους, αλλά και τις προβλέψεις για το επόμενο έτος (έτος αναφοράς), καθώς και επεξηγηματικά κείμενα με αιτιολόγηση τυχόν αποκλίσεων μεταξύ των νέων και των προηγούμενων εκτιμήσεων. Μαζί με την εισηγητική έκθεση συνυποβάλλονται η έκθεση των φορολογικών δαπανών (φοροαπαλλαγές – </a:t>
            </a:r>
            <a:r>
              <a:rPr lang="el-GR" sz="4200" dirty="0" err="1" smtClean="0"/>
              <a:t>φοροελαφρύνσεις</a:t>
            </a:r>
            <a:r>
              <a:rPr lang="el-GR" sz="4200" dirty="0" smtClean="0"/>
              <a:t>), καθώς και οι αναλυτικές προβλέψεις, μετά επιστροφών φόρων,  ανά ΚΑΕ για το τρέχον και το επόμενο έτος.</a:t>
            </a:r>
          </a:p>
          <a:p>
            <a:endParaRPr lang="el-GR" dirty="0"/>
          </a:p>
        </p:txBody>
      </p:sp>
      <p:sp>
        <p:nvSpPr>
          <p:cNvPr id="4" name="3 - Θέση αριθμού διαφάνειας"/>
          <p:cNvSpPr>
            <a:spLocks noGrp="1"/>
          </p:cNvSpPr>
          <p:nvPr>
            <p:ph type="sldNum" sz="quarter" idx="12"/>
          </p:nvPr>
        </p:nvSpPr>
        <p:spPr/>
        <p:txBody>
          <a:bodyPr/>
          <a:lstStyle/>
          <a:p>
            <a:fld id="{C438CA6B-D23F-1D47-B302-68E6E16C18FC}" type="slidenum">
              <a:rPr lang="el-GR" smtClean="0"/>
              <a:pPr/>
              <a:t>10</a:t>
            </a:fld>
            <a:endParaRPr lang="el-G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838200" y="365125"/>
            <a:ext cx="10515600" cy="888909"/>
          </a:xfrm>
        </p:spPr>
        <p:txBody>
          <a:bodyPr anchor="t">
            <a:normAutofit/>
          </a:bodyPr>
          <a:lstStyle/>
          <a:p>
            <a:pPr algn="ctr"/>
            <a:r>
              <a:rPr lang="el-GR" sz="3600" b="1" u="sng" dirty="0" smtClean="0"/>
              <a:t>Εκτέλεση προϋπολογισμού εσόδων</a:t>
            </a:r>
            <a:endParaRPr lang="el-GR" sz="3600" u="sng" dirty="0"/>
          </a:p>
        </p:txBody>
      </p:sp>
      <p:sp>
        <p:nvSpPr>
          <p:cNvPr id="9" name="Σύμβολο κράτησης θέσης αριθμού διαφάνειας 8"/>
          <p:cNvSpPr>
            <a:spLocks noGrp="1"/>
          </p:cNvSpPr>
          <p:nvPr>
            <p:ph type="sldNum" sz="quarter" idx="12"/>
          </p:nvPr>
        </p:nvSpPr>
        <p:spPr/>
        <p:txBody>
          <a:bodyPr/>
          <a:lstStyle/>
          <a:p>
            <a:fld id="{C438CA6B-D23F-1D47-B302-68E6E16C18FC}" type="slidenum">
              <a:rPr lang="el-GR" smtClean="0"/>
              <a:pPr/>
              <a:t>11</a:t>
            </a:fld>
            <a:endParaRPr lang="el-GR"/>
          </a:p>
        </p:txBody>
      </p:sp>
      <p:sp>
        <p:nvSpPr>
          <p:cNvPr id="5" name="4 - Θέση περιεχομένου"/>
          <p:cNvSpPr>
            <a:spLocks noGrp="1"/>
          </p:cNvSpPr>
          <p:nvPr>
            <p:ph idx="1"/>
          </p:nvPr>
        </p:nvSpPr>
        <p:spPr>
          <a:xfrm>
            <a:off x="838200" y="972065"/>
            <a:ext cx="10515600" cy="5511113"/>
          </a:xfrm>
        </p:spPr>
        <p:txBody>
          <a:bodyPr>
            <a:normAutofit/>
          </a:bodyPr>
          <a:lstStyle/>
          <a:p>
            <a:pPr algn="just">
              <a:buNone/>
            </a:pPr>
            <a:endParaRPr lang="el-GR" dirty="0" smtClean="0"/>
          </a:p>
          <a:p>
            <a:pPr algn="just"/>
            <a:r>
              <a:rPr lang="el-GR" sz="2200" dirty="0" smtClean="0"/>
              <a:t>Αρμόδιες υπηρεσίες για την βεβαίωση και είσπραξη των φορολογικών εσόδων είναι κατά βάση οι Δ.Ο.Υ.  και τα Τελωνεία. Για τα μη φορολογικά έσοδα αρμόδια είναι κυρίως η Διεύθυνση Λογιστικής Γενικής Κυβέρνησης. </a:t>
            </a:r>
          </a:p>
          <a:p>
            <a:pPr algn="just">
              <a:buNone/>
            </a:pPr>
            <a:endParaRPr lang="el-GR" sz="2200" dirty="0" smtClean="0"/>
          </a:p>
          <a:p>
            <a:pPr algn="just"/>
            <a:r>
              <a:rPr lang="el-GR" sz="2200" dirty="0" smtClean="0"/>
              <a:t>Τα βεβαιωθέντα και εισπραχθέντα έσοδα </a:t>
            </a:r>
            <a:r>
              <a:rPr lang="el-GR" sz="2200" dirty="0" smtClean="0"/>
              <a:t>καταγράφονται </a:t>
            </a:r>
            <a:r>
              <a:rPr lang="el-GR" sz="2200" dirty="0" smtClean="0"/>
              <a:t>στους οικείους κατά περίπτωση Κ.Α. Εσόδων.</a:t>
            </a:r>
          </a:p>
          <a:p>
            <a:pPr algn="just">
              <a:buNone/>
            </a:pPr>
            <a:endParaRPr lang="el-GR" sz="2200" dirty="0" smtClean="0"/>
          </a:p>
          <a:p>
            <a:pPr algn="just"/>
            <a:r>
              <a:rPr lang="el-GR" sz="2200" dirty="0" smtClean="0"/>
              <a:t>Στο τέλος κάθε μήνα </a:t>
            </a:r>
            <a:r>
              <a:rPr lang="el-GR" sz="2200" dirty="0" smtClean="0"/>
              <a:t>οι </a:t>
            </a:r>
            <a:r>
              <a:rPr lang="el-GR" sz="2200" dirty="0" smtClean="0"/>
              <a:t>Δ.Ο.Υ. (οι οποίες εμφανίζουν και τα έσοδα που εισπράττονται από τα τελωνεία) καθώς και η Δ/νση Λογιστικής Γενικής </a:t>
            </a:r>
            <a:r>
              <a:rPr lang="el-GR" sz="2200" dirty="0" smtClean="0"/>
              <a:t>Κυβέρνησης στέλνουν </a:t>
            </a:r>
            <a:r>
              <a:rPr lang="el-GR" sz="2200" dirty="0" smtClean="0"/>
              <a:t>σε ηλεκτρονική μορφή  στη Γενική Γραμματεία Πληροφοριακών Συστημάτων (Γ.Γ.Π.Σ), μέσω του πληροφοριακού συστήματος TAXIS, τα αποτελέσματα κίνησης του μήνα κατά κωδικό αριθμό εσόδου. </a:t>
            </a:r>
          </a:p>
          <a:p>
            <a:pPr algn="just"/>
            <a:endParaRPr lang="el-GR" dirty="0" smtClean="0"/>
          </a:p>
          <a:p>
            <a:pPr algn="just">
              <a:buNone/>
            </a:pPr>
            <a:endParaRPr lang="el-GR" dirty="0" smtClean="0"/>
          </a:p>
          <a:p>
            <a:pPr>
              <a:buNone/>
            </a:pPr>
            <a:endParaRPr lang="el-GR" dirty="0"/>
          </a:p>
        </p:txBody>
      </p:sp>
    </p:spTree>
    <p:extLst>
      <p:ext uri="{BB962C8B-B14F-4D97-AF65-F5344CB8AC3E}">
        <p14:creationId xmlns:p14="http://schemas.microsoft.com/office/powerpoint/2010/main" xmlns="" val="20878939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838200" y="365126"/>
            <a:ext cx="10515600" cy="812885"/>
          </a:xfrm>
        </p:spPr>
        <p:txBody>
          <a:bodyPr>
            <a:normAutofit/>
          </a:bodyPr>
          <a:lstStyle/>
          <a:p>
            <a:pPr algn="ctr"/>
            <a:r>
              <a:rPr lang="el-GR" sz="3600" b="1" u="sng" dirty="0" smtClean="0"/>
              <a:t>Παρακολούθηση εκτέλεσης προϋπολογισμού εσόδων</a:t>
            </a:r>
            <a:endParaRPr lang="el-GR" sz="3600" b="1" u="sng" dirty="0"/>
          </a:p>
        </p:txBody>
      </p:sp>
      <p:sp>
        <p:nvSpPr>
          <p:cNvPr id="3" name="2 - Θέση περιεχομένου"/>
          <p:cNvSpPr>
            <a:spLocks noGrp="1"/>
          </p:cNvSpPr>
          <p:nvPr>
            <p:ph idx="1"/>
          </p:nvPr>
        </p:nvSpPr>
        <p:spPr>
          <a:xfrm>
            <a:off x="838200" y="1079157"/>
            <a:ext cx="10515600" cy="4901514"/>
          </a:xfrm>
        </p:spPr>
        <p:txBody>
          <a:bodyPr>
            <a:noAutofit/>
          </a:bodyPr>
          <a:lstStyle/>
          <a:p>
            <a:pPr algn="just">
              <a:lnSpc>
                <a:spcPct val="150000"/>
              </a:lnSpc>
            </a:pPr>
            <a:r>
              <a:rPr lang="el-GR" sz="2000" dirty="0" smtClean="0"/>
              <a:t>Η παρακολούθηση της εκτέλεσης του προϋπολογισμού εσόδων γίνεται σε μηνιαία βάση. Τα διαθέσιμα </a:t>
            </a:r>
            <a:r>
              <a:rPr lang="el-GR" sz="2000" b="1" u="sng" dirty="0" smtClean="0"/>
              <a:t>οριστικά</a:t>
            </a:r>
            <a:r>
              <a:rPr lang="el-GR" sz="2000" dirty="0" smtClean="0"/>
              <a:t> στοιχεία εσόδων, </a:t>
            </a:r>
            <a:r>
              <a:rPr lang="el-GR" sz="2000" b="1" u="sng" dirty="0" smtClean="0"/>
              <a:t>ταξινομημένα ανά ΚΑΕ</a:t>
            </a:r>
            <a:r>
              <a:rPr lang="el-GR" sz="2000" dirty="0" smtClean="0"/>
              <a:t>, για το μήνα αναφοράς είναι διαθέσιμα περί τις 20 του επόμενου μήνα και δημοσιεύονται στο οριστικό δελτίο εκτέλεσης του προϋπολογισμού.</a:t>
            </a:r>
          </a:p>
          <a:p>
            <a:pPr algn="just">
              <a:lnSpc>
                <a:spcPct val="150000"/>
              </a:lnSpc>
            </a:pPr>
            <a:r>
              <a:rPr lang="el-GR" sz="2000" dirty="0" smtClean="0"/>
              <a:t>Νωρίτερα, περί τις 10 κάθε μήνα, είναι διαθέσιμα τα </a:t>
            </a:r>
            <a:r>
              <a:rPr lang="el-GR" sz="2000" b="1" u="sng" dirty="0" smtClean="0"/>
              <a:t>προσωρινά</a:t>
            </a:r>
            <a:r>
              <a:rPr lang="el-GR" sz="2000" dirty="0" smtClean="0"/>
              <a:t> στοιχεία εσόδων για τον προηγούμενο μήνα και εκδίδεται το προσωρινό δελτίο εκτέλεσης του προϋπολογισμού. Υπάρχει μια γενική εικόνα της πορείας των συνολικών εσόδων του μήνα, αλλά επειδή τα έσοδα δεν έχουν ταξινομηθεί στους ορθούς ΚΑΕ, δεν μπορεί να γίνει περαιτέρω ανάλυση</a:t>
            </a:r>
            <a:r>
              <a:rPr lang="el-GR" sz="2000" dirty="0" smtClean="0"/>
              <a:t>.</a:t>
            </a:r>
            <a:endParaRPr lang="el-GR" sz="2000" dirty="0" smtClean="0"/>
          </a:p>
        </p:txBody>
      </p:sp>
      <p:sp>
        <p:nvSpPr>
          <p:cNvPr id="4" name="3 - Θέση αριθμού διαφάνειας"/>
          <p:cNvSpPr>
            <a:spLocks noGrp="1"/>
          </p:cNvSpPr>
          <p:nvPr>
            <p:ph type="sldNum" sz="quarter" idx="12"/>
          </p:nvPr>
        </p:nvSpPr>
        <p:spPr/>
        <p:txBody>
          <a:bodyPr/>
          <a:lstStyle/>
          <a:p>
            <a:fld id="{C438CA6B-D23F-1D47-B302-68E6E16C18FC}" type="slidenum">
              <a:rPr lang="el-GR" smtClean="0"/>
              <a:pPr/>
              <a:t>12</a:t>
            </a:fld>
            <a:endParaRPr lang="el-G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838200" y="365126"/>
            <a:ext cx="10515600" cy="936452"/>
          </a:xfrm>
        </p:spPr>
        <p:txBody>
          <a:bodyPr>
            <a:normAutofit/>
          </a:bodyPr>
          <a:lstStyle/>
          <a:p>
            <a:pPr algn="ctr"/>
            <a:r>
              <a:rPr lang="el-GR" sz="3600" b="1" u="sng" dirty="0" smtClean="0"/>
              <a:t>Έσοδα Κρατικού Προϋπολογισμού</a:t>
            </a:r>
            <a:endParaRPr lang="el-GR" sz="3600" b="1" u="sng" dirty="0"/>
          </a:p>
        </p:txBody>
      </p:sp>
      <p:sp>
        <p:nvSpPr>
          <p:cNvPr id="3" name="2 - Θέση περιεχομένου"/>
          <p:cNvSpPr>
            <a:spLocks noGrp="1"/>
          </p:cNvSpPr>
          <p:nvPr>
            <p:ph idx="1"/>
          </p:nvPr>
        </p:nvSpPr>
        <p:spPr>
          <a:xfrm>
            <a:off x="838200" y="1631092"/>
            <a:ext cx="10515600" cy="4545871"/>
          </a:xfrm>
        </p:spPr>
        <p:txBody>
          <a:bodyPr/>
          <a:lstStyle/>
          <a:p>
            <a:r>
              <a:rPr lang="el-GR" b="1" dirty="0" smtClean="0"/>
              <a:t>Έσοδα Τακτικού Προϋπολογισμού</a:t>
            </a:r>
            <a:r>
              <a:rPr lang="el-GR" dirty="0" smtClean="0"/>
              <a:t>: έσοδα που προκύπτουν από τη λειτουργία του κράτους (φορολογικά έσοδα, μη φορολογικά), καθώς και τα πιστωτικά έσοδα.</a:t>
            </a:r>
          </a:p>
          <a:p>
            <a:pPr>
              <a:buNone/>
            </a:pPr>
            <a:endParaRPr lang="el-GR" dirty="0" smtClean="0"/>
          </a:p>
          <a:p>
            <a:r>
              <a:rPr lang="el-GR" b="1" dirty="0" smtClean="0"/>
              <a:t>Έσοδα του Προϋπολογισμού Δημοσίων Επενδύσεων </a:t>
            </a:r>
            <a:r>
              <a:rPr lang="el-GR" dirty="0" smtClean="0"/>
              <a:t>(Π.Δ.Ε.): εισροές από Ε.Ε., ίδια έσοδα.</a:t>
            </a:r>
          </a:p>
          <a:p>
            <a:pPr>
              <a:buNone/>
            </a:pPr>
            <a:endParaRPr lang="el-GR" dirty="0"/>
          </a:p>
        </p:txBody>
      </p:sp>
      <p:sp>
        <p:nvSpPr>
          <p:cNvPr id="4" name="3 - Θέση αριθμού διαφάνειας"/>
          <p:cNvSpPr>
            <a:spLocks noGrp="1"/>
          </p:cNvSpPr>
          <p:nvPr>
            <p:ph type="sldNum" sz="quarter" idx="12"/>
          </p:nvPr>
        </p:nvSpPr>
        <p:spPr/>
        <p:txBody>
          <a:bodyPr/>
          <a:lstStyle/>
          <a:p>
            <a:fld id="{C438CA6B-D23F-1D47-B302-68E6E16C18FC}" type="slidenum">
              <a:rPr lang="el-GR" smtClean="0"/>
              <a:pPr/>
              <a:t>2</a:t>
            </a:fld>
            <a:endParaRPr lang="el-G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pPr algn="ctr"/>
            <a:r>
              <a:rPr lang="el-GR" b="1" dirty="0" smtClean="0"/>
              <a:t>Βεβαίωση - Είσπραξη</a:t>
            </a:r>
            <a:endParaRPr lang="el-GR" b="1" dirty="0"/>
          </a:p>
        </p:txBody>
      </p:sp>
      <p:sp>
        <p:nvSpPr>
          <p:cNvPr id="3" name="2 - Θέση περιεχομένου"/>
          <p:cNvSpPr>
            <a:spLocks noGrp="1"/>
          </p:cNvSpPr>
          <p:nvPr>
            <p:ph idx="1"/>
          </p:nvPr>
        </p:nvSpPr>
        <p:spPr/>
        <p:txBody>
          <a:bodyPr/>
          <a:lstStyle/>
          <a:p>
            <a:pPr algn="just">
              <a:buNone/>
            </a:pPr>
            <a:r>
              <a:rPr lang="el-GR" dirty="0" smtClean="0"/>
              <a:t>Ο τρόπος με τον οποίο τα δημόσια έσοδα περιέρχονται στον προϋπολογισμό, περιλαμβάνει δύο στάδια:</a:t>
            </a:r>
          </a:p>
          <a:p>
            <a:pPr algn="just">
              <a:buNone/>
            </a:pPr>
            <a:endParaRPr lang="el-GR" dirty="0" smtClean="0"/>
          </a:p>
          <a:p>
            <a:pPr lvl="0" algn="just"/>
            <a:r>
              <a:rPr lang="el-GR" dirty="0" smtClean="0"/>
              <a:t>Το στάδιο της </a:t>
            </a:r>
            <a:r>
              <a:rPr lang="el-GR" b="1" i="1" dirty="0" smtClean="0"/>
              <a:t>βεβαίωσης, </a:t>
            </a:r>
            <a:r>
              <a:rPr lang="el-GR" dirty="0" smtClean="0"/>
              <a:t>δηλαδή του προσδιορισμού της οφειλής του φορολογούμενου και</a:t>
            </a:r>
          </a:p>
          <a:p>
            <a:pPr lvl="0" algn="just">
              <a:buNone/>
            </a:pPr>
            <a:endParaRPr lang="el-GR" dirty="0" smtClean="0"/>
          </a:p>
          <a:p>
            <a:pPr lvl="0" algn="just"/>
            <a:r>
              <a:rPr lang="el-GR" dirty="0" smtClean="0"/>
              <a:t>το στάδιο της </a:t>
            </a:r>
            <a:r>
              <a:rPr lang="el-GR" b="1" i="1" dirty="0" smtClean="0"/>
              <a:t>είσπραξης</a:t>
            </a:r>
            <a:endParaRPr lang="el-GR" dirty="0" smtClean="0"/>
          </a:p>
          <a:p>
            <a:endParaRPr lang="el-GR" dirty="0"/>
          </a:p>
        </p:txBody>
      </p:sp>
      <p:sp>
        <p:nvSpPr>
          <p:cNvPr id="4" name="3 - Θέση αριθμού διαφάνειας"/>
          <p:cNvSpPr>
            <a:spLocks noGrp="1"/>
          </p:cNvSpPr>
          <p:nvPr>
            <p:ph type="sldNum" sz="quarter" idx="12"/>
          </p:nvPr>
        </p:nvSpPr>
        <p:spPr/>
        <p:txBody>
          <a:bodyPr/>
          <a:lstStyle/>
          <a:p>
            <a:fld id="{C438CA6B-D23F-1D47-B302-68E6E16C18FC}" type="slidenum">
              <a:rPr lang="el-GR" smtClean="0"/>
              <a:pPr/>
              <a:t>3</a:t>
            </a:fld>
            <a:endParaRPr lang="el-G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838200" y="365126"/>
            <a:ext cx="10515600" cy="1045664"/>
          </a:xfrm>
        </p:spPr>
        <p:txBody>
          <a:bodyPr/>
          <a:lstStyle/>
          <a:p>
            <a:pPr algn="ctr"/>
            <a:r>
              <a:rPr lang="el-GR" b="1" dirty="0" smtClean="0"/>
              <a:t>Βεβαιώσεις – εισπράξεις εσόδων</a:t>
            </a:r>
            <a:endParaRPr lang="el-GR" b="1" dirty="0"/>
          </a:p>
        </p:txBody>
      </p:sp>
      <p:sp>
        <p:nvSpPr>
          <p:cNvPr id="3" name="Σύμβολο κράτησης θέσης περιεχομένου 2"/>
          <p:cNvSpPr>
            <a:spLocks noGrp="1"/>
          </p:cNvSpPr>
          <p:nvPr>
            <p:ph idx="1"/>
          </p:nvPr>
        </p:nvSpPr>
        <p:spPr>
          <a:xfrm>
            <a:off x="838200" y="1293223"/>
            <a:ext cx="10515600" cy="5094514"/>
          </a:xfrm>
        </p:spPr>
        <p:txBody>
          <a:bodyPr>
            <a:normAutofit fontScale="77500" lnSpcReduction="20000"/>
          </a:bodyPr>
          <a:lstStyle/>
          <a:p>
            <a:pPr marL="0" indent="0" algn="ctr">
              <a:lnSpc>
                <a:spcPct val="120000"/>
              </a:lnSpc>
              <a:buNone/>
            </a:pPr>
            <a:r>
              <a:rPr lang="el-GR" sz="3800" b="1" u="sng" dirty="0" smtClean="0"/>
              <a:t>Άρθρο 75 του ν.4270/2014</a:t>
            </a:r>
            <a:endParaRPr lang="en-US" dirty="0" smtClean="0"/>
          </a:p>
          <a:p>
            <a:pPr algn="just">
              <a:lnSpc>
                <a:spcPct val="120000"/>
              </a:lnSpc>
            </a:pPr>
            <a:r>
              <a:rPr lang="el-GR" dirty="0" smtClean="0"/>
              <a:t> </a:t>
            </a:r>
            <a:r>
              <a:rPr lang="el-GR" b="1" dirty="0" smtClean="0"/>
              <a:t>Βεβαιωθέντα έσοδα </a:t>
            </a:r>
            <a:r>
              <a:rPr lang="el-GR" dirty="0" smtClean="0"/>
              <a:t>του κρατικού Προϋπολογισμού είναι </a:t>
            </a:r>
            <a:r>
              <a:rPr lang="el-GR" u="sng" dirty="0" smtClean="0"/>
              <a:t>τα ποσά που βεβαιώνονται κατά τη διάρκεια του οικονομικού έτους </a:t>
            </a:r>
            <a:r>
              <a:rPr lang="el-GR" dirty="0" smtClean="0"/>
              <a:t>στο οποίο αναφέρεται ο Προϋπολογισμός, ανεξάρτητα από τη χρονική περίοδο από την οποία προέρχονται, όπως επίσης και τα </a:t>
            </a:r>
            <a:r>
              <a:rPr lang="el-GR" u="sng" dirty="0" smtClean="0"/>
              <a:t>βεβαιωθέντα έσοδα του προϋπολογισμού του προηγούμενου οικονομικού έτους που δεν έχουν εισπραχθεί</a:t>
            </a:r>
            <a:r>
              <a:rPr lang="el-GR" dirty="0" smtClean="0"/>
              <a:t>. Τα βεβαιωθέντα έσοδα που δεν έχουν εισπραχθεί μέχρι τη λήξη του οικονομικού έτους </a:t>
            </a:r>
            <a:r>
              <a:rPr lang="el-GR" b="1" dirty="0" smtClean="0"/>
              <a:t>επαναβεβαιώνονται</a:t>
            </a:r>
            <a:r>
              <a:rPr lang="el-GR" dirty="0" smtClean="0"/>
              <a:t> ως έσοδα του προϋπολογισμού του επόμενου οικονομικού έτους.</a:t>
            </a:r>
          </a:p>
          <a:p>
            <a:pPr algn="just">
              <a:lnSpc>
                <a:spcPct val="120000"/>
              </a:lnSpc>
            </a:pPr>
            <a:r>
              <a:rPr lang="el-GR" b="1" dirty="0" smtClean="0"/>
              <a:t>Εισπραχθέντα έσοδα</a:t>
            </a:r>
            <a:r>
              <a:rPr lang="el-GR" dirty="0" smtClean="0"/>
              <a:t> του κρατικού Προϋπολογισμού είναι </a:t>
            </a:r>
            <a:r>
              <a:rPr lang="el-GR" u="sng" dirty="0" smtClean="0"/>
              <a:t>τα ποσά που εισπράττονται κατά τη διάρκεια του οικονομικού έτους στο οποίο αναφέρεται ο Προϋπολογισμός</a:t>
            </a:r>
            <a:r>
              <a:rPr lang="el-GR" dirty="0" smtClean="0"/>
              <a:t>, ανεξάρτητα από τη χρονική περίοδο από την οποία προέρχονται. </a:t>
            </a:r>
          </a:p>
          <a:p>
            <a:pPr algn="just">
              <a:lnSpc>
                <a:spcPct val="120000"/>
              </a:lnSpc>
            </a:pPr>
            <a:endParaRPr lang="el-GR" dirty="0" smtClean="0"/>
          </a:p>
        </p:txBody>
      </p:sp>
      <p:sp>
        <p:nvSpPr>
          <p:cNvPr id="8" name="Σύμβολο κράτησης θέσης αριθμού διαφάνειας 7"/>
          <p:cNvSpPr>
            <a:spLocks noGrp="1"/>
          </p:cNvSpPr>
          <p:nvPr>
            <p:ph type="sldNum" sz="quarter" idx="12"/>
          </p:nvPr>
        </p:nvSpPr>
        <p:spPr/>
        <p:txBody>
          <a:bodyPr/>
          <a:lstStyle/>
          <a:p>
            <a:fld id="{C438CA6B-D23F-1D47-B302-68E6E16C18FC}" type="slidenum">
              <a:rPr lang="el-GR" smtClean="0"/>
              <a:pPr/>
              <a:t>4</a:t>
            </a:fld>
            <a:endParaRPr lang="el-GR"/>
          </a:p>
        </p:txBody>
      </p:sp>
    </p:spTree>
    <p:extLst>
      <p:ext uri="{BB962C8B-B14F-4D97-AF65-F5344CB8AC3E}">
        <p14:creationId xmlns:p14="http://schemas.microsoft.com/office/powerpoint/2010/main" xmlns="" val="5121740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pPr algn="ctr"/>
            <a:r>
              <a:rPr lang="el-GR" sz="3600" b="1" u="sng" dirty="0" smtClean="0"/>
              <a:t>Πηγές εσόδων</a:t>
            </a:r>
            <a:endParaRPr lang="el-GR" sz="3600" b="1" u="sng" dirty="0"/>
          </a:p>
        </p:txBody>
      </p:sp>
      <p:sp>
        <p:nvSpPr>
          <p:cNvPr id="3" name="Σύμβολο κράτησης θέσης περιεχομένου 2"/>
          <p:cNvSpPr>
            <a:spLocks noGrp="1"/>
          </p:cNvSpPr>
          <p:nvPr>
            <p:ph idx="1"/>
          </p:nvPr>
        </p:nvSpPr>
        <p:spPr/>
        <p:txBody>
          <a:bodyPr/>
          <a:lstStyle/>
          <a:p>
            <a:pPr marL="0" indent="0">
              <a:buNone/>
            </a:pPr>
            <a:r>
              <a:rPr lang="el-GR" dirty="0" smtClean="0"/>
              <a:t>Τα δημόσια έσοδα προέρχονται από:</a:t>
            </a:r>
          </a:p>
          <a:p>
            <a:pPr marL="0" indent="0">
              <a:buNone/>
            </a:pPr>
            <a:endParaRPr lang="el-GR" b="1" dirty="0" smtClean="0"/>
          </a:p>
          <a:p>
            <a:pPr algn="just"/>
            <a:r>
              <a:rPr lang="el-GR" dirty="0" smtClean="0"/>
              <a:t>Τη </a:t>
            </a:r>
            <a:r>
              <a:rPr lang="el-GR" b="1" dirty="0" smtClean="0"/>
              <a:t>φορολογία</a:t>
            </a:r>
            <a:r>
              <a:rPr lang="el-GR" dirty="0" smtClean="0"/>
              <a:t> (άμεσοι – έμμεσοι φόροι)</a:t>
            </a:r>
          </a:p>
          <a:p>
            <a:pPr algn="just">
              <a:buNone/>
            </a:pPr>
            <a:endParaRPr lang="el-GR" dirty="0" smtClean="0"/>
          </a:p>
          <a:p>
            <a:pPr algn="just"/>
            <a:r>
              <a:rPr lang="el-GR" b="1" dirty="0" smtClean="0"/>
              <a:t>Μη φορολογικές πηγές </a:t>
            </a:r>
            <a:r>
              <a:rPr lang="el-GR" dirty="0" smtClean="0"/>
              <a:t>(μερίσματα, έσοδα αποκρατικοποιήσεων, εισροές από την Ε.Ε. κλπ)</a:t>
            </a:r>
          </a:p>
          <a:p>
            <a:pPr algn="just">
              <a:buNone/>
            </a:pPr>
            <a:endParaRPr lang="el-GR" dirty="0" smtClean="0"/>
          </a:p>
          <a:p>
            <a:pPr algn="just"/>
            <a:r>
              <a:rPr lang="el-GR" dirty="0" smtClean="0"/>
              <a:t>Τον </a:t>
            </a:r>
            <a:r>
              <a:rPr lang="el-GR" b="1" dirty="0" smtClean="0"/>
              <a:t>δανεισμό </a:t>
            </a:r>
            <a:r>
              <a:rPr lang="el-GR" dirty="0" smtClean="0"/>
              <a:t>(έκδοση ομολόγων, εντόκων γραμματίων,</a:t>
            </a:r>
            <a:r>
              <a:rPr lang="en-US" dirty="0" smtClean="0"/>
              <a:t>repos </a:t>
            </a:r>
            <a:r>
              <a:rPr lang="el-GR" dirty="0" smtClean="0"/>
              <a:t>κλπ)</a:t>
            </a:r>
          </a:p>
          <a:p>
            <a:pPr marL="0" indent="0">
              <a:buNone/>
            </a:pPr>
            <a:endParaRPr lang="el-GR" b="1" dirty="0"/>
          </a:p>
        </p:txBody>
      </p:sp>
      <p:sp>
        <p:nvSpPr>
          <p:cNvPr id="8" name="Σύμβολο κράτησης θέσης αριθμού διαφάνειας 7"/>
          <p:cNvSpPr>
            <a:spLocks noGrp="1"/>
          </p:cNvSpPr>
          <p:nvPr>
            <p:ph type="sldNum" sz="quarter" idx="12"/>
          </p:nvPr>
        </p:nvSpPr>
        <p:spPr/>
        <p:txBody>
          <a:bodyPr/>
          <a:lstStyle/>
          <a:p>
            <a:fld id="{C438CA6B-D23F-1D47-B302-68E6E16C18FC}" type="slidenum">
              <a:rPr lang="el-GR" smtClean="0"/>
              <a:pPr/>
              <a:t>5</a:t>
            </a:fld>
            <a:endParaRPr lang="el-GR"/>
          </a:p>
        </p:txBody>
      </p:sp>
    </p:spTree>
    <p:extLst>
      <p:ext uri="{BB962C8B-B14F-4D97-AF65-F5344CB8AC3E}">
        <p14:creationId xmlns:p14="http://schemas.microsoft.com/office/powerpoint/2010/main" xmlns="" val="11376435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pPr algn="ctr"/>
            <a:r>
              <a:rPr lang="el-GR" sz="3600" b="1" u="sng" dirty="0" smtClean="0"/>
              <a:t>Κωδικοποίηση </a:t>
            </a:r>
            <a:r>
              <a:rPr lang="el-GR" sz="3600" b="1" u="sng" dirty="0" smtClean="0"/>
              <a:t>εσόδων</a:t>
            </a:r>
            <a:r>
              <a:rPr lang="el-GR" b="1" dirty="0" smtClean="0"/>
              <a:t/>
            </a:r>
            <a:br>
              <a:rPr lang="el-GR" b="1" dirty="0" smtClean="0"/>
            </a:br>
            <a:r>
              <a:rPr lang="el-GR" sz="2800" b="1" dirty="0" smtClean="0"/>
              <a:t>(</a:t>
            </a:r>
            <a:r>
              <a:rPr lang="el-GR" sz="2800" b="1" dirty="0" smtClean="0"/>
              <a:t>υφιστάμενη κατάσταση - </a:t>
            </a:r>
            <a:r>
              <a:rPr lang="el-GR" sz="2800" b="1" dirty="0" smtClean="0"/>
              <a:t>γενικές </a:t>
            </a:r>
            <a:r>
              <a:rPr lang="el-GR" sz="2800" b="1" dirty="0" smtClean="0"/>
              <a:t>κατηγορίες)</a:t>
            </a:r>
            <a:endParaRPr lang="el-GR" sz="2800" dirty="0"/>
          </a:p>
        </p:txBody>
      </p:sp>
      <p:sp>
        <p:nvSpPr>
          <p:cNvPr id="3" name="Σύμβολο κράτησης θέσης περιεχομένου 2"/>
          <p:cNvSpPr>
            <a:spLocks noGrp="1"/>
          </p:cNvSpPr>
          <p:nvPr>
            <p:ph idx="1"/>
          </p:nvPr>
        </p:nvSpPr>
        <p:spPr/>
        <p:txBody>
          <a:bodyPr>
            <a:normAutofit fontScale="85000" lnSpcReduction="20000"/>
          </a:bodyPr>
          <a:lstStyle/>
          <a:p>
            <a:pPr algn="just"/>
            <a:r>
              <a:rPr lang="el-GR" sz="2400" b="1" dirty="0" smtClean="0"/>
              <a:t>0000</a:t>
            </a:r>
            <a:r>
              <a:rPr lang="el-GR" sz="2400" dirty="0" smtClean="0"/>
              <a:t>  </a:t>
            </a:r>
            <a:r>
              <a:rPr lang="el-GR" sz="2400" b="1" dirty="0" smtClean="0"/>
              <a:t>Άμεσοι Φόροι </a:t>
            </a:r>
            <a:r>
              <a:rPr lang="el-GR" sz="2400" dirty="0" smtClean="0"/>
              <a:t>(ΦΕΦΠ, ΦΕΝΠ, Φόροι Περιουσίας κλπ.)</a:t>
            </a:r>
          </a:p>
          <a:p>
            <a:pPr algn="just"/>
            <a:r>
              <a:rPr lang="el-GR" sz="2400" b="1" dirty="0" smtClean="0"/>
              <a:t>1000  Έμμεσοι Φόροι </a:t>
            </a:r>
            <a:r>
              <a:rPr lang="el-GR" sz="2400" dirty="0" smtClean="0"/>
              <a:t>(ΦΠΑ, ΕΦΚ κλπ)</a:t>
            </a:r>
          </a:p>
          <a:p>
            <a:pPr algn="just"/>
            <a:r>
              <a:rPr lang="el-GR" sz="2400" b="1" dirty="0" smtClean="0"/>
              <a:t>2000</a:t>
            </a:r>
            <a:r>
              <a:rPr lang="el-GR" sz="2400" dirty="0" smtClean="0"/>
              <a:t> </a:t>
            </a:r>
            <a:r>
              <a:rPr lang="el-GR" sz="2400" b="1" dirty="0" smtClean="0"/>
              <a:t>Πρόσοδοι περιουσίας και επιχειρηματικής δράσης του Κράτους </a:t>
            </a:r>
            <a:r>
              <a:rPr lang="el-GR" sz="2400" dirty="0" smtClean="0"/>
              <a:t>(μερίσματα, ενοίκια κλπ.)</a:t>
            </a:r>
          </a:p>
          <a:p>
            <a:pPr algn="just"/>
            <a:r>
              <a:rPr lang="el-GR" sz="2400" b="1" dirty="0" smtClean="0"/>
              <a:t>3000  Λοιπά μη φορολογικά έσοδα </a:t>
            </a:r>
            <a:r>
              <a:rPr lang="el-GR" sz="2400" dirty="0" smtClean="0"/>
              <a:t>(παράβολα, πρόστιμα, προσαυξήσεις, έσοδα από καταργούμενους ειδικούς λογαριασμούς κλπ.)</a:t>
            </a:r>
          </a:p>
          <a:p>
            <a:pPr algn="just"/>
            <a:r>
              <a:rPr lang="el-GR" sz="2400" b="1" dirty="0" smtClean="0"/>
              <a:t>4000  Μεταβιβάσεις από την Ε.Ε. και κράτη – μέλη </a:t>
            </a:r>
            <a:r>
              <a:rPr lang="el-GR" sz="2400" dirty="0" smtClean="0"/>
              <a:t>(απολήψεις από κοινοτικά ταμεία, εισροές από μεταναστευτικές ροές κλπ.)</a:t>
            </a:r>
          </a:p>
          <a:p>
            <a:pPr algn="just"/>
            <a:r>
              <a:rPr lang="el-GR" sz="2400" b="1" dirty="0" smtClean="0"/>
              <a:t>5000 Πιστωτικά έσοδα </a:t>
            </a:r>
            <a:r>
              <a:rPr lang="el-GR" sz="2400" dirty="0" smtClean="0"/>
              <a:t>(ομόλογα, έντοκα γραμμάτια, δάνεια κλπ.)</a:t>
            </a:r>
          </a:p>
          <a:p>
            <a:pPr algn="just"/>
            <a:r>
              <a:rPr lang="el-GR" sz="2400" b="1" dirty="0" smtClean="0"/>
              <a:t>6000 Διάφορα ειδικά μη φορολογικά έσοδα </a:t>
            </a:r>
            <a:r>
              <a:rPr lang="el-GR" sz="2400" dirty="0" smtClean="0"/>
              <a:t>(έσοδα αποκρατικοποιήσεων, έσοδα από ΝΑΤΟ)</a:t>
            </a:r>
          </a:p>
          <a:p>
            <a:pPr algn="just"/>
            <a:r>
              <a:rPr lang="el-GR" sz="2400" b="1" dirty="0" smtClean="0"/>
              <a:t>7000 Έσοδα από Δημόσιες Επενδύσεις </a:t>
            </a:r>
            <a:r>
              <a:rPr lang="el-GR" sz="2400" dirty="0" smtClean="0"/>
              <a:t>(έσοδα από την εκμετάλλευση έργων, από δάνεια, συνεισφορές φορέων για εκτέλεση έργων ΠΔΕ κλπ.)</a:t>
            </a:r>
          </a:p>
          <a:p>
            <a:pPr algn="just"/>
            <a:r>
              <a:rPr lang="el-GR" sz="2400" b="1" dirty="0" smtClean="0"/>
              <a:t>8000 Βοήθεια και λοιπές μεταβιβάσεις </a:t>
            </a:r>
            <a:r>
              <a:rPr lang="el-GR" sz="2400" dirty="0" smtClean="0"/>
              <a:t>(Απολήψεις από κοινοτικά ταμεία)</a:t>
            </a:r>
            <a:endParaRPr lang="el-GR" sz="2400" b="1" dirty="0" smtClean="0"/>
          </a:p>
          <a:p>
            <a:pPr algn="just"/>
            <a:r>
              <a:rPr lang="el-GR" sz="2400" b="1" dirty="0" smtClean="0"/>
              <a:t>9000 Πιστωτικά έσοδα Π.Δ.Ε. </a:t>
            </a:r>
            <a:endParaRPr lang="el-GR" b="1" dirty="0"/>
          </a:p>
        </p:txBody>
      </p:sp>
      <p:sp>
        <p:nvSpPr>
          <p:cNvPr id="8" name="Σύμβολο κράτησης θέσης αριθμού διαφάνειας 7"/>
          <p:cNvSpPr>
            <a:spLocks noGrp="1"/>
          </p:cNvSpPr>
          <p:nvPr>
            <p:ph type="sldNum" sz="quarter" idx="12"/>
          </p:nvPr>
        </p:nvSpPr>
        <p:spPr/>
        <p:txBody>
          <a:bodyPr/>
          <a:lstStyle/>
          <a:p>
            <a:fld id="{C438CA6B-D23F-1D47-B302-68E6E16C18FC}" type="slidenum">
              <a:rPr lang="el-GR" smtClean="0"/>
              <a:pPr/>
              <a:t>6</a:t>
            </a:fld>
            <a:endParaRPr lang="el-GR"/>
          </a:p>
        </p:txBody>
      </p:sp>
    </p:spTree>
    <p:extLst>
      <p:ext uri="{BB962C8B-B14F-4D97-AF65-F5344CB8AC3E}">
        <p14:creationId xmlns:p14="http://schemas.microsoft.com/office/powerpoint/2010/main" xmlns="" val="13312479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a:xfrm>
            <a:off x="1524000" y="387179"/>
            <a:ext cx="9144000" cy="922638"/>
          </a:xfrm>
        </p:spPr>
        <p:txBody>
          <a:bodyPr>
            <a:normAutofit fontScale="90000"/>
          </a:bodyPr>
          <a:lstStyle/>
          <a:p>
            <a:r>
              <a:rPr lang="el-GR" sz="4000" b="1" dirty="0" smtClean="0"/>
              <a:t>Νέα οικονομική ταξινόμηση </a:t>
            </a:r>
            <a:r>
              <a:rPr lang="el-GR" sz="3600" b="1" dirty="0" smtClean="0"/>
              <a:t/>
            </a:r>
            <a:br>
              <a:rPr lang="el-GR" sz="3600" b="1" dirty="0" smtClean="0"/>
            </a:br>
            <a:r>
              <a:rPr lang="el-GR" sz="2700" b="1" dirty="0" smtClean="0"/>
              <a:t>Μείζονες κατηγορίες</a:t>
            </a:r>
            <a:endParaRPr lang="el-GR" sz="2700" b="1" dirty="0"/>
          </a:p>
        </p:txBody>
      </p:sp>
      <p:sp>
        <p:nvSpPr>
          <p:cNvPr id="3" name="2 - Υπότιτλος"/>
          <p:cNvSpPr>
            <a:spLocks noGrp="1"/>
          </p:cNvSpPr>
          <p:nvPr>
            <p:ph type="subTitle" idx="1"/>
          </p:nvPr>
        </p:nvSpPr>
        <p:spPr>
          <a:xfrm>
            <a:off x="1524000" y="1309817"/>
            <a:ext cx="9144000" cy="5189837"/>
          </a:xfrm>
        </p:spPr>
        <p:txBody>
          <a:bodyPr>
            <a:normAutofit lnSpcReduction="10000"/>
          </a:bodyPr>
          <a:lstStyle/>
          <a:p>
            <a:pPr algn="l"/>
            <a:r>
              <a:rPr lang="el-GR" b="1" dirty="0" smtClean="0"/>
              <a:t>11 Φόροι</a:t>
            </a:r>
          </a:p>
          <a:p>
            <a:pPr marL="360000" algn="l"/>
            <a:r>
              <a:rPr lang="el-GR" sz="2000" dirty="0" smtClean="0"/>
              <a:t>111  Φόροι επί αγαθών κι υπηρεσιών (Φ.Π.Α., ΕΦΚ κλπ.)</a:t>
            </a:r>
          </a:p>
          <a:p>
            <a:pPr marL="360000" algn="l"/>
            <a:r>
              <a:rPr lang="el-GR" sz="2000" dirty="0" smtClean="0"/>
              <a:t>112 Φόροι και δασμοί επί εισαγωγών</a:t>
            </a:r>
          </a:p>
          <a:p>
            <a:pPr marL="360000" algn="l"/>
            <a:r>
              <a:rPr lang="el-GR" sz="2000" dirty="0" smtClean="0"/>
              <a:t>113  Τακτικοί φόροι ακίνητης περιουσίας (ΕΝΦΙΑ)</a:t>
            </a:r>
          </a:p>
          <a:p>
            <a:pPr marL="360000" algn="l"/>
            <a:r>
              <a:rPr lang="el-GR" sz="2000" dirty="0" smtClean="0"/>
              <a:t>114  Λοιποί φόροι επί παραγωγής</a:t>
            </a:r>
          </a:p>
          <a:p>
            <a:pPr marL="360000" algn="l"/>
            <a:r>
              <a:rPr lang="el-GR" sz="2000" dirty="0" smtClean="0"/>
              <a:t>115  Φόρος εισοδήματος (φυσικών προσώπων, νομικών προσώπων κλπ.)</a:t>
            </a:r>
          </a:p>
          <a:p>
            <a:pPr marL="360000" algn="l"/>
            <a:r>
              <a:rPr lang="el-GR" sz="2000" dirty="0" smtClean="0"/>
              <a:t>116  Φόροι κεφαλαίου</a:t>
            </a:r>
          </a:p>
          <a:p>
            <a:pPr marL="360000" algn="l"/>
            <a:r>
              <a:rPr lang="el-GR" sz="2000" dirty="0" smtClean="0"/>
              <a:t>119  Λοιποί τρέχοντες φόροι</a:t>
            </a:r>
          </a:p>
          <a:p>
            <a:pPr algn="l"/>
            <a:r>
              <a:rPr lang="el-GR" b="1" dirty="0" smtClean="0"/>
              <a:t>12 Κοινωνικές εισφορές</a:t>
            </a:r>
          </a:p>
          <a:p>
            <a:pPr algn="l"/>
            <a:r>
              <a:rPr lang="el-GR" b="1" dirty="0" smtClean="0"/>
              <a:t>13 Μεταβιβάσεις</a:t>
            </a:r>
          </a:p>
          <a:p>
            <a:pPr algn="l"/>
            <a:r>
              <a:rPr lang="el-GR" b="1" dirty="0" smtClean="0"/>
              <a:t>14 Πωλήσεις αγαθών κι υπηρεσιών</a:t>
            </a:r>
          </a:p>
          <a:p>
            <a:pPr algn="l"/>
            <a:r>
              <a:rPr lang="el-GR" b="1" dirty="0" smtClean="0"/>
              <a:t>15 Λοιπά τρέχοντα έσοδα</a:t>
            </a:r>
          </a:p>
          <a:p>
            <a:pPr algn="l"/>
            <a:r>
              <a:rPr lang="el-GR" b="1" dirty="0" smtClean="0"/>
              <a:t>31 Πωλήσεις παγίων περιουσιακών στοιχείων</a:t>
            </a:r>
          </a:p>
          <a:p>
            <a:pPr algn="l"/>
            <a:endParaRPr lang="el-GR" dirty="0"/>
          </a:p>
        </p:txBody>
      </p:sp>
      <p:sp>
        <p:nvSpPr>
          <p:cNvPr id="4" name="3 - Θέση αριθμού διαφάνειας"/>
          <p:cNvSpPr>
            <a:spLocks noGrp="1"/>
          </p:cNvSpPr>
          <p:nvPr>
            <p:ph type="sldNum" sz="quarter" idx="12"/>
          </p:nvPr>
        </p:nvSpPr>
        <p:spPr/>
        <p:txBody>
          <a:bodyPr/>
          <a:lstStyle/>
          <a:p>
            <a:fld id="{C438CA6B-D23F-1D47-B302-68E6E16C18FC}" type="slidenum">
              <a:rPr lang="el-GR" smtClean="0"/>
              <a:pPr/>
              <a:t>7</a:t>
            </a:fld>
            <a:endParaRPr lang="el-G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pPr algn="ctr"/>
            <a:r>
              <a:rPr lang="el-GR" sz="3600" b="1" u="sng" dirty="0" smtClean="0"/>
              <a:t>Διαδικασία κατάρτισης Προϋπολογισμού εσόδων</a:t>
            </a:r>
            <a:endParaRPr lang="el-GR" sz="3600" b="1" u="sng" dirty="0"/>
          </a:p>
        </p:txBody>
      </p:sp>
      <p:sp>
        <p:nvSpPr>
          <p:cNvPr id="3" name="Σύμβολο κράτησης θέσης περιεχομένου 2"/>
          <p:cNvSpPr>
            <a:spLocks noGrp="1"/>
          </p:cNvSpPr>
          <p:nvPr>
            <p:ph idx="1"/>
          </p:nvPr>
        </p:nvSpPr>
        <p:spPr>
          <a:xfrm>
            <a:off x="838200" y="1565189"/>
            <a:ext cx="10515600" cy="4611774"/>
          </a:xfrm>
        </p:spPr>
        <p:txBody>
          <a:bodyPr>
            <a:normAutofit fontScale="92500" lnSpcReduction="20000"/>
          </a:bodyPr>
          <a:lstStyle/>
          <a:p>
            <a:pPr marL="0" indent="0">
              <a:buNone/>
            </a:pPr>
            <a:r>
              <a:rPr lang="el-GR" dirty="0" smtClean="0"/>
              <a:t>Περιλαμβάνει τα εξής στάδια</a:t>
            </a:r>
            <a:r>
              <a:rPr lang="el-GR" dirty="0" smtClean="0"/>
              <a:t>:</a:t>
            </a:r>
          </a:p>
          <a:p>
            <a:pPr marL="0" indent="0">
              <a:buNone/>
            </a:pPr>
            <a:endParaRPr lang="el-GR" dirty="0" smtClean="0"/>
          </a:p>
          <a:p>
            <a:pPr algn="just"/>
            <a:r>
              <a:rPr lang="el-GR" b="1" dirty="0" smtClean="0"/>
              <a:t>Έκδοση εγκυκλίου </a:t>
            </a:r>
            <a:r>
              <a:rPr lang="el-GR" dirty="0" smtClean="0"/>
              <a:t>του Υπουργού Οικονομικών, στα τέλη Ιουνίου κάθε έτους, με κατευθύνσεις και οδηγίες προς τις καθ’ ύλη αρμόδιες υπηρεσίες (φορολογικές και άλλες), στην οποία συμπεριλαμβάνεται και το εκτιμώμενο μακροοικονομικό σενάριο για το τρέχον και το επόμενο έτος.</a:t>
            </a:r>
          </a:p>
          <a:p>
            <a:pPr>
              <a:buNone/>
            </a:pPr>
            <a:endParaRPr lang="el-GR" dirty="0" smtClean="0"/>
          </a:p>
          <a:p>
            <a:pPr algn="just"/>
            <a:r>
              <a:rPr lang="el-GR" dirty="0" smtClean="0"/>
              <a:t>Οι εμπλεκόμενοι φορείς καλούνται να συντάξουν και να υποβάλλουν προτάσεις με τις προβλέψεις των εσόδων του τρέχοντος και του επόμενου οικονομικού έτους σε καθορισμένη προθεσμία. </a:t>
            </a:r>
          </a:p>
          <a:p>
            <a:pPr>
              <a:buNone/>
            </a:pPr>
            <a:endParaRPr lang="el-GR" dirty="0" smtClean="0"/>
          </a:p>
          <a:p>
            <a:r>
              <a:rPr lang="el-GR" dirty="0" smtClean="0"/>
              <a:t>Το Τμήμα Β’ Εσόδων της ΔΠΓΚ συγκεντρώνει, επεξεργάζεται και αναλύει τις προτάσεις των εμπλεκομένων υπηρεσιών.</a:t>
            </a:r>
          </a:p>
          <a:p>
            <a:pPr marL="0" indent="0">
              <a:buNone/>
            </a:pPr>
            <a:endParaRPr lang="el-GR" b="1" dirty="0" smtClean="0">
              <a:solidFill>
                <a:prstClr val="black">
                  <a:lumMod val="85000"/>
                  <a:lumOff val="15000"/>
                </a:prstClr>
              </a:solidFill>
            </a:endParaRPr>
          </a:p>
        </p:txBody>
      </p:sp>
      <p:sp>
        <p:nvSpPr>
          <p:cNvPr id="8" name="Σύμβολο κράτησης θέσης αριθμού διαφάνειας 7"/>
          <p:cNvSpPr>
            <a:spLocks noGrp="1"/>
          </p:cNvSpPr>
          <p:nvPr>
            <p:ph type="sldNum" sz="quarter" idx="12"/>
          </p:nvPr>
        </p:nvSpPr>
        <p:spPr/>
        <p:txBody>
          <a:bodyPr/>
          <a:lstStyle/>
          <a:p>
            <a:fld id="{C438CA6B-D23F-1D47-B302-68E6E16C18FC}" type="slidenum">
              <a:rPr lang="el-GR" smtClean="0"/>
              <a:pPr/>
              <a:t>8</a:t>
            </a:fld>
            <a:endParaRPr lang="el-GR"/>
          </a:p>
        </p:txBody>
      </p:sp>
    </p:spTree>
    <p:extLst>
      <p:ext uri="{BB962C8B-B14F-4D97-AF65-F5344CB8AC3E}">
        <p14:creationId xmlns:p14="http://schemas.microsoft.com/office/powerpoint/2010/main" xmlns="" val="4193670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838200" y="365126"/>
            <a:ext cx="10515600" cy="812886"/>
          </a:xfrm>
        </p:spPr>
        <p:txBody>
          <a:bodyPr anchor="t">
            <a:normAutofit/>
          </a:bodyPr>
          <a:lstStyle/>
          <a:p>
            <a:pPr algn="ctr"/>
            <a:r>
              <a:rPr lang="el-GR" sz="3600" b="1" u="sng" dirty="0" smtClean="0"/>
              <a:t>Διαδικασία κατάρτισης Προϋπολογισμού εσόδων (συν.)</a:t>
            </a:r>
            <a:endParaRPr lang="el-GR" sz="3600" u="sng" dirty="0"/>
          </a:p>
        </p:txBody>
      </p:sp>
      <p:sp>
        <p:nvSpPr>
          <p:cNvPr id="9" name="Σύμβολο κράτησης θέσης αριθμού διαφάνειας 8"/>
          <p:cNvSpPr>
            <a:spLocks noGrp="1"/>
          </p:cNvSpPr>
          <p:nvPr>
            <p:ph type="sldNum" sz="quarter" idx="12"/>
          </p:nvPr>
        </p:nvSpPr>
        <p:spPr/>
        <p:txBody>
          <a:bodyPr/>
          <a:lstStyle/>
          <a:p>
            <a:fld id="{C438CA6B-D23F-1D47-B302-68E6E16C18FC}" type="slidenum">
              <a:rPr lang="el-GR" smtClean="0"/>
              <a:pPr/>
              <a:t>9</a:t>
            </a:fld>
            <a:endParaRPr lang="el-GR"/>
          </a:p>
        </p:txBody>
      </p:sp>
      <p:sp>
        <p:nvSpPr>
          <p:cNvPr id="5" name="4 - Θέση περιεχομένου"/>
          <p:cNvSpPr>
            <a:spLocks noGrp="1"/>
          </p:cNvSpPr>
          <p:nvPr>
            <p:ph idx="1"/>
          </p:nvPr>
        </p:nvSpPr>
        <p:spPr>
          <a:xfrm>
            <a:off x="838200" y="1029730"/>
            <a:ext cx="10515600" cy="5691745"/>
          </a:xfrm>
        </p:spPr>
        <p:txBody>
          <a:bodyPr>
            <a:normAutofit fontScale="25000" lnSpcReduction="20000"/>
          </a:bodyPr>
          <a:lstStyle/>
          <a:p>
            <a:pPr algn="just"/>
            <a:r>
              <a:rPr lang="el-GR" sz="8000" dirty="0" smtClean="0"/>
              <a:t>Στη συνέχεια, το Τμήμα Εσόδων </a:t>
            </a:r>
            <a:r>
              <a:rPr lang="el-GR" sz="8000" dirty="0" smtClean="0"/>
              <a:t>της ΔΠΓΚ διαμορφώνει </a:t>
            </a:r>
            <a:r>
              <a:rPr lang="el-GR" sz="8000" dirty="0" smtClean="0"/>
              <a:t>τις δικές του </a:t>
            </a:r>
            <a:r>
              <a:rPr lang="el-GR" sz="8000" dirty="0" smtClean="0"/>
              <a:t>προβλέψεις </a:t>
            </a:r>
            <a:r>
              <a:rPr lang="el-GR" sz="8000" dirty="0" smtClean="0"/>
              <a:t>ως προς τα αναμενόμενα </a:t>
            </a:r>
            <a:r>
              <a:rPr lang="el-GR" sz="8000" b="1" dirty="0" smtClean="0"/>
              <a:t>φορολογικά έσοδα</a:t>
            </a:r>
            <a:r>
              <a:rPr lang="el-GR" sz="8000" dirty="0" smtClean="0"/>
              <a:t>, βάσει συγκεκριμένης μεθοδολογίας. Η μεθοδολογία αυτή βασίζεται κυρίως στην </a:t>
            </a:r>
            <a:r>
              <a:rPr lang="el-GR" sz="8000" dirty="0" smtClean="0"/>
              <a:t>αναμενόμενη εκτέλεση </a:t>
            </a:r>
            <a:r>
              <a:rPr lang="el-GR" sz="8000" dirty="0" smtClean="0"/>
              <a:t>του προϋπολογισμού εσόδων του προηγούμενου έτους (</a:t>
            </a:r>
            <a:r>
              <a:rPr lang="en-US" sz="8000" dirty="0" smtClean="0"/>
              <a:t>t-1)</a:t>
            </a:r>
            <a:r>
              <a:rPr lang="el-GR" sz="8000" dirty="0" smtClean="0"/>
              <a:t> σε συνδυασμό: </a:t>
            </a:r>
          </a:p>
          <a:p>
            <a:pPr algn="just">
              <a:buNone/>
            </a:pPr>
            <a:r>
              <a:rPr lang="el-GR" sz="8000" dirty="0" smtClean="0"/>
              <a:t>      (α)</a:t>
            </a:r>
            <a:r>
              <a:rPr lang="en-US" sz="8000" dirty="0" smtClean="0"/>
              <a:t> </a:t>
            </a:r>
            <a:r>
              <a:rPr lang="el-GR" sz="8000" dirty="0" smtClean="0"/>
              <a:t>με την ύπαρξη τυχόν εκτάκτων εσόδων που επηρέασαν το προηγούμενο έτος (</a:t>
            </a:r>
            <a:r>
              <a:rPr lang="en-US" sz="8000" dirty="0" smtClean="0"/>
              <a:t>t-1)</a:t>
            </a:r>
            <a:endParaRPr lang="el-GR" sz="8000" dirty="0" smtClean="0"/>
          </a:p>
          <a:p>
            <a:pPr algn="just">
              <a:buNone/>
            </a:pPr>
            <a:r>
              <a:rPr lang="el-GR" sz="8000" dirty="0" smtClean="0"/>
              <a:t>      (β) με το μακροοικονομικό σενάριο </a:t>
            </a:r>
          </a:p>
          <a:p>
            <a:pPr algn="just">
              <a:buNone/>
            </a:pPr>
            <a:r>
              <a:rPr lang="el-GR" sz="8000" dirty="0" smtClean="0"/>
              <a:t>      (γ) τις εκτιμώμενες αποδόσεις τυχόν νέων παρεμβάσεων που επηρεάζουν τα έσοδα (π.χ. </a:t>
            </a:r>
            <a:endParaRPr lang="el-GR" sz="8000" dirty="0" smtClean="0"/>
          </a:p>
          <a:p>
            <a:pPr algn="just">
              <a:buNone/>
            </a:pPr>
            <a:r>
              <a:rPr lang="el-GR" sz="8000" dirty="0" smtClean="0"/>
              <a:t> </a:t>
            </a:r>
            <a:r>
              <a:rPr lang="el-GR" sz="8000" dirty="0" smtClean="0"/>
              <a:t>          </a:t>
            </a:r>
            <a:r>
              <a:rPr lang="el-GR" sz="8000" dirty="0" smtClean="0"/>
              <a:t>φορολογικά </a:t>
            </a:r>
            <a:r>
              <a:rPr lang="el-GR" sz="8000" dirty="0" smtClean="0"/>
              <a:t>μέτρα</a:t>
            </a:r>
            <a:r>
              <a:rPr lang="el-GR" sz="8000" dirty="0" smtClean="0"/>
              <a:t>).</a:t>
            </a:r>
            <a:endParaRPr lang="el-GR" sz="7200" dirty="0" smtClean="0"/>
          </a:p>
          <a:p>
            <a:pPr algn="just">
              <a:buNone/>
            </a:pPr>
            <a:r>
              <a:rPr lang="el-GR" sz="7200" b="1" dirty="0" smtClean="0"/>
              <a:t>     </a:t>
            </a:r>
            <a:r>
              <a:rPr lang="el-GR" sz="7200" b="1" u="sng" dirty="0" smtClean="0"/>
              <a:t>Παράδειγμα: Πρόβλεψη εσόδων Φ.Π.Α. για το έτος 2019</a:t>
            </a:r>
          </a:p>
          <a:p>
            <a:pPr marL="360000" indent="0" algn="just">
              <a:buFont typeface="+mj-lt"/>
              <a:buAutoNum type="arabicPeriod"/>
            </a:pPr>
            <a:r>
              <a:rPr lang="el-GR" sz="7200" dirty="0" smtClean="0"/>
              <a:t>    </a:t>
            </a:r>
            <a:r>
              <a:rPr lang="el-GR" sz="8000" dirty="0" smtClean="0"/>
              <a:t>Παρατηρούμε την εκτέλεση του 9μήνου 2018 για την οποία διαθέτουμε οριστικά στοιχεία και βάσει αυτής εκτιμούμε τα έσοδα ΦΠΑ για το 12μηνο του 2018. Έστω ότι αυτά είναι 1.000 ευρώ.</a:t>
            </a:r>
          </a:p>
          <a:p>
            <a:pPr marL="360000" indent="0" algn="just">
              <a:buFont typeface="+mj-lt"/>
              <a:buAutoNum type="arabicPeriod"/>
            </a:pPr>
            <a:r>
              <a:rPr lang="el-GR" sz="8000" dirty="0" smtClean="0"/>
              <a:t> Αφαιρούμε τυχόν έκτακτα έσοδα (</a:t>
            </a:r>
            <a:r>
              <a:rPr lang="en-US" sz="8000" dirty="0" smtClean="0"/>
              <a:t>one-off) </a:t>
            </a:r>
            <a:r>
              <a:rPr lang="el-GR" sz="8000" dirty="0" smtClean="0"/>
              <a:t>που δεν αναμένουμε να επαναληφθούν</a:t>
            </a:r>
            <a:r>
              <a:rPr lang="en-US" sz="8000" dirty="0" smtClean="0"/>
              <a:t>, </a:t>
            </a:r>
            <a:r>
              <a:rPr lang="el-GR" sz="8000" dirty="0" smtClean="0"/>
              <a:t>για να προσδιορίσουμε την </a:t>
            </a:r>
            <a:r>
              <a:rPr lang="el-GR" sz="8000" dirty="0" smtClean="0"/>
              <a:t>κανονική είσπραξη</a:t>
            </a:r>
            <a:r>
              <a:rPr lang="en-US" sz="8000" dirty="0" smtClean="0"/>
              <a:t> </a:t>
            </a:r>
            <a:r>
              <a:rPr lang="el-GR" sz="8000" dirty="0" smtClean="0"/>
              <a:t>(</a:t>
            </a:r>
            <a:r>
              <a:rPr lang="en-US" sz="8000" dirty="0" smtClean="0"/>
              <a:t>normal flow</a:t>
            </a:r>
            <a:r>
              <a:rPr lang="en-US" sz="8000" dirty="0" smtClean="0"/>
              <a:t>), </a:t>
            </a:r>
            <a:r>
              <a:rPr lang="el-GR" sz="8000" dirty="0" smtClean="0"/>
              <a:t>π.χ. 100 ευρώ.</a:t>
            </a:r>
            <a:endParaRPr lang="en-US" sz="8000" dirty="0" smtClean="0"/>
          </a:p>
          <a:p>
            <a:pPr marL="360000" indent="0" algn="just">
              <a:buFont typeface="+mj-lt"/>
              <a:buAutoNum type="arabicPeriod"/>
            </a:pPr>
            <a:r>
              <a:rPr lang="en-US" sz="8000" dirty="0" smtClean="0"/>
              <a:t> </a:t>
            </a:r>
            <a:r>
              <a:rPr lang="el-GR" sz="8000" dirty="0" smtClean="0"/>
              <a:t>Στο ποσό της </a:t>
            </a:r>
            <a:r>
              <a:rPr lang="el-GR" sz="8000" dirty="0" smtClean="0"/>
              <a:t>κανονικής είσπραξης </a:t>
            </a:r>
            <a:r>
              <a:rPr lang="el-GR" sz="8000" dirty="0" smtClean="0"/>
              <a:t>για </a:t>
            </a:r>
            <a:r>
              <a:rPr lang="el-GR" sz="8000" dirty="0" smtClean="0"/>
              <a:t>το 2018, δηλ. 900 ευρώ, εφαρμόζουμε το ρυθμό μεταβολής της μακροοικονομικής μεταβλητής που επηρεάζει τα έσοδα Φ.Π.Α. (Ιδιωτική Κατανάλωση), έστω 2,0%.</a:t>
            </a:r>
          </a:p>
          <a:p>
            <a:pPr marL="360000" indent="0" algn="just">
              <a:buFont typeface="+mj-lt"/>
              <a:buAutoNum type="arabicPeriod"/>
            </a:pPr>
            <a:r>
              <a:rPr lang="el-GR" sz="8000" dirty="0" smtClean="0"/>
              <a:t> Προβλέπουμε ότι τα έσοδα ΦΠΑ για το 2019 θα είναι: 900 * (1+0,02) = 918 ευρώ.</a:t>
            </a:r>
          </a:p>
          <a:p>
            <a:pPr marL="360000" indent="0" algn="just">
              <a:buFont typeface="+mj-lt"/>
              <a:buAutoNum type="arabicPeriod"/>
            </a:pPr>
            <a:r>
              <a:rPr lang="en-US" sz="8000" dirty="0" smtClean="0"/>
              <a:t> </a:t>
            </a:r>
            <a:r>
              <a:rPr lang="el-GR" sz="8000" dirty="0" smtClean="0"/>
              <a:t>Σε περίπτωση που έχουμε κάποιο νέο μέτρο, π.χ. αύξηση φορολογικού συντελεστή, προσθέτουμε την εκτιμώμενη απόδοση του μέτρου στο προαναφερόμενο ποσό.</a:t>
            </a:r>
          </a:p>
          <a:p>
            <a:pPr algn="just">
              <a:buNone/>
            </a:pPr>
            <a:endParaRPr lang="el-GR" sz="8000" dirty="0" smtClean="0"/>
          </a:p>
          <a:p>
            <a:pPr marL="1371600" indent="-1371600" algn="just">
              <a:buAutoNum type="arabicParenR"/>
            </a:pPr>
            <a:endParaRPr lang="el-GR" sz="8000" dirty="0" smtClean="0"/>
          </a:p>
          <a:p>
            <a:endParaRPr lang="el-GR" dirty="0"/>
          </a:p>
        </p:txBody>
      </p:sp>
    </p:spTree>
    <p:extLst>
      <p:ext uri="{BB962C8B-B14F-4D97-AF65-F5344CB8AC3E}">
        <p14:creationId xmlns:p14="http://schemas.microsoft.com/office/powerpoint/2010/main" xmlns="" val="495995897"/>
      </p:ext>
    </p:extLst>
  </p:cSld>
  <p:clrMapOvr>
    <a:masterClrMapping/>
  </p:clrMapOvr>
</p:sld>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1879</TotalTime>
  <Words>1199</Words>
  <Application>Microsoft Office PowerPoint</Application>
  <PresentationFormat>Προσαρμογή</PresentationFormat>
  <Paragraphs>102</Paragraphs>
  <Slides>12</Slides>
  <Notes>1</Notes>
  <HiddenSlides>0</HiddenSlides>
  <MMClips>0</MMClips>
  <ScaleCrop>false</ScaleCrop>
  <HeadingPairs>
    <vt:vector size="4" baseType="variant">
      <vt:variant>
        <vt:lpstr>Θέμα</vt:lpstr>
      </vt:variant>
      <vt:variant>
        <vt:i4>1</vt:i4>
      </vt:variant>
      <vt:variant>
        <vt:lpstr>Τίτλοι διαφανειών</vt:lpstr>
      </vt:variant>
      <vt:variant>
        <vt:i4>12</vt:i4>
      </vt:variant>
    </vt:vector>
  </HeadingPairs>
  <TitlesOfParts>
    <vt:vector size="13" baseType="lpstr">
      <vt:lpstr>Θέμα του Office</vt:lpstr>
      <vt:lpstr>Έσοδα Κρατικού Προϋπολογισμού</vt:lpstr>
      <vt:lpstr>Έσοδα Κρατικού Προϋπολογισμού</vt:lpstr>
      <vt:lpstr>Βεβαίωση - Είσπραξη</vt:lpstr>
      <vt:lpstr>Βεβαιώσεις – εισπράξεις εσόδων</vt:lpstr>
      <vt:lpstr>Πηγές εσόδων</vt:lpstr>
      <vt:lpstr>Κωδικοποίηση εσόδων (υφιστάμενη κατάσταση - γενικές κατηγορίες)</vt:lpstr>
      <vt:lpstr>Νέα οικονομική ταξινόμηση  Μείζονες κατηγορίες</vt:lpstr>
      <vt:lpstr>Διαδικασία κατάρτισης Προϋπολογισμού εσόδων</vt:lpstr>
      <vt:lpstr>Διαδικασία κατάρτισης Προϋπολογισμού εσόδων (συν.)</vt:lpstr>
      <vt:lpstr>Διαδικασία κατάρτισης Προϋπολογισμού εσόδων (συν.)</vt:lpstr>
      <vt:lpstr>Εκτέλεση προϋπολογισμού εσόδων</vt:lpstr>
      <vt:lpstr>Παρακολούθηση εκτέλεσης προϋπολογισμού εσόδων</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Παρουσίαση του PowerPoint</dc:title>
  <dc:creator>ΠΕΠΠΑΣ ΕΥΑΓΓΕΛΟΣ</dc:creator>
  <cp:lastModifiedBy>vpeppas</cp:lastModifiedBy>
  <cp:revision>115</cp:revision>
  <cp:lastPrinted>2017-04-30T11:21:07Z</cp:lastPrinted>
  <dcterms:created xsi:type="dcterms:W3CDTF">2017-04-30T08:22:55Z</dcterms:created>
  <dcterms:modified xsi:type="dcterms:W3CDTF">2018-11-19T15:14:40Z</dcterms:modified>
</cp:coreProperties>
</file>