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66" r:id="rId5"/>
    <p:sldId id="257" r:id="rId6"/>
    <p:sldId id="258" r:id="rId7"/>
    <p:sldId id="259" r:id="rId8"/>
    <p:sldId id="267" r:id="rId9"/>
    <p:sldId id="260" r:id="rId10"/>
    <p:sldId id="261" r:id="rId11"/>
    <p:sldId id="262" r:id="rId12"/>
    <p:sldId id="263" r:id="rId13"/>
    <p:sldId id="273" r:id="rId14"/>
    <p:sldId id="271" r:id="rId15"/>
    <p:sldId id="265" r:id="rId16"/>
    <p:sldId id="274" r:id="rId17"/>
    <p:sldId id="275" r:id="rId18"/>
    <p:sldId id="276" r:id="rId19"/>
    <p:sldId id="277" r:id="rId20"/>
    <p:sldId id="278" r:id="rId2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terzakis" initials="d" lastIdx="0"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91A9E21-4FD9-4829-A093-DEAA55616CCF}" type="datetimeFigureOut">
              <a:rPr lang="el-GR" smtClean="0"/>
              <a:pPr/>
              <a:t>20/11/2018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EE21C20-0AF2-425E-AB6B-4D6D7947C3C9}"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1A9E21-4FD9-4829-A093-DEAA55616CCF}" type="datetimeFigureOut">
              <a:rPr lang="el-GR" smtClean="0"/>
              <a:pPr/>
              <a:t>20/11/2018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21C20-0AF2-425E-AB6B-4D6D7947C3C9}"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Προϋπολογισμός Γενικής Κυβέρνησης</a:t>
            </a:r>
            <a:endParaRPr lang="el-GR" dirty="0"/>
          </a:p>
        </p:txBody>
      </p:sp>
      <p:sp>
        <p:nvSpPr>
          <p:cNvPr id="3" name="2 - Υπότιτλος"/>
          <p:cNvSpPr>
            <a:spLocks noGrp="1"/>
          </p:cNvSpPr>
          <p:nvPr>
            <p:ph type="subTitle" idx="1"/>
          </p:nvPr>
        </p:nvSpPr>
        <p:spPr>
          <a:xfrm>
            <a:off x="1371600" y="3573016"/>
            <a:ext cx="6400800" cy="2065784"/>
          </a:xfrm>
        </p:spPr>
        <p:txBody>
          <a:bodyPr>
            <a:normAutofit/>
          </a:bodyPr>
          <a:lstStyle/>
          <a:p>
            <a:r>
              <a:rPr lang="el-GR" sz="2800" dirty="0" smtClean="0">
                <a:solidFill>
                  <a:schemeClr val="tx2">
                    <a:lumMod val="60000"/>
                    <a:lumOff val="40000"/>
                  </a:schemeClr>
                </a:solidFill>
              </a:rPr>
              <a:t>Γενικό Λογιστήριο Κράτους </a:t>
            </a:r>
            <a:endParaRPr lang="el-GR" sz="2800" dirty="0">
              <a:solidFill>
                <a:schemeClr val="tx2">
                  <a:lumMod val="60000"/>
                  <a:lumOff val="40000"/>
                </a:schemeClr>
              </a:solidFill>
            </a:endParaRPr>
          </a:p>
          <a:p>
            <a:r>
              <a:rPr lang="el-GR" sz="2800" dirty="0" smtClean="0">
                <a:solidFill>
                  <a:schemeClr val="tx2">
                    <a:lumMod val="60000"/>
                    <a:lumOff val="40000"/>
                  </a:schemeClr>
                </a:solidFill>
              </a:rPr>
              <a:t>Γενική Διεύθυνση Δημοσιονομικής Πολίτικης και Προϋπολογισμού</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800" dirty="0" smtClean="0"/>
              <a:t>ΚΑΙ ΜΙΑ ΆΛΛΗ ΟΠΤΙΚΗ</a:t>
            </a:r>
            <a:endParaRPr lang="el-GR" sz="2800" dirty="0"/>
          </a:p>
        </p:txBody>
      </p:sp>
      <p:sp>
        <p:nvSpPr>
          <p:cNvPr id="3" name="2 - Θέση περιεχομένου"/>
          <p:cNvSpPr>
            <a:spLocks noGrp="1"/>
          </p:cNvSpPr>
          <p:nvPr>
            <p:ph idx="1"/>
          </p:nvPr>
        </p:nvSpPr>
        <p:spPr/>
        <p:txBody>
          <a:bodyPr>
            <a:normAutofit/>
          </a:bodyPr>
          <a:lstStyle/>
          <a:p>
            <a:pPr>
              <a:buNone/>
            </a:pPr>
            <a:r>
              <a:rPr lang="el-GR" sz="1800" dirty="0" smtClean="0"/>
              <a:t>Τα δημοσιονομικά πλεονάσματα αυξάνουν την καθαρή θέση (περιουσία) της Γενικής</a:t>
            </a:r>
            <a:endParaRPr lang="el-GR" sz="1800" dirty="0"/>
          </a:p>
          <a:p>
            <a:pPr>
              <a:buNone/>
            </a:pPr>
            <a:r>
              <a:rPr lang="el-GR" sz="1800" dirty="0" smtClean="0"/>
              <a:t>Κυβέρνησης περίπου όπως τα θετικά αποτελέσματα χρήσεως (αυξάνουν ) τα ίδια κεφάλαια των μετόχων. </a:t>
            </a:r>
          </a:p>
          <a:p>
            <a:pPr>
              <a:buNone/>
            </a:pPr>
            <a:endParaRPr lang="el-GR" sz="1800" dirty="0"/>
          </a:p>
          <a:p>
            <a:pPr>
              <a:buNone/>
            </a:pPr>
            <a:r>
              <a:rPr lang="el-GR" sz="1800" dirty="0" smtClean="0"/>
              <a:t>Ποιοι όμως είναι οι μέτοχοι στην περίπτωση της Γενικής Κυβέρνησης ?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Πληρωμές – Έξοδα (ταμειακά – δουλευμένα) </a:t>
            </a:r>
            <a:endParaRPr lang="el-GR" sz="3200" dirty="0"/>
          </a:p>
        </p:txBody>
      </p:sp>
      <p:sp>
        <p:nvSpPr>
          <p:cNvPr id="3" name="2 - Θέση περιεχομένου"/>
          <p:cNvSpPr>
            <a:spLocks noGrp="1"/>
          </p:cNvSpPr>
          <p:nvPr>
            <p:ph idx="1"/>
          </p:nvPr>
        </p:nvSpPr>
        <p:spPr>
          <a:xfrm>
            <a:off x="457200" y="1268760"/>
            <a:ext cx="8229600" cy="4857403"/>
          </a:xfrm>
        </p:spPr>
        <p:txBody>
          <a:bodyPr>
            <a:normAutofit lnSpcReduction="10000"/>
          </a:bodyPr>
          <a:lstStyle/>
          <a:p>
            <a:r>
              <a:rPr lang="el-GR" sz="1800" dirty="0" smtClean="0"/>
              <a:t>Σύγχυση πληρωμών / εξόδων (ταμειακά – δουλευμένα).</a:t>
            </a:r>
          </a:p>
          <a:p>
            <a:r>
              <a:rPr lang="el-GR" sz="1800" dirty="0" smtClean="0"/>
              <a:t>Το δημοσιονομικό αποτέλεσμα προσδιορίζεται (όπως ήδη παρουσιάστηκε) λαμβάνοντας ουσιαστικά υπόψη τα έξοδα (συμφώνα με τους κανόνες αναγνώρισης εξόδων του</a:t>
            </a:r>
            <a:r>
              <a:rPr lang="en-US" sz="1800" dirty="0" smtClean="0"/>
              <a:t> ESA 2010)</a:t>
            </a:r>
            <a:r>
              <a:rPr lang="el-GR" sz="1800" dirty="0" smtClean="0"/>
              <a:t> της περιόδου αναφοράς και όχι τις πληρωμές.  </a:t>
            </a:r>
          </a:p>
          <a:p>
            <a:r>
              <a:rPr lang="el-GR" sz="1800" dirty="0" smtClean="0"/>
              <a:t>Σε περιπτώσεις φορέων Γενικής Κυβέρνησης που τηρούν τα βιβλία τους σε ταμειακή βάση (πχ ΝΠΔΔ) τα έξοδα τους προσδιορίζονται ως έξης </a:t>
            </a:r>
            <a:r>
              <a:rPr lang="en-US" sz="1800" dirty="0" smtClean="0"/>
              <a:t>:</a:t>
            </a:r>
          </a:p>
          <a:p>
            <a:pPr>
              <a:buNone/>
            </a:pPr>
            <a:r>
              <a:rPr lang="en-US" sz="1800" dirty="0" smtClean="0"/>
              <a:t>       </a:t>
            </a:r>
            <a:r>
              <a:rPr lang="el-GR" sz="1800" dirty="0" smtClean="0"/>
              <a:t>Έξοδα περιόδου = πληρωμές περιόδου +/- μεταβολή υποχρεώσεων περιόδου </a:t>
            </a:r>
            <a:r>
              <a:rPr lang="en-US" sz="1800" dirty="0" smtClean="0"/>
              <a:t> </a:t>
            </a:r>
            <a:r>
              <a:rPr lang="el-GR" sz="1800" dirty="0" smtClean="0"/>
              <a:t>  </a:t>
            </a:r>
          </a:p>
          <a:p>
            <a:pPr>
              <a:buNone/>
            </a:pPr>
            <a:r>
              <a:rPr lang="el-GR" sz="1800" dirty="0" smtClean="0"/>
              <a:t>       </a:t>
            </a:r>
            <a:r>
              <a:rPr lang="el-GR" sz="1800" u="sng" dirty="0" smtClean="0"/>
              <a:t>Παράδειγμα</a:t>
            </a:r>
          </a:p>
          <a:p>
            <a:pPr>
              <a:buNone/>
            </a:pPr>
            <a:r>
              <a:rPr lang="el-GR" sz="1800" dirty="0" smtClean="0"/>
              <a:t>       Αν οι </a:t>
            </a:r>
            <a:r>
              <a:rPr lang="el-GR" sz="1800" u="sng" dirty="0" smtClean="0"/>
              <a:t>πληρωμές</a:t>
            </a:r>
            <a:r>
              <a:rPr lang="el-GR" sz="1800" dirty="0" smtClean="0"/>
              <a:t> μιας περιόδου είναι 1000 και στην ίδια περίοδο οι υποχρεώσεις αυξήθηκαν (μεταβολή) κατά 200 τα </a:t>
            </a:r>
            <a:r>
              <a:rPr lang="el-GR" sz="1800" u="sng" dirty="0" smtClean="0"/>
              <a:t>έξοδα </a:t>
            </a:r>
            <a:r>
              <a:rPr lang="el-GR" sz="1800" dirty="0" smtClean="0"/>
              <a:t>που θα προσμετρηθούν στο δημοσιονομικό αποτέλεσμα θα είναι 1200. Αναλόγως, αν οι πληρωμές περιόδου είναι 1000 και οι υποχρεώσεις στην ίδια περίοδο μειωθήκαν κατά 200 τότε τα έξοδα περιόδου είναι 800. Επομένως, όταν μιλάμε για </a:t>
            </a:r>
            <a:r>
              <a:rPr lang="el-GR" sz="1800" u="sng" dirty="0" smtClean="0"/>
              <a:t>δημοσιονομικά </a:t>
            </a:r>
            <a:r>
              <a:rPr lang="el-GR" sz="1800" dirty="0" smtClean="0"/>
              <a:t>μεγέθη, το ύψος των πληρωμών ενός φορέα σε μια </a:t>
            </a:r>
            <a:r>
              <a:rPr lang="el-GR" sz="1800" dirty="0" err="1" smtClean="0"/>
              <a:t>περιόδο</a:t>
            </a:r>
            <a:r>
              <a:rPr lang="el-GR" sz="1800" dirty="0" smtClean="0"/>
              <a:t> είναι αδιάφορο καθώς λαμβάνεται υπόψη </a:t>
            </a:r>
            <a:r>
              <a:rPr lang="el-GR" sz="1800" b="1" u="sng" dirty="0" smtClean="0"/>
              <a:t>και </a:t>
            </a:r>
            <a:r>
              <a:rPr lang="el-GR" sz="1800" dirty="0" smtClean="0"/>
              <a:t>η μεταβολή των συνολικών του υποχρεώσεων εντός της περιόδου </a:t>
            </a:r>
          </a:p>
          <a:p>
            <a:pPr>
              <a:buNone/>
            </a:pPr>
            <a:endParaRPr lang="el-GR" sz="1800" dirty="0" smtClean="0"/>
          </a:p>
          <a:p>
            <a:pPr>
              <a:buNone/>
            </a:pPr>
            <a:endParaRPr lang="el-GR"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51520" y="1412776"/>
            <a:ext cx="2160240" cy="1143000"/>
          </a:xfrm>
        </p:spPr>
        <p:txBody>
          <a:bodyPr>
            <a:normAutofit/>
          </a:bodyPr>
          <a:lstStyle/>
          <a:p>
            <a:r>
              <a:rPr lang="el-GR" sz="1800" dirty="0" smtClean="0"/>
              <a:t>ΠΙΝΑΚΑΣ ΠΡΟΣΧΕΔΙΟΥ (</a:t>
            </a:r>
            <a:r>
              <a:rPr lang="en-US" sz="1800" dirty="0" smtClean="0"/>
              <a:t>DBP)</a:t>
            </a:r>
            <a:r>
              <a:rPr lang="el-GR" sz="1800" dirty="0" smtClean="0"/>
              <a:t> ΚΑΤΆ </a:t>
            </a:r>
            <a:r>
              <a:rPr lang="en-US" sz="1800" dirty="0" smtClean="0"/>
              <a:t>ESA 2010</a:t>
            </a:r>
            <a:endParaRPr lang="el-GR" sz="1800" dirty="0"/>
          </a:p>
        </p:txBody>
      </p:sp>
      <p:pic>
        <p:nvPicPr>
          <p:cNvPr id="1027" name="Picture 3"/>
          <p:cNvPicPr>
            <a:picLocks noChangeAspect="1" noChangeArrowheads="1"/>
          </p:cNvPicPr>
          <p:nvPr/>
        </p:nvPicPr>
        <p:blipFill>
          <a:blip r:embed="rId2" cstate="print"/>
          <a:srcRect/>
          <a:stretch>
            <a:fillRect/>
          </a:stretch>
        </p:blipFill>
        <p:spPr bwMode="auto">
          <a:xfrm>
            <a:off x="2915816" y="0"/>
            <a:ext cx="576064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51520" y="1412776"/>
            <a:ext cx="1944216" cy="1143000"/>
          </a:xfrm>
        </p:spPr>
        <p:txBody>
          <a:bodyPr>
            <a:normAutofit/>
          </a:bodyPr>
          <a:lstStyle/>
          <a:p>
            <a:r>
              <a:rPr lang="el-GR" sz="1800" dirty="0" smtClean="0"/>
              <a:t>ΠΙΝΑΚΑΣ ΠΡΟΣΧΕΔΙΟΥ (</a:t>
            </a:r>
            <a:r>
              <a:rPr lang="en-US" sz="1800" dirty="0" smtClean="0"/>
              <a:t>DBP)</a:t>
            </a:r>
            <a:r>
              <a:rPr lang="el-GR" sz="1800" dirty="0" smtClean="0"/>
              <a:t> ΚΑΤΆ </a:t>
            </a:r>
            <a:r>
              <a:rPr lang="en-US" sz="1800" dirty="0" smtClean="0"/>
              <a:t>ESA 2010</a:t>
            </a:r>
            <a:endParaRPr lang="el-GR" sz="1800" dirty="0"/>
          </a:p>
        </p:txBody>
      </p:sp>
      <p:pic>
        <p:nvPicPr>
          <p:cNvPr id="3074" name="Picture 2"/>
          <p:cNvPicPr>
            <a:picLocks noChangeAspect="1" noChangeArrowheads="1"/>
          </p:cNvPicPr>
          <p:nvPr/>
        </p:nvPicPr>
        <p:blipFill>
          <a:blip r:embed="rId2" cstate="print"/>
          <a:srcRect/>
          <a:stretch>
            <a:fillRect/>
          </a:stretch>
        </p:blipFill>
        <p:spPr bwMode="auto">
          <a:xfrm>
            <a:off x="2843808" y="476672"/>
            <a:ext cx="5896744" cy="60486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51520" y="1412776"/>
            <a:ext cx="2448272" cy="1143000"/>
          </a:xfrm>
        </p:spPr>
        <p:txBody>
          <a:bodyPr>
            <a:normAutofit/>
          </a:bodyPr>
          <a:lstStyle/>
          <a:p>
            <a:r>
              <a:rPr lang="el-GR" sz="1800" dirty="0" smtClean="0"/>
              <a:t>ΠΙΝΑΚΑΣ ΠΡΟΣΧΕΔΙΟΥ ΚΑΤΆ ΕΝΙΣΧΥΜΕΝΗ ΕΠΟΠΤΕΙΑ</a:t>
            </a:r>
            <a:endParaRPr lang="el-GR" sz="1800" dirty="0"/>
          </a:p>
        </p:txBody>
      </p:sp>
      <p:pic>
        <p:nvPicPr>
          <p:cNvPr id="2051" name="Picture 3"/>
          <p:cNvPicPr>
            <a:picLocks noChangeAspect="1" noChangeArrowheads="1"/>
          </p:cNvPicPr>
          <p:nvPr/>
        </p:nvPicPr>
        <p:blipFill>
          <a:blip r:embed="rId2" cstate="print"/>
          <a:srcRect/>
          <a:stretch>
            <a:fillRect/>
          </a:stretch>
        </p:blipFill>
        <p:spPr bwMode="auto">
          <a:xfrm>
            <a:off x="2843807" y="1052736"/>
            <a:ext cx="5661919" cy="4680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ΠΙΝΑΚΑΣ ΕΝΟΠΟΙΗΜΕΝΗ ΓΚ</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Παρουσιάζει τις συναλλαγές της Γενικής κυβέρνησης με τον υπόλοιπο κόσμο (τρίτους) εξουδετερώνοντας τις ενδοκυβερνητικές συναλλαγές (πχ η επιχορήγηση από την κεντρική διοίκηση στα νοσοκομεία αποτελεί έξοδο για τον δότη και ισόποσο έσοδο για την λήπτη και επομένως το ζεύγος της εν λόγω συναλλαγής εξουδετερώνεται). Φυσικά το αποτέλεσμα της Γενικής Κυβέρνησης προ και μετά ενοποίησης παραμένει το ίδιο.</a:t>
            </a:r>
          </a:p>
          <a:p>
            <a:r>
              <a:rPr lang="el-GR" sz="1800" dirty="0" smtClean="0"/>
              <a:t>Παρουσιάζει το ορθό ύψος των συνολικών εσόδων και εξόδων της Γενικής Κυβέρνησης αλλά και των επιμέρους συναλλαγών. Σε γενικό πλαίσιο, τα ενοποιημένα έσοδα και έξοδα της Γενικής Κυβέρνησης είναι τα μεγέθη πρέπει να λαμβάνονται υπόψη για διαχρονικές αναλύσεις αλλά και συγκρίσεις με άλλες χώρες, μέσους όρους χωρών κλπ. </a:t>
            </a:r>
            <a:endParaRPr lang="el-GR"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Πίνακας Γενικής Κυβέρνησης σε ενοποιημένη βάση</a:t>
            </a:r>
            <a:endParaRPr lang="el-GR" sz="3200"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2932087" y="1268760"/>
            <a:ext cx="5816377" cy="5040560"/>
          </a:xfrm>
          <a:prstGeom prst="rect">
            <a:avLst/>
          </a:prstGeom>
          <a:noFill/>
          <a:ln w="9525">
            <a:noFill/>
            <a:miter lim="800000"/>
            <a:headEnd/>
            <a:tailEnd/>
          </a:ln>
          <a:effectLst/>
        </p:spPr>
      </p:pic>
      <p:sp>
        <p:nvSpPr>
          <p:cNvPr id="7" name="6 - Ορθογώνιο"/>
          <p:cNvSpPr/>
          <p:nvPr/>
        </p:nvSpPr>
        <p:spPr>
          <a:xfrm>
            <a:off x="683568" y="2060849"/>
            <a:ext cx="1656183" cy="1077218"/>
          </a:xfrm>
          <a:prstGeom prst="rect">
            <a:avLst/>
          </a:prstGeom>
        </p:spPr>
        <p:txBody>
          <a:bodyPr wrap="square">
            <a:spAutoFit/>
          </a:bodyPr>
          <a:lstStyle/>
          <a:p>
            <a:r>
              <a:rPr lang="el-GR" sz="1600" dirty="0" smtClean="0"/>
              <a:t>ΠΙΝΑΚΑΣ ΠΡΟΣΧΕΔΙΟΥ (</a:t>
            </a:r>
            <a:r>
              <a:rPr lang="en-US" sz="1600" dirty="0" smtClean="0"/>
              <a:t>DBP)</a:t>
            </a:r>
            <a:r>
              <a:rPr lang="el-GR" sz="1600" dirty="0" smtClean="0"/>
              <a:t> ΚΑΤΆ </a:t>
            </a:r>
            <a:r>
              <a:rPr lang="en-US" sz="1600" dirty="0" smtClean="0"/>
              <a:t>ESA 2010</a:t>
            </a:r>
            <a:endParaRPr lang="el-GR"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Ευρωπαϊκό εξάμηνο</a:t>
            </a:r>
            <a:r>
              <a:rPr lang="en-US" sz="3200" dirty="0" smtClean="0"/>
              <a:t> (European Semester)</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Με την έξοδο της χώρας από την διαδικασία υπερβολικού ελλείμματος (ΔΥΕ) και την είσοδο της στο Ευρωπαϊκό Εξάμηνο, μεταξύ άλλων, προστέθηκε η ανάγκη για αλλαγή του τρόπου παρουσίασης του προϋπολογισμού στην ΕΕ καθώς και ο προσδιορισμός ενός επιπλέον δημοσιονομικού αποτελέσματος</a:t>
            </a:r>
          </a:p>
          <a:p>
            <a:pPr>
              <a:buNone/>
            </a:pPr>
            <a:r>
              <a:rPr lang="el-GR" sz="1800" dirty="0" smtClean="0"/>
              <a:t> Συγκεκριμένα </a:t>
            </a:r>
          </a:p>
          <a:p>
            <a:pPr>
              <a:buAutoNum type="arabicPeriod"/>
            </a:pPr>
            <a:r>
              <a:rPr lang="el-GR" sz="1800" dirty="0" smtClean="0"/>
              <a:t>Η παρουσίαση των δημοσιονομικών προβλέψεων γίνεται σε όρους τόσο βασικού σεναρίου δηλαδή χωρίς αλλαγή πολιτικής (</a:t>
            </a:r>
            <a:r>
              <a:rPr lang="en-US" sz="1800" dirty="0" smtClean="0"/>
              <a:t>no policy change scenario)</a:t>
            </a:r>
            <a:r>
              <a:rPr lang="el-GR" sz="1800" dirty="0" smtClean="0"/>
              <a:t> όσο και σε σεναρίου μετά παρεμβάσεων (</a:t>
            </a:r>
            <a:r>
              <a:rPr lang="en-US" sz="1800" dirty="0" smtClean="0"/>
              <a:t>change policy scenario). </a:t>
            </a:r>
            <a:r>
              <a:rPr lang="el-GR" sz="1800" dirty="0" smtClean="0"/>
              <a:t>Ανάλογη παρουσίαση γινόταν και κατά την κατάρτιση του ΜΠΔΣ.</a:t>
            </a:r>
          </a:p>
          <a:p>
            <a:pPr>
              <a:buAutoNum type="arabicPeriod"/>
            </a:pPr>
            <a:r>
              <a:rPr lang="el-GR" sz="1800" dirty="0" smtClean="0"/>
              <a:t>Απαιτείται ο προσδιορισμός του διαρθρωτικού αποτελέσματος (</a:t>
            </a:r>
            <a:r>
              <a:rPr lang="en-US" sz="1800" dirty="0" smtClean="0"/>
              <a:t>structural budget balance)</a:t>
            </a:r>
            <a:r>
              <a:rPr lang="el-GR" sz="1800" dirty="0" smtClean="0"/>
              <a:t>  </a:t>
            </a:r>
          </a:p>
          <a:p>
            <a:endParaRPr lang="el-GR" sz="1800" dirty="0" smtClean="0"/>
          </a:p>
          <a:p>
            <a:pPr>
              <a:buNone/>
            </a:pPr>
            <a:r>
              <a:rPr lang="el-GR" sz="1800" dirty="0" smtClean="0"/>
              <a:t>    </a:t>
            </a:r>
            <a:endParaRPr lang="el-GR"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Σχέδιο προϋπολογισμού</a:t>
            </a:r>
            <a:r>
              <a:rPr lang="en-US" sz="3200" dirty="0" smtClean="0"/>
              <a:t> Draft Budgetary Plan (DBP)</a:t>
            </a:r>
            <a:endParaRPr lang="el-GR" sz="3200" dirty="0"/>
          </a:p>
        </p:txBody>
      </p:sp>
      <p:pic>
        <p:nvPicPr>
          <p:cNvPr id="1028" name="Picture 4"/>
          <p:cNvPicPr>
            <a:picLocks noGrp="1" noChangeAspect="1" noChangeArrowheads="1"/>
          </p:cNvPicPr>
          <p:nvPr>
            <p:ph idx="1"/>
          </p:nvPr>
        </p:nvPicPr>
        <p:blipFill>
          <a:blip r:embed="rId2" cstate="print"/>
          <a:srcRect/>
          <a:stretch>
            <a:fillRect/>
          </a:stretch>
        </p:blipFill>
        <p:spPr bwMode="auto">
          <a:xfrm>
            <a:off x="1393039" y="1600200"/>
            <a:ext cx="6357921" cy="4525963"/>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Τεχνικά παραδείγματα (προβολή μισθολογικού κόστους)</a:t>
            </a:r>
            <a:endParaRPr lang="el-GR" sz="3200"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147860" y="1340768"/>
            <a:ext cx="5448476" cy="47853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Περίμετρος Γενικής Κυβέρνησης</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Ποιος προσδιορίζει την &lt;&lt; λογιστική οντότητα &gt;&gt; επί της οποίας καταρτίζεται ο προϋπολογισμός και προσδιορίζονται τα δημοσιονομικά αποτελέσματα ? Η ΕΛΣΤΑΤ (δημοσιεύει μητρώο φορέων Γενικής Κυβέρνησης)</a:t>
            </a:r>
          </a:p>
          <a:p>
            <a:pPr>
              <a:buNone/>
            </a:pPr>
            <a:endParaRPr lang="el-GR" sz="1800" dirty="0" smtClean="0"/>
          </a:p>
          <a:p>
            <a:r>
              <a:rPr lang="el-GR" sz="1800" dirty="0" smtClean="0"/>
              <a:t>Ουσιαστικά ο προϋπολογισμός αποτελεί το άθροισμα των προϋπολογισμών όλων των φορέων της Γενικής Κυβέρνησης</a:t>
            </a:r>
          </a:p>
          <a:p>
            <a:pPr>
              <a:buNone/>
            </a:pPr>
            <a:endParaRPr lang="el-GR" sz="1800" dirty="0" smtClean="0"/>
          </a:p>
          <a:p>
            <a:r>
              <a:rPr lang="el-GR" sz="1800" dirty="0" smtClean="0"/>
              <a:t>Ομοίως το </a:t>
            </a:r>
            <a:r>
              <a:rPr lang="el-GR" sz="1800" u="sng" dirty="0" smtClean="0"/>
              <a:t>απολογιστικό</a:t>
            </a:r>
            <a:r>
              <a:rPr lang="el-GR" sz="1800" dirty="0" smtClean="0"/>
              <a:t> αποτέλεσμα της Γενικής Κυβέρνησης αποτελείται από το άθροισμα των αποτελεσμάτων όλων των φορέων της και προσδιορίζεται </a:t>
            </a:r>
            <a:r>
              <a:rPr lang="el-GR" sz="1800" u="sng" dirty="0" smtClean="0"/>
              <a:t>θεσμικά από την ΕΛΣΤΑΤ </a:t>
            </a:r>
            <a:r>
              <a:rPr lang="el-GR" sz="1800" dirty="0" smtClean="0"/>
              <a:t>(το Γενικό Λογιστήριο του Κράτους κάνει </a:t>
            </a:r>
            <a:r>
              <a:rPr lang="el-GR" sz="1800" u="sng" dirty="0" smtClean="0"/>
              <a:t>εκτιμήσεις</a:t>
            </a:r>
            <a:r>
              <a:rPr lang="el-GR" sz="1800" dirty="0" smtClean="0"/>
              <a:t> για το ύψος του)   </a:t>
            </a:r>
          </a:p>
          <a:p>
            <a:endParaRPr lang="el-GR"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Ενδεικτικά παραδείγματα τεχνικών παρανοήσεων  </a:t>
            </a:r>
            <a:endParaRPr lang="el-GR" sz="3200" dirty="0"/>
          </a:p>
        </p:txBody>
      </p:sp>
      <p:sp>
        <p:nvSpPr>
          <p:cNvPr id="3" name="2 - Θέση περιεχομένου"/>
          <p:cNvSpPr>
            <a:spLocks noGrp="1"/>
          </p:cNvSpPr>
          <p:nvPr>
            <p:ph idx="1"/>
          </p:nvPr>
        </p:nvSpPr>
        <p:spPr/>
        <p:txBody>
          <a:bodyPr>
            <a:normAutofit lnSpcReduction="10000"/>
          </a:bodyPr>
          <a:lstStyle/>
          <a:p>
            <a:r>
              <a:rPr lang="el-GR" sz="1800" dirty="0" smtClean="0"/>
              <a:t>Ο προϋπολογισμός είναι πχ πλεονασματικός γιατί οι φορείς της Γεν. Κυβέρνησης δεν πληρώνουν τις οφειλές τους </a:t>
            </a:r>
          </a:p>
          <a:p>
            <a:r>
              <a:rPr lang="el-GR" sz="1800" dirty="0" smtClean="0"/>
              <a:t>Μειώνονται οι δαπάνες πχ για την υγεία σε σχέση με το προηγούμενο έτος καθώς μειώνεται δραματικά η επιχορήγηση των δημοσίων νοσοκομείων και του ΕΟΠΥΥ. </a:t>
            </a:r>
          </a:p>
          <a:p>
            <a:r>
              <a:rPr lang="el-GR" sz="1800" dirty="0" smtClean="0"/>
              <a:t> Μειώνεται η </a:t>
            </a:r>
            <a:r>
              <a:rPr lang="el-GR" sz="1800" u="sng" dirty="0" smtClean="0"/>
              <a:t>πρόβλεψη</a:t>
            </a:r>
            <a:r>
              <a:rPr lang="el-GR" sz="1800" dirty="0" smtClean="0"/>
              <a:t> για το μισθολογικό κόστος το επόμενο έτος άρα έρχονται μειώσεις μισθών ή απολύσεις ή και τα δυο.</a:t>
            </a:r>
          </a:p>
          <a:p>
            <a:r>
              <a:rPr lang="el-GR" sz="1800" dirty="0" smtClean="0"/>
              <a:t>Αυξάνεται η </a:t>
            </a:r>
            <a:r>
              <a:rPr lang="el-GR" sz="1800" u="sng" dirty="0" smtClean="0"/>
              <a:t>πρόβλεψη</a:t>
            </a:r>
            <a:r>
              <a:rPr lang="el-GR" sz="1800" dirty="0" smtClean="0"/>
              <a:t> για πχ τα φορολογικά έσοδα τον επόμενο χρόνο επομένως έρχεται αύξηση των φορολογικών συντελεστών.</a:t>
            </a:r>
          </a:p>
          <a:p>
            <a:r>
              <a:rPr lang="el-GR" sz="1800" dirty="0" smtClean="0"/>
              <a:t>Ο προϋπολογισμός προβλέπει θετικό αποτέλεσμα γιατί τα έσοδα από  αποκρατικοποιήσεις εταιριών που σχεδιάζονται εντός του επόμενου έτους είναι πολύ υψηλά.</a:t>
            </a:r>
          </a:p>
          <a:p>
            <a:r>
              <a:rPr lang="el-GR" sz="1800" dirty="0" smtClean="0"/>
              <a:t>Ο οργανισμός δεν επιχορηγείται από τον κρατικό προϋπολογισμό έχει </a:t>
            </a:r>
            <a:r>
              <a:rPr lang="el-GR" sz="1800" u="sng" dirty="0" smtClean="0"/>
              <a:t>δικά</a:t>
            </a:r>
            <a:r>
              <a:rPr lang="el-GR" sz="1800" dirty="0" smtClean="0"/>
              <a:t> του έσοδα και επομένως οι όποιες αποφάσεις του δεν επηρεάζουν το αποτέλεσμα της ΓΚ. </a:t>
            </a:r>
          </a:p>
          <a:p>
            <a:r>
              <a:rPr lang="el-GR" sz="2000" b="1" dirty="0" smtClean="0"/>
              <a:t>Δωρεάν πολιτικές </a:t>
            </a:r>
            <a:endParaRPr lang="el-GR" sz="2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Ανάλυση Περιμέτρου Γενικής Κυβέρνησης (Υποτομείς Γεν. </a:t>
            </a:r>
            <a:r>
              <a:rPr lang="el-GR" sz="3200" dirty="0" err="1" smtClean="0"/>
              <a:t>Κυβ</a:t>
            </a:r>
            <a:r>
              <a:rPr lang="el-GR" sz="3200" dirty="0" smtClean="0"/>
              <a:t>/σης)</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Κεντρική Διοίκηση ή Κράτος (</a:t>
            </a:r>
            <a:r>
              <a:rPr lang="en-US" sz="1800" dirty="0" smtClean="0"/>
              <a:t>Central Administration – State)</a:t>
            </a:r>
            <a:r>
              <a:rPr lang="el-GR" sz="1800" dirty="0" smtClean="0"/>
              <a:t>. Αποτελείται από τα Υπουργεία και τις αποκεντρωμένες υπηρεσίες των υπουργείων. </a:t>
            </a:r>
          </a:p>
          <a:p>
            <a:endParaRPr lang="el-GR" sz="1800" dirty="0" smtClean="0"/>
          </a:p>
          <a:p>
            <a:r>
              <a:rPr lang="el-GR" sz="1800" dirty="0" smtClean="0"/>
              <a:t>Κεντρική Κυβέρνηση</a:t>
            </a:r>
            <a:r>
              <a:rPr lang="en-US" sz="1800" dirty="0" smtClean="0"/>
              <a:t> (Central Government)</a:t>
            </a:r>
            <a:r>
              <a:rPr lang="el-GR" sz="1800" dirty="0" smtClean="0"/>
              <a:t>. Αποτελείται από την Κεντρική Διοίκηση + Νομικά Πρόσωπα της Γενικής Κυβέρνησης (ΝΠΔΔ, ΝΠΙΔ, ΑΕ ) </a:t>
            </a:r>
          </a:p>
          <a:p>
            <a:endParaRPr lang="el-GR" sz="1800" dirty="0" smtClean="0"/>
          </a:p>
          <a:p>
            <a:r>
              <a:rPr lang="el-GR" sz="1800" dirty="0" smtClean="0"/>
              <a:t>Οργανισμοί Κοινωνικής Ασφάλισης </a:t>
            </a:r>
            <a:r>
              <a:rPr lang="en-US" sz="1800" dirty="0" smtClean="0"/>
              <a:t>( Social Security Funds). </a:t>
            </a:r>
            <a:r>
              <a:rPr lang="el-GR" sz="1800" dirty="0" smtClean="0"/>
              <a:t>Αποτελείται από τα ασφαλιστικά ταμεία τον ΕΟΠΥΥ τον ΟΑΕΔ τον ΟΠΕΚΑ</a:t>
            </a:r>
          </a:p>
          <a:p>
            <a:endParaRPr lang="el-GR" sz="1800" dirty="0" smtClean="0"/>
          </a:p>
          <a:p>
            <a:r>
              <a:rPr lang="el-GR" sz="1800" dirty="0" smtClean="0"/>
              <a:t>Τοπική Αυτοδιοίκηση (</a:t>
            </a:r>
            <a:r>
              <a:rPr lang="en-US" sz="1800" dirty="0" smtClean="0"/>
              <a:t>Local Government). </a:t>
            </a:r>
            <a:r>
              <a:rPr lang="el-GR" sz="1800" dirty="0" smtClean="0"/>
              <a:t>Αποτελείται από τους φορείς τοπικής αυτοδιοίκησης Α &amp; Β βαθμού και από τα νομικά πρόσωπα που εποπτεύουν </a:t>
            </a:r>
            <a:r>
              <a:rPr lang="en-US" sz="1800" dirty="0" smtClean="0"/>
              <a:t> </a:t>
            </a:r>
            <a:endParaRPr lang="el-GR" sz="1800" dirty="0" smtClean="0"/>
          </a:p>
          <a:p>
            <a:endParaRPr lang="el-GR" sz="1800" dirty="0" smtClean="0"/>
          </a:p>
          <a:p>
            <a:pPr>
              <a:buNone/>
            </a:pPr>
            <a:r>
              <a:rPr lang="el-GR" sz="1800" dirty="0" smtClean="0"/>
              <a:t>Η ΕΛΣΤΑΤ δημοσιοποιεί τις τρεις τελευταίες κατηγορίες. Στον προϋπολογισμό τα</a:t>
            </a:r>
          </a:p>
          <a:p>
            <a:pPr>
              <a:buNone/>
            </a:pPr>
            <a:r>
              <a:rPr lang="el-GR" sz="1800" dirty="0" smtClean="0"/>
              <a:t>νομικά πρόσωπα όπως και τα νοσοκομεία παρουσιάζονται διακεκριμένα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Πλαίσιο</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Ο ετήσιος προϋπολογισμός δεν καταρτίζεται εν </a:t>
            </a:r>
            <a:r>
              <a:rPr lang="el-GR" sz="1800" dirty="0" err="1" smtClean="0"/>
              <a:t>κενώ</a:t>
            </a:r>
            <a:endParaRPr lang="el-GR" sz="1800" dirty="0" smtClean="0"/>
          </a:p>
          <a:p>
            <a:r>
              <a:rPr lang="el-GR" sz="1800" dirty="0" smtClean="0"/>
              <a:t>Αποτελεί την ετήσια </a:t>
            </a:r>
            <a:r>
              <a:rPr lang="el-GR" sz="1800" dirty="0" err="1" smtClean="0"/>
              <a:t>επικαιροποίηση</a:t>
            </a:r>
            <a:r>
              <a:rPr lang="el-GR" sz="1800" dirty="0" smtClean="0"/>
              <a:t> - εξειδίκευση του Μεσοπρόθεσμου Πλαισίου </a:t>
            </a:r>
            <a:r>
              <a:rPr lang="el-GR" sz="1800" dirty="0" err="1" smtClean="0"/>
              <a:t>Δημ</a:t>
            </a:r>
            <a:r>
              <a:rPr lang="el-GR" sz="1800" dirty="0" smtClean="0"/>
              <a:t>/</a:t>
            </a:r>
            <a:r>
              <a:rPr lang="el-GR" sz="1800" dirty="0" err="1" smtClean="0"/>
              <a:t>κης</a:t>
            </a:r>
            <a:r>
              <a:rPr lang="el-GR" sz="1800" dirty="0" smtClean="0"/>
              <a:t> Στρατηγικής (ΜΠΔΣ) στο οποίο έχουν τεθεί οι μεσοπρόθεσμοι δημοσιονομικοί στόχοι και η πορεία προς αυτούς. Το τελευταίο εν ισχύ ΜΠΔΣ είναι της περιόδου 2019-2022 (ψηφίστηκε Μάιο του 2018)</a:t>
            </a:r>
          </a:p>
          <a:p>
            <a:r>
              <a:rPr lang="el-GR" sz="1800" dirty="0" smtClean="0"/>
              <a:t>Λαμβάνει υπόψη τις εκτιμήσεις για την εξέλιξη των μακροοικονομικών μεγεθών ( ρυθμούς ανάπτυξης, ανεργία, απασχόληση, πληθωρισμό κλπ)</a:t>
            </a:r>
          </a:p>
          <a:p>
            <a:r>
              <a:rPr lang="el-GR" sz="1800" dirty="0" smtClean="0"/>
              <a:t>Λαμβάνει υπόψη τις πολιτικές προτεραιότητες (οι οποίες συνολικά θα πρέπει να κινούνται εντός του δημοσιονομικού πλαισίου)  </a:t>
            </a:r>
          </a:p>
          <a:p>
            <a:r>
              <a:rPr lang="el-GR" sz="1800" dirty="0" smtClean="0"/>
              <a:t>Λαμβάνει υπόψη τους δημοσιονομικούς περιορισμούς (στόχους) και τους δημοσιονομικούς κανόνες (πχ σχέση αποχωρήσεων προσλήψεων)  </a:t>
            </a:r>
          </a:p>
          <a:p>
            <a:endParaRPr lang="el-GR"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Τεχνικά….</a:t>
            </a:r>
            <a:endParaRPr lang="el-GR" dirty="0"/>
          </a:p>
        </p:txBody>
      </p:sp>
      <p:sp>
        <p:nvSpPr>
          <p:cNvPr id="3" name="2 - Θέση περιεχομένου"/>
          <p:cNvSpPr>
            <a:spLocks noGrp="1"/>
          </p:cNvSpPr>
          <p:nvPr>
            <p:ph idx="1"/>
          </p:nvPr>
        </p:nvSpPr>
        <p:spPr/>
        <p:txBody>
          <a:bodyPr>
            <a:normAutofit/>
          </a:bodyPr>
          <a:lstStyle/>
          <a:p>
            <a:r>
              <a:rPr lang="el-GR" sz="1800" dirty="0" smtClean="0"/>
              <a:t>Ο προϋπολογισμός παρουσιάζει όλες τις συναλλαγές της Γενικής Κυβέρνησης με τον υπόλοιπο κόσμο αλλά και τις συναλλαγές ανάμεσα στους υποτομείς της Γενικής Κυβέρνησης (πχ επιχορηγήσεις κεντρικής διοίκησης προς τους ΟΚΑ, ΟΤΑ κλπ).</a:t>
            </a:r>
          </a:p>
          <a:p>
            <a:r>
              <a:rPr lang="el-GR" sz="1800" dirty="0" smtClean="0"/>
              <a:t>Δυο μεγάλες κατηγορίες συναλλαγών</a:t>
            </a:r>
          </a:p>
          <a:p>
            <a:pPr>
              <a:buNone/>
            </a:pPr>
            <a:r>
              <a:rPr lang="el-GR" sz="1800" dirty="0"/>
              <a:t> </a:t>
            </a:r>
            <a:r>
              <a:rPr lang="el-GR" sz="1800" dirty="0" smtClean="0"/>
              <a:t>        - Μη χρηματοοικονομικές συναλλαγές (έσοδα – έξοδα, επηρεάζουν την καθαρή        </a:t>
            </a:r>
          </a:p>
          <a:p>
            <a:pPr>
              <a:buNone/>
            </a:pPr>
            <a:r>
              <a:rPr lang="el-GR" sz="1800" dirty="0"/>
              <a:t> </a:t>
            </a:r>
            <a:r>
              <a:rPr lang="el-GR" sz="1800" dirty="0" smtClean="0"/>
              <a:t>          χρηματοοικονομική θέση)</a:t>
            </a:r>
          </a:p>
          <a:p>
            <a:pPr>
              <a:buNone/>
            </a:pPr>
            <a:r>
              <a:rPr lang="el-GR" sz="1800" dirty="0"/>
              <a:t> </a:t>
            </a:r>
            <a:r>
              <a:rPr lang="el-GR" sz="1800" dirty="0" smtClean="0"/>
              <a:t>        - Χρηματοοικονομικές συναλλαγές  (πχ αποπληρωμή δανείων, αγορές       </a:t>
            </a:r>
          </a:p>
          <a:p>
            <a:pPr>
              <a:buNone/>
            </a:pPr>
            <a:r>
              <a:rPr lang="el-GR" sz="1800" dirty="0"/>
              <a:t> </a:t>
            </a:r>
            <a:r>
              <a:rPr lang="el-GR" sz="1800" dirty="0" smtClean="0"/>
              <a:t>           χρεογράφων υπό κάποιες προϋποθέσεις κλπ -  δεν επηρεάζουν την καθαρή    </a:t>
            </a:r>
          </a:p>
          <a:p>
            <a:pPr>
              <a:buNone/>
            </a:pPr>
            <a:r>
              <a:rPr lang="el-GR" sz="1800" dirty="0"/>
              <a:t> </a:t>
            </a:r>
            <a:r>
              <a:rPr lang="el-GR" sz="1800" dirty="0" smtClean="0"/>
              <a:t>           χρηματοοικονομική θέση)</a:t>
            </a:r>
            <a:endParaRPr lang="el-GR"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Μη χρηματοοικονομικές συναλλαγές (</a:t>
            </a:r>
            <a:r>
              <a:rPr lang="en-US" sz="3200" dirty="0" smtClean="0"/>
              <a:t>non financial transactions</a:t>
            </a:r>
            <a:r>
              <a:rPr lang="el-GR" sz="3200" dirty="0" smtClean="0"/>
              <a:t> </a:t>
            </a:r>
            <a:r>
              <a:rPr lang="en-US" sz="3200" dirty="0" smtClean="0"/>
              <a:t>or above the line)</a:t>
            </a:r>
            <a:r>
              <a:rPr lang="el-GR" sz="3200" dirty="0" smtClean="0"/>
              <a:t> </a:t>
            </a:r>
            <a:endParaRPr lang="el-GR" sz="3200" dirty="0"/>
          </a:p>
        </p:txBody>
      </p:sp>
      <p:sp>
        <p:nvSpPr>
          <p:cNvPr id="3" name="2 - Θέση περιεχομένου"/>
          <p:cNvSpPr>
            <a:spLocks noGrp="1"/>
          </p:cNvSpPr>
          <p:nvPr>
            <p:ph idx="1"/>
          </p:nvPr>
        </p:nvSpPr>
        <p:spPr/>
        <p:txBody>
          <a:bodyPr>
            <a:normAutofit lnSpcReduction="10000"/>
          </a:bodyPr>
          <a:lstStyle/>
          <a:p>
            <a:pPr>
              <a:buNone/>
            </a:pPr>
            <a:r>
              <a:rPr lang="en-US" sz="1800" dirty="0"/>
              <a:t> </a:t>
            </a:r>
            <a:r>
              <a:rPr lang="el-GR" sz="1800" u="sng" dirty="0" smtClean="0"/>
              <a:t>Σκέλος Εσόδων Γενικής Κυβέρνησης (γενικά)</a:t>
            </a:r>
          </a:p>
          <a:p>
            <a:pPr>
              <a:buNone/>
            </a:pPr>
            <a:r>
              <a:rPr lang="el-GR" sz="1800" dirty="0"/>
              <a:t> </a:t>
            </a:r>
            <a:r>
              <a:rPr lang="el-GR" sz="1800" dirty="0" smtClean="0"/>
              <a:t>- Φόροι ( στην παραγωγή, στο εισόδημα, στην περιουσία κλπ)</a:t>
            </a:r>
          </a:p>
          <a:p>
            <a:pPr>
              <a:buNone/>
            </a:pPr>
            <a:r>
              <a:rPr lang="el-GR" sz="1800" dirty="0"/>
              <a:t> </a:t>
            </a:r>
            <a:r>
              <a:rPr lang="el-GR" sz="1800" dirty="0" smtClean="0"/>
              <a:t>- Ασφαλιστικές Εισφορές (εργοδοτών, εργαζομένων, επαγγελματιών κλπ)</a:t>
            </a:r>
          </a:p>
          <a:p>
            <a:pPr>
              <a:buNone/>
            </a:pPr>
            <a:r>
              <a:rPr lang="el-GR" sz="1800" dirty="0" smtClean="0"/>
              <a:t> - Μεταβιβάσεις (πχ εισροές από ΕΕ)</a:t>
            </a:r>
          </a:p>
          <a:p>
            <a:pPr>
              <a:buNone/>
            </a:pPr>
            <a:r>
              <a:rPr lang="el-GR" sz="1800" dirty="0" smtClean="0"/>
              <a:t> - Πωλήσεις (πχ πωλήσεις εισιτηρίων φορέων ΓΚ)</a:t>
            </a:r>
          </a:p>
          <a:p>
            <a:pPr>
              <a:buNone/>
            </a:pPr>
            <a:r>
              <a:rPr lang="el-GR" sz="1800" dirty="0" smtClean="0"/>
              <a:t> - Λοιπά έσοδα (πχ έσοδα περιουσίας </a:t>
            </a:r>
            <a:r>
              <a:rPr lang="el-GR" sz="1800" dirty="0" err="1" smtClean="0"/>
              <a:t>κ.α</a:t>
            </a:r>
            <a:r>
              <a:rPr lang="el-GR" sz="1800" dirty="0" smtClean="0"/>
              <a:t>) </a:t>
            </a:r>
          </a:p>
          <a:p>
            <a:pPr>
              <a:buNone/>
            </a:pPr>
            <a:r>
              <a:rPr lang="el-GR" sz="1800" u="sng" dirty="0" smtClean="0"/>
              <a:t>Σκέλος Δαπανών Γενικής Κυβέρνησης (γενικά)</a:t>
            </a:r>
          </a:p>
          <a:p>
            <a:pPr>
              <a:buFontTx/>
              <a:buChar char="-"/>
            </a:pPr>
            <a:r>
              <a:rPr lang="el-GR" sz="1800" dirty="0" smtClean="0"/>
              <a:t>Μισθοί </a:t>
            </a:r>
          </a:p>
          <a:p>
            <a:pPr>
              <a:buFontTx/>
              <a:buChar char="-"/>
            </a:pPr>
            <a:r>
              <a:rPr lang="el-GR" sz="1800" dirty="0" smtClean="0"/>
              <a:t>Κοινωνικές παροχές (το μεγαλύτερο μέρος είναι οι συντάξεις )</a:t>
            </a:r>
          </a:p>
          <a:p>
            <a:pPr>
              <a:buFontTx/>
              <a:buChar char="-"/>
            </a:pPr>
            <a:r>
              <a:rPr lang="el-GR" sz="1800" dirty="0" smtClean="0"/>
              <a:t>Επενδυτικές δαπάνες</a:t>
            </a:r>
          </a:p>
          <a:p>
            <a:pPr>
              <a:buFontTx/>
              <a:buChar char="-"/>
            </a:pPr>
            <a:r>
              <a:rPr lang="el-GR" sz="1800" dirty="0" smtClean="0"/>
              <a:t>Μεταβιβάσεις  </a:t>
            </a:r>
          </a:p>
          <a:p>
            <a:pPr>
              <a:buFontTx/>
              <a:buChar char="-"/>
            </a:pPr>
            <a:r>
              <a:rPr lang="el-GR" sz="1800" dirty="0" smtClean="0"/>
              <a:t>Λειτουργικά έξοδα (ενδιάμεση ανάλωση)</a:t>
            </a:r>
          </a:p>
          <a:p>
            <a:pPr>
              <a:buFontTx/>
              <a:buChar char="-"/>
            </a:pPr>
            <a:r>
              <a:rPr lang="el-GR" sz="1800" dirty="0" smtClean="0"/>
              <a:t>Επιδοτήσεις (πχ προγράμματα απασχόλησης )</a:t>
            </a:r>
          </a:p>
          <a:p>
            <a:pPr>
              <a:buFontTx/>
              <a:buChar char="-"/>
            </a:pPr>
            <a:r>
              <a:rPr lang="el-GR" sz="1800" dirty="0" smtClean="0"/>
              <a:t>Τόκοι χρεωστικοί </a:t>
            </a:r>
          </a:p>
          <a:p>
            <a:pPr>
              <a:buNone/>
            </a:pPr>
            <a:endParaRPr lang="el-G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Δημοσιονομικό/α Αποτέλεσμα/τα (</a:t>
            </a:r>
            <a:r>
              <a:rPr lang="en-US" dirty="0" smtClean="0"/>
              <a:t>fiscal outcome</a:t>
            </a:r>
            <a:r>
              <a:rPr lang="el-GR" dirty="0" smtClean="0"/>
              <a:t>/</a:t>
            </a:r>
            <a:r>
              <a:rPr lang="en-US" dirty="0" smtClean="0"/>
              <a:t>s)</a:t>
            </a:r>
            <a:endParaRPr lang="el-GR" dirty="0"/>
          </a:p>
        </p:txBody>
      </p:sp>
      <p:sp>
        <p:nvSpPr>
          <p:cNvPr id="3" name="2 - Θέση περιεχομένου"/>
          <p:cNvSpPr>
            <a:spLocks noGrp="1"/>
          </p:cNvSpPr>
          <p:nvPr>
            <p:ph idx="1"/>
          </p:nvPr>
        </p:nvSpPr>
        <p:spPr/>
        <p:txBody>
          <a:bodyPr>
            <a:normAutofit/>
          </a:bodyPr>
          <a:lstStyle/>
          <a:p>
            <a:r>
              <a:rPr lang="el-GR" sz="1800" dirty="0" smtClean="0"/>
              <a:t>Το δημοσιονομικό αποτέλεσμα ενός έτους προσδιορίζεται από την συσχέτιση (έσοδα μείον δαπάνες) των </a:t>
            </a:r>
            <a:r>
              <a:rPr lang="el-GR" sz="1800" u="sng" dirty="0" smtClean="0">
                <a:solidFill>
                  <a:srgbClr val="FF0000"/>
                </a:solidFill>
              </a:rPr>
              <a:t>μη χρηματοοικονομικών συναλλαγών. </a:t>
            </a:r>
          </a:p>
          <a:p>
            <a:pPr>
              <a:buNone/>
            </a:pPr>
            <a:r>
              <a:rPr lang="el-GR" sz="1800" dirty="0" smtClean="0"/>
              <a:t>       - Αν έσοδα &gt; δαπάνες τότε δημοσιονομικό πλεόνασμα</a:t>
            </a:r>
          </a:p>
          <a:p>
            <a:pPr>
              <a:buNone/>
            </a:pPr>
            <a:r>
              <a:rPr lang="el-GR" sz="1800" dirty="0" smtClean="0"/>
              <a:t>       - Αν έσοδα &lt; δαπάνες τότε δημοσιονομικό έλλειμμα</a:t>
            </a:r>
          </a:p>
          <a:p>
            <a:pPr>
              <a:buNone/>
            </a:pPr>
            <a:endParaRPr lang="el-GR" sz="1800" dirty="0" smtClean="0"/>
          </a:p>
          <a:p>
            <a:pPr>
              <a:buNone/>
            </a:pPr>
            <a:r>
              <a:rPr lang="el-GR" sz="1800" u="sng" dirty="0" smtClean="0"/>
              <a:t>Πρωτογενές αποτέλεσμα = Δημοσιονομικό αποτέλεσμα + τόκοι</a:t>
            </a:r>
          </a:p>
          <a:p>
            <a:pPr>
              <a:buNone/>
            </a:pPr>
            <a:endParaRPr lang="en-US" sz="1800" dirty="0" smtClean="0"/>
          </a:p>
          <a:p>
            <a:pPr>
              <a:buNone/>
            </a:pPr>
            <a:r>
              <a:rPr lang="el-GR" sz="1800" dirty="0" smtClean="0"/>
              <a:t>Η χώρα στο πλαίσιο της ενισχυμένης εποπτείας αξιολογείται στο πρωτογενές</a:t>
            </a:r>
            <a:endParaRPr lang="en-US" sz="1800" dirty="0" smtClean="0"/>
          </a:p>
          <a:p>
            <a:pPr>
              <a:buNone/>
            </a:pPr>
            <a:r>
              <a:rPr lang="el-GR" sz="1800" dirty="0"/>
              <a:t>α</a:t>
            </a:r>
            <a:r>
              <a:rPr lang="el-GR" sz="1800" dirty="0" smtClean="0"/>
              <a:t>ποτέλεσμα (3,5% του ΑΕΠ στόχος) αφού από αυτό εξαιρεθούν κάποιες συναλλαγές</a:t>
            </a:r>
          </a:p>
          <a:p>
            <a:pPr>
              <a:buNone/>
            </a:pPr>
            <a:r>
              <a:rPr lang="el-GR" sz="1800" dirty="0" smtClean="0"/>
              <a:t>(στήριξη τραπεζών,</a:t>
            </a:r>
            <a:r>
              <a:rPr lang="en-US" sz="1800" dirty="0" smtClean="0"/>
              <a:t>ANFAs &amp; SMPs</a:t>
            </a:r>
            <a:r>
              <a:rPr lang="el-GR" sz="1800" dirty="0" smtClean="0"/>
              <a:t>, πωλήσεις μη χρηματοοικονομικών περιουσιακών</a:t>
            </a:r>
          </a:p>
          <a:p>
            <a:pPr>
              <a:buNone/>
            </a:pPr>
            <a:r>
              <a:rPr lang="el-GR" sz="1800" dirty="0" smtClean="0"/>
              <a:t>στοιχείων κλπ). Το αποτέλεσμα αυτό καλείται &lt;&lt;αποτέλεσμα σύμφωνα με τους όρους</a:t>
            </a:r>
          </a:p>
          <a:p>
            <a:pPr>
              <a:buNone/>
            </a:pPr>
            <a:r>
              <a:rPr lang="el-GR" sz="1800" dirty="0" smtClean="0"/>
              <a:t>ενισχυμένης εποπτείας&gt;&gt;. Πριν την έξοδο από το πρόγραμμα καλείτο &lt;&lt; κατά</a:t>
            </a:r>
          </a:p>
          <a:p>
            <a:pPr>
              <a:buNone/>
            </a:pPr>
            <a:r>
              <a:rPr lang="el-GR" sz="1800" dirty="0" smtClean="0"/>
              <a:t>πρόγραμμα πρωτογενές αποτέλεσμα&gt;&gt;.   </a:t>
            </a:r>
            <a:r>
              <a:rPr lang="en-US" sz="1800" dirty="0" smtClean="0"/>
              <a:t> </a:t>
            </a:r>
            <a:r>
              <a:rPr lang="el-GR" sz="1800" dirty="0" smtClean="0"/>
              <a:t>  </a:t>
            </a:r>
            <a:endParaRPr lang="en-US" sz="1800" dirty="0" smtClean="0"/>
          </a:p>
          <a:p>
            <a:pPr>
              <a:buNone/>
            </a:pPr>
            <a:endParaRPr lang="en-US" sz="1800" dirty="0" smtClean="0"/>
          </a:p>
          <a:p>
            <a:pPr>
              <a:buNone/>
            </a:pPr>
            <a:endParaRPr lang="el-GR" sz="1800" dirty="0"/>
          </a:p>
          <a:p>
            <a:pPr>
              <a:buNone/>
            </a:pPr>
            <a:endParaRPr lang="el-GR"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Δημοσιονομικός χώρος (</a:t>
            </a:r>
            <a:r>
              <a:rPr lang="en-US" sz="3200" dirty="0" smtClean="0"/>
              <a:t>Fiscal Space)</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Υπολογίζεται ως η διάφορα του εκτιμώμενου δημοσιονομικού αποτελέσματος και του εκάστοτε δημοσιονομικού στόχου ( για το 2019 ο στόχος είναι 3,5% του ΑΕΠ πρωτογενές αποτέλεσμα συμφώνα με τους όρους ενισχυμένης εποπτείας)</a:t>
            </a:r>
          </a:p>
          <a:p>
            <a:pPr>
              <a:buNone/>
            </a:pPr>
            <a:endParaRPr lang="el-GR" sz="1800" dirty="0" smtClean="0"/>
          </a:p>
          <a:p>
            <a:r>
              <a:rPr lang="el-GR" sz="1800" dirty="0" smtClean="0"/>
              <a:t>Όταν οι εκτιμήσεις υπερβαίνουν τον στόχο υπάρχει δημοσιονομικός χώρος για &lt;&lt;μόνιμες επεκτατικές πολιτικές &gt;&gt; </a:t>
            </a:r>
            <a:r>
              <a:rPr lang="el-GR" sz="1800" u="sng" dirty="0" smtClean="0"/>
              <a:t>στο βαθμό </a:t>
            </a:r>
            <a:r>
              <a:rPr lang="el-GR" sz="1800" dirty="0" smtClean="0"/>
              <a:t>που η υπέρβαση είναι διατηρήσιμη ή αλλιώς μονίμου χαρακτήρα.      </a:t>
            </a:r>
          </a:p>
          <a:p>
            <a:endParaRPr lang="el-GR" sz="1800" dirty="0" smtClean="0"/>
          </a:p>
          <a:p>
            <a:r>
              <a:rPr lang="el-GR" sz="1800" dirty="0" smtClean="0"/>
              <a:t>Όταν οι εκτιμήσεις υπολείπονται του στόχου, ενδεχομένως, η υιοθέτηση &lt;&lt;περιοριστικών δημοσιονομικών πολιτικών&gt;&gt; να είναι αναγκαία για την εξασφάλιση της βιωσιμότητας των δημοσιονομικών μεγεθών της </a:t>
            </a:r>
            <a:r>
              <a:rPr lang="el-GR" sz="1800" dirty="0" smtClean="0"/>
              <a:t>χώρας</a:t>
            </a:r>
            <a:r>
              <a:rPr lang="en-US" sz="1800" dirty="0" smtClean="0"/>
              <a:t>.</a:t>
            </a:r>
            <a:endParaRPr lang="el-GR"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Χρηματοοικονομικές συναλλαγές (</a:t>
            </a:r>
            <a:r>
              <a:rPr lang="en-US" sz="3200" dirty="0" smtClean="0"/>
              <a:t>Financial transactions or below the line)</a:t>
            </a:r>
            <a:endParaRPr lang="el-GR" sz="3200" dirty="0"/>
          </a:p>
        </p:txBody>
      </p:sp>
      <p:sp>
        <p:nvSpPr>
          <p:cNvPr id="3" name="2 - Θέση περιεχομένου"/>
          <p:cNvSpPr>
            <a:spLocks noGrp="1"/>
          </p:cNvSpPr>
          <p:nvPr>
            <p:ph idx="1"/>
          </p:nvPr>
        </p:nvSpPr>
        <p:spPr/>
        <p:txBody>
          <a:bodyPr>
            <a:normAutofit/>
          </a:bodyPr>
          <a:lstStyle/>
          <a:p>
            <a:r>
              <a:rPr lang="el-GR" sz="1800" dirty="0" smtClean="0"/>
              <a:t>Το βασικό χαρακτηριστικό τους είναι ότι δεν επηρεάζουν την Καθαρή Χρηματοοικονομική Θέση (κάτι ανάλογο με την καθαρή θέση της χρηματοοικονομικής λογιστικής) της Γενικής Κυβέρνησης</a:t>
            </a:r>
            <a:r>
              <a:rPr lang="en-US" sz="1800" dirty="0" smtClean="0"/>
              <a:t>. </a:t>
            </a:r>
            <a:endParaRPr lang="el-GR" sz="1800" dirty="0" smtClean="0"/>
          </a:p>
          <a:p>
            <a:pPr>
              <a:buNone/>
            </a:pPr>
            <a:endParaRPr lang="el-GR" sz="1800" dirty="0"/>
          </a:p>
          <a:p>
            <a:pPr>
              <a:buNone/>
            </a:pPr>
            <a:r>
              <a:rPr lang="el-GR" sz="1800" u="sng" dirty="0" smtClean="0"/>
              <a:t>ΠΑΡΑΔΕΙΓΜΑ</a:t>
            </a:r>
            <a:endParaRPr lang="en-US" sz="1800" u="sng" dirty="0" smtClean="0"/>
          </a:p>
          <a:p>
            <a:pPr>
              <a:buNone/>
            </a:pPr>
            <a:r>
              <a:rPr lang="en-US" sz="1800" dirty="0" smtClean="0"/>
              <a:t> - </a:t>
            </a:r>
            <a:r>
              <a:rPr lang="el-GR" sz="1800" dirty="0" smtClean="0"/>
              <a:t>Λήψη δάνειου αυξάνει τα ταμειακά διαθέσιμα (ενεργητικό) αλλά και τις</a:t>
            </a:r>
          </a:p>
          <a:p>
            <a:pPr>
              <a:buNone/>
            </a:pPr>
            <a:r>
              <a:rPr lang="el-GR" sz="1800" dirty="0"/>
              <a:t> </a:t>
            </a:r>
            <a:r>
              <a:rPr lang="el-GR" sz="1800" dirty="0" smtClean="0"/>
              <a:t>  υποχρεώσεις (παθητικό)</a:t>
            </a:r>
          </a:p>
          <a:p>
            <a:pPr>
              <a:buNone/>
            </a:pPr>
            <a:r>
              <a:rPr lang="el-GR" sz="1800" dirty="0"/>
              <a:t> </a:t>
            </a:r>
            <a:r>
              <a:rPr lang="el-GR" sz="1800" dirty="0" smtClean="0"/>
              <a:t>- Αποπληρωμή δανείου (αντιστρόφως) </a:t>
            </a:r>
            <a:endParaRPr lang="en-US" sz="1800" dirty="0"/>
          </a:p>
          <a:p>
            <a:pPr>
              <a:buNone/>
            </a:pPr>
            <a:r>
              <a:rPr lang="el-GR" sz="1800" dirty="0" smtClean="0"/>
              <a:t>  </a:t>
            </a:r>
          </a:p>
          <a:p>
            <a:endParaRPr lang="el-GR" sz="1800" dirty="0"/>
          </a:p>
          <a:p>
            <a:endParaRPr lang="el-GR"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1271</TotalTime>
  <Words>1413</Words>
  <Application>Microsoft Office PowerPoint</Application>
  <PresentationFormat>Προβολή στην οθόνη (4:3)</PresentationFormat>
  <Paragraphs>114</Paragraphs>
  <Slides>20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20</vt:i4>
      </vt:variant>
    </vt:vector>
  </HeadingPairs>
  <TitlesOfParts>
    <vt:vector size="21" baseType="lpstr">
      <vt:lpstr>Θέμα του Office</vt:lpstr>
      <vt:lpstr>Προϋπολογισμός Γενικής Κυβέρνησης</vt:lpstr>
      <vt:lpstr>Περίμετρος Γενικής Κυβέρνησης</vt:lpstr>
      <vt:lpstr>Ανάλυση Περιμέτρου Γενικής Κυβέρνησης (Υποτομείς Γεν. Κυβ/σης)</vt:lpstr>
      <vt:lpstr>Πλαίσιο</vt:lpstr>
      <vt:lpstr>Τεχνικά….</vt:lpstr>
      <vt:lpstr>Μη χρηματοοικονομικές συναλλαγές (non financial transactions or above the line) </vt:lpstr>
      <vt:lpstr>Δημοσιονομικό/α Αποτέλεσμα/τα (fiscal outcome/s)</vt:lpstr>
      <vt:lpstr>Δημοσιονομικός χώρος (Fiscal Space)</vt:lpstr>
      <vt:lpstr>Χρηματοοικονομικές συναλλαγές (Financial transactions or below the line)</vt:lpstr>
      <vt:lpstr>ΚΑΙ ΜΙΑ ΆΛΛΗ ΟΠΤΙΚΗ</vt:lpstr>
      <vt:lpstr>Πληρωμές – Έξοδα (ταμειακά – δουλευμένα) </vt:lpstr>
      <vt:lpstr>ΠΙΝΑΚΑΣ ΠΡΟΣΧΕΔΙΟΥ (DBP) ΚΑΤΆ ESA 2010</vt:lpstr>
      <vt:lpstr>ΠΙΝΑΚΑΣ ΠΡΟΣΧΕΔΙΟΥ (DBP) ΚΑΤΆ ESA 2010</vt:lpstr>
      <vt:lpstr>ΠΙΝΑΚΑΣ ΠΡΟΣΧΕΔΙΟΥ ΚΑΤΆ ΕΝΙΣΧΥΜΕΝΗ ΕΠΟΠΤΕΙΑ</vt:lpstr>
      <vt:lpstr>ΠΙΝΑΚΑΣ ΕΝΟΠΟΙΗΜΕΝΗ ΓΚ</vt:lpstr>
      <vt:lpstr>Πίνακας Γενικής Κυβέρνησης σε ενοποιημένη βάση</vt:lpstr>
      <vt:lpstr>Ευρωπαϊκό εξάμηνο (European Semester)</vt:lpstr>
      <vt:lpstr>Σχέδιο προϋπολογισμού Draft Budgetary Plan (DBP)</vt:lpstr>
      <vt:lpstr>Τεχνικά παραδείγματα (προβολή μισθολογικού κόστους)</vt:lpstr>
      <vt:lpstr>Ενδεικτικά παραδείγματα τεχνικών παρανοήσεων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Προϋπολογισμός Γενικής Κυβέρνησης</dc:title>
  <dc:creator>dterzakis</dc:creator>
  <cp:lastModifiedBy>dterzakis</cp:lastModifiedBy>
  <cp:revision>109</cp:revision>
  <dcterms:created xsi:type="dcterms:W3CDTF">2018-10-24T13:43:50Z</dcterms:created>
  <dcterms:modified xsi:type="dcterms:W3CDTF">2018-11-20T15:23:21Z</dcterms:modified>
</cp:coreProperties>
</file>