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63" r:id="rId3"/>
    <p:sldId id="264" r:id="rId4"/>
    <p:sldId id="269" r:id="rId5"/>
    <p:sldId id="291" r:id="rId6"/>
    <p:sldId id="292" r:id="rId7"/>
    <p:sldId id="293" r:id="rId8"/>
    <p:sldId id="295" r:id="rId9"/>
    <p:sldId id="281" r:id="rId10"/>
    <p:sldId id="304" r:id="rId11"/>
    <p:sldId id="305" r:id="rId12"/>
    <p:sldId id="307" r:id="rId13"/>
    <p:sldId id="306" r:id="rId14"/>
    <p:sldId id="303" r:id="rId15"/>
    <p:sldId id="299" r:id="rId16"/>
    <p:sldId id="287" r:id="rId17"/>
    <p:sldId id="286" r:id="rId18"/>
    <p:sldId id="302" r:id="rId19"/>
    <p:sldId id="288" r:id="rId20"/>
    <p:sldId id="298" r:id="rId21"/>
    <p:sldId id="260" r:id="rId22"/>
    <p:sldId id="261" r:id="rId23"/>
    <p:sldId id="259" r:id="rId24"/>
    <p:sldId id="262" r:id="rId25"/>
    <p:sldId id="284" r:id="rId2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CCCC00"/>
    <a:srgbClr val="FF00FF"/>
    <a:srgbClr val="FFCC00"/>
    <a:srgbClr val="0000FF"/>
    <a:srgbClr val="660066"/>
    <a:srgbClr val="990099"/>
    <a:srgbClr val="048E11"/>
    <a:srgbClr val="CD1111"/>
    <a:srgbClr val="293315"/>
  </p:clrMru>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2634" y="-82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172.21.8.152\dpdsm_d39\IMF-T.A%20-%202018\2018%20&#913;&#965;&#964;&#972;&#956;&#945;&#964;&#945;%20&#945;&#961;&#967;&#949;&#943;&#945;%20&#948;&#951;&#956;&#959;&#963;&#953;&#949;&#965;&#963;&#951;&#962;\BLUE%20BOOK\BLUE%20BOOK%202018\A1&#931;&#917;&#928;&#932;&#917;&#924;&#914;&#929;&#921;&#927;&#93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l-GR"/>
  <c:chart>
    <c:title>
      <c:tx>
        <c:rich>
          <a:bodyPr/>
          <a:lstStyle/>
          <a:p>
            <a:pPr>
              <a:defRPr sz="2000">
                <a:solidFill>
                  <a:schemeClr val="accent5">
                    <a:lumMod val="75000"/>
                  </a:schemeClr>
                </a:solidFill>
              </a:defRPr>
            </a:pPr>
            <a:r>
              <a:rPr lang="el-GR" sz="2000" dirty="0">
                <a:solidFill>
                  <a:schemeClr val="accent5">
                    <a:lumMod val="75000"/>
                  </a:schemeClr>
                </a:solidFill>
              </a:rPr>
              <a:t>Εκκρεμείς</a:t>
            </a:r>
            <a:r>
              <a:rPr lang="el-GR" sz="2000" baseline="0" dirty="0">
                <a:solidFill>
                  <a:schemeClr val="accent5">
                    <a:lumMod val="75000"/>
                  </a:schemeClr>
                </a:solidFill>
              </a:rPr>
              <a:t> επιστροφές άμεσων </a:t>
            </a:r>
            <a:r>
              <a:rPr lang="el-GR" sz="2000" baseline="0" dirty="0" smtClean="0">
                <a:solidFill>
                  <a:schemeClr val="accent5">
                    <a:lumMod val="75000"/>
                  </a:schemeClr>
                </a:solidFill>
              </a:rPr>
              <a:t>φόρων</a:t>
            </a:r>
          </a:p>
          <a:p>
            <a:pPr>
              <a:defRPr sz="2000">
                <a:solidFill>
                  <a:schemeClr val="accent5">
                    <a:lumMod val="75000"/>
                  </a:schemeClr>
                </a:solidFill>
              </a:defRPr>
            </a:pPr>
            <a:r>
              <a:rPr lang="el-GR" sz="2000" baseline="0" dirty="0" smtClean="0">
                <a:solidFill>
                  <a:schemeClr val="accent5">
                    <a:lumMod val="75000"/>
                  </a:schemeClr>
                </a:solidFill>
              </a:rPr>
              <a:t>σε εκατ. ευρώ</a:t>
            </a:r>
            <a:endParaRPr lang="el-GR" sz="2000" dirty="0">
              <a:solidFill>
                <a:schemeClr val="accent5">
                  <a:lumMod val="75000"/>
                </a:schemeClr>
              </a:solidFill>
            </a:endParaRPr>
          </a:p>
        </c:rich>
      </c:tx>
      <c:layout>
        <c:manualLayout>
          <c:xMode val="edge"/>
          <c:yMode val="edge"/>
          <c:x val="0.15253972430824039"/>
          <c:y val="1.9559902200488997E-2"/>
        </c:manualLayout>
      </c:layout>
      <c:spPr>
        <a:solidFill>
          <a:schemeClr val="tx2">
            <a:lumMod val="20000"/>
            <a:lumOff val="80000"/>
          </a:schemeClr>
        </a:solidFill>
      </c:spPr>
    </c:title>
    <c:plotArea>
      <c:layout/>
      <c:lineChart>
        <c:grouping val="standard"/>
        <c:ser>
          <c:idx val="0"/>
          <c:order val="0"/>
          <c:tx>
            <c:v>2017</c:v>
          </c:tx>
          <c:marker>
            <c:symbol val="none"/>
          </c:marker>
          <c:dLbls>
            <c:txPr>
              <a:bodyPr/>
              <a:lstStyle/>
              <a:p>
                <a:pPr>
                  <a:defRPr sz="1400"/>
                </a:pPr>
                <a:endParaRPr lang="el-GR"/>
              </a:p>
            </c:txPr>
            <c:showVal val="1"/>
          </c:dLbls>
          <c:cat>
            <c:strRef>
              <c:f>ARREARS!$G$104:$O$104</c:f>
              <c:strCache>
                <c:ptCount val="9"/>
                <c:pt idx="0">
                  <c:v>Ιαν</c:v>
                </c:pt>
                <c:pt idx="1">
                  <c:v>Φεβ</c:v>
                </c:pt>
                <c:pt idx="2">
                  <c:v>Μαρ</c:v>
                </c:pt>
                <c:pt idx="3">
                  <c:v>Απρ</c:v>
                </c:pt>
                <c:pt idx="4">
                  <c:v>Μαϊ</c:v>
                </c:pt>
                <c:pt idx="5">
                  <c:v>Ιουν</c:v>
                </c:pt>
                <c:pt idx="6">
                  <c:v>Ιουλ</c:v>
                </c:pt>
                <c:pt idx="7">
                  <c:v>Αυγ</c:v>
                </c:pt>
                <c:pt idx="8">
                  <c:v>Σεπ</c:v>
                </c:pt>
              </c:strCache>
            </c:strRef>
          </c:cat>
          <c:val>
            <c:numRef>
              <c:f>ARREARS!$G$105:$O$105</c:f>
              <c:numCache>
                <c:formatCode>#,##0</c:formatCode>
                <c:ptCount val="9"/>
                <c:pt idx="0">
                  <c:v>882.9702134199996</c:v>
                </c:pt>
                <c:pt idx="1">
                  <c:v>892.40409067000041</c:v>
                </c:pt>
                <c:pt idx="2">
                  <c:v>831.25418185000012</c:v>
                </c:pt>
                <c:pt idx="3">
                  <c:v>761.2270141299997</c:v>
                </c:pt>
                <c:pt idx="4">
                  <c:v>892.89749963999998</c:v>
                </c:pt>
                <c:pt idx="5">
                  <c:v>935.68917808000003</c:v>
                </c:pt>
                <c:pt idx="6">
                  <c:v>963.44461934999958</c:v>
                </c:pt>
                <c:pt idx="7">
                  <c:v>1502.58479715</c:v>
                </c:pt>
                <c:pt idx="8">
                  <c:v>680.41499999999996</c:v>
                </c:pt>
              </c:numCache>
            </c:numRef>
          </c:val>
        </c:ser>
        <c:ser>
          <c:idx val="1"/>
          <c:order val="1"/>
          <c:tx>
            <c:v>2018</c:v>
          </c:tx>
          <c:marker>
            <c:symbol val="none"/>
          </c:marker>
          <c:dLbls>
            <c:txPr>
              <a:bodyPr/>
              <a:lstStyle/>
              <a:p>
                <a:pPr>
                  <a:defRPr sz="1400"/>
                </a:pPr>
                <a:endParaRPr lang="el-GR"/>
              </a:p>
            </c:txPr>
            <c:showVal val="1"/>
          </c:dLbls>
          <c:cat>
            <c:strRef>
              <c:f>ARREARS!$G$104:$O$104</c:f>
              <c:strCache>
                <c:ptCount val="9"/>
                <c:pt idx="0">
                  <c:v>Ιαν</c:v>
                </c:pt>
                <c:pt idx="1">
                  <c:v>Φεβ</c:v>
                </c:pt>
                <c:pt idx="2">
                  <c:v>Μαρ</c:v>
                </c:pt>
                <c:pt idx="3">
                  <c:v>Απρ</c:v>
                </c:pt>
                <c:pt idx="4">
                  <c:v>Μαϊ</c:v>
                </c:pt>
                <c:pt idx="5">
                  <c:v>Ιουν</c:v>
                </c:pt>
                <c:pt idx="6">
                  <c:v>Ιουλ</c:v>
                </c:pt>
                <c:pt idx="7">
                  <c:v>Αυγ</c:v>
                </c:pt>
                <c:pt idx="8">
                  <c:v>Σεπ</c:v>
                </c:pt>
              </c:strCache>
            </c:strRef>
          </c:cat>
          <c:val>
            <c:numRef>
              <c:f>ARREARS!$G$106:$O$106</c:f>
              <c:numCache>
                <c:formatCode>#,##0</c:formatCode>
                <c:ptCount val="9"/>
                <c:pt idx="0">
                  <c:v>403.85006393999998</c:v>
                </c:pt>
                <c:pt idx="1">
                  <c:v>432.94882892000004</c:v>
                </c:pt>
                <c:pt idx="2">
                  <c:v>397.33425438000006</c:v>
                </c:pt>
                <c:pt idx="3">
                  <c:v>403.36088085000017</c:v>
                </c:pt>
                <c:pt idx="4">
                  <c:v>372.48739641999964</c:v>
                </c:pt>
                <c:pt idx="5">
                  <c:v>445.38816316000003</c:v>
                </c:pt>
                <c:pt idx="6">
                  <c:v>559.64514638999958</c:v>
                </c:pt>
                <c:pt idx="7">
                  <c:v>857.55130472000008</c:v>
                </c:pt>
                <c:pt idx="8">
                  <c:v>489.18304164999995</c:v>
                </c:pt>
              </c:numCache>
            </c:numRef>
          </c:val>
        </c:ser>
        <c:marker val="1"/>
        <c:axId val="154612864"/>
        <c:axId val="154614400"/>
      </c:lineChart>
      <c:catAx>
        <c:axId val="154612864"/>
        <c:scaling>
          <c:orientation val="minMax"/>
        </c:scaling>
        <c:axPos val="b"/>
        <c:numFmt formatCode="General" sourceLinked="1"/>
        <c:majorTickMark val="none"/>
        <c:tickLblPos val="nextTo"/>
        <c:txPr>
          <a:bodyPr/>
          <a:lstStyle/>
          <a:p>
            <a:pPr>
              <a:defRPr sz="1400"/>
            </a:pPr>
            <a:endParaRPr lang="el-GR"/>
          </a:p>
        </c:txPr>
        <c:crossAx val="154614400"/>
        <c:crosses val="autoZero"/>
        <c:auto val="1"/>
        <c:lblAlgn val="ctr"/>
        <c:lblOffset val="100"/>
      </c:catAx>
      <c:valAx>
        <c:axId val="154614400"/>
        <c:scaling>
          <c:orientation val="minMax"/>
        </c:scaling>
        <c:axPos val="l"/>
        <c:majorGridlines/>
        <c:title>
          <c:tx>
            <c:rich>
              <a:bodyPr/>
              <a:lstStyle/>
              <a:p>
                <a:pPr>
                  <a:defRPr/>
                </a:pPr>
                <a:r>
                  <a:rPr lang="el-GR"/>
                  <a:t> εκατ. ευρώ</a:t>
                </a:r>
              </a:p>
            </c:rich>
          </c:tx>
          <c:layout/>
        </c:title>
        <c:numFmt formatCode="#,##0" sourceLinked="1"/>
        <c:majorTickMark val="none"/>
        <c:tickLblPos val="nextTo"/>
        <c:txPr>
          <a:bodyPr/>
          <a:lstStyle/>
          <a:p>
            <a:pPr>
              <a:defRPr sz="1400"/>
            </a:pPr>
            <a:endParaRPr lang="el-GR"/>
          </a:p>
        </c:txPr>
        <c:crossAx val="154612864"/>
        <c:crosses val="autoZero"/>
        <c:crossBetween val="between"/>
      </c:valAx>
      <c:spPr>
        <a:noFill/>
        <a:ln w="25400">
          <a:noFill/>
        </a:ln>
      </c:spPr>
    </c:plotArea>
    <c:legend>
      <c:legendPos val="r"/>
      <c:legendEntry>
        <c:idx val="0"/>
        <c:txPr>
          <a:bodyPr/>
          <a:lstStyle/>
          <a:p>
            <a:pPr>
              <a:defRPr sz="1600"/>
            </a:pPr>
            <a:endParaRPr lang="el-GR"/>
          </a:p>
        </c:txPr>
      </c:legendEntry>
      <c:legendEntry>
        <c:idx val="1"/>
        <c:txPr>
          <a:bodyPr/>
          <a:lstStyle/>
          <a:p>
            <a:pPr>
              <a:defRPr sz="1600"/>
            </a:pPr>
            <a:endParaRPr lang="el-GR"/>
          </a:p>
        </c:txPr>
      </c:legendEntry>
      <c:layout/>
      <c:txPr>
        <a:bodyPr/>
        <a:lstStyle/>
        <a:p>
          <a:pPr>
            <a:defRPr sz="1400"/>
          </a:pPr>
          <a:endParaRPr lang="el-GR"/>
        </a:p>
      </c:txPr>
    </c:legend>
    <c:plotVisOnly val="1"/>
    <c:dispBlanksAs val="gap"/>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9DD91B-3CE4-4AAD-8660-81A40553F59E}"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l-GR"/>
        </a:p>
      </dgm:t>
    </dgm:pt>
    <dgm:pt modelId="{43C325D6-8CE6-4A17-8ED5-3F6FC7C37617}">
      <dgm:prSet phldrT="[Κείμενο]" custT="1"/>
      <dgm:spPr>
        <a:solidFill>
          <a:srgbClr val="173559"/>
        </a:solidFill>
      </dgm:spPr>
      <dgm:t>
        <a:bodyPr/>
        <a:lstStyle/>
        <a:p>
          <a:r>
            <a:rPr lang="el-GR" sz="2000" b="1" dirty="0" smtClean="0"/>
            <a:t>ΜΗΤΡΩΟ </a:t>
          </a:r>
          <a:br>
            <a:rPr lang="el-GR" sz="2000" b="1" dirty="0" smtClean="0"/>
          </a:br>
          <a:r>
            <a:rPr lang="el-GR" sz="2000" b="1" dirty="0" smtClean="0"/>
            <a:t>ΦΟΡΕΩΝ ΓΕΝΙΚΗΣ ΚΥΒΕΡΝΗΣΗΣ</a:t>
          </a:r>
          <a:br>
            <a:rPr lang="el-GR" sz="2000" b="1" dirty="0" smtClean="0"/>
          </a:br>
          <a:r>
            <a:rPr lang="el-GR" sz="2000" b="1" dirty="0" smtClean="0"/>
            <a:t>(Κράτος+1663</a:t>
          </a:r>
          <a:endParaRPr lang="en-US" sz="2000" b="1" dirty="0" smtClean="0"/>
        </a:p>
        <a:p>
          <a:r>
            <a:rPr lang="el-GR" sz="2000" b="1" dirty="0" smtClean="0"/>
            <a:t>Φορείς)</a:t>
          </a:r>
          <a:endParaRPr lang="el-GR" sz="2000" b="1" dirty="0"/>
        </a:p>
      </dgm:t>
    </dgm:pt>
    <dgm:pt modelId="{F269C9BE-264F-4AD7-AA1D-3223471E4957}" type="parTrans" cxnId="{0A38F6A0-4087-4C1F-99D4-AA50EF9A0E05}">
      <dgm:prSet/>
      <dgm:spPr/>
      <dgm:t>
        <a:bodyPr/>
        <a:lstStyle/>
        <a:p>
          <a:endParaRPr lang="el-GR"/>
        </a:p>
      </dgm:t>
    </dgm:pt>
    <dgm:pt modelId="{1787E9E9-46DD-42B2-AAB3-3305E39DACEF}" type="sibTrans" cxnId="{0A38F6A0-4087-4C1F-99D4-AA50EF9A0E05}">
      <dgm:prSet/>
      <dgm:spPr/>
      <dgm:t>
        <a:bodyPr/>
        <a:lstStyle/>
        <a:p>
          <a:endParaRPr lang="el-GR"/>
        </a:p>
      </dgm:t>
    </dgm:pt>
    <dgm:pt modelId="{95DD87A3-D648-4BF5-9A65-DD31D7931A59}">
      <dgm:prSet custT="1"/>
      <dgm:spPr>
        <a:solidFill>
          <a:srgbClr val="255997"/>
        </a:solidFill>
      </dgm:spPr>
      <dgm:t>
        <a:bodyPr/>
        <a:lstStyle/>
        <a:p>
          <a:r>
            <a:rPr lang="el-GR" sz="1800" b="1" dirty="0" smtClean="0"/>
            <a:t>Οργανισμοί  Τοπικής Αυτοδιοίκησης</a:t>
          </a:r>
          <a:br>
            <a:rPr lang="el-GR" sz="1800" b="1" dirty="0" smtClean="0"/>
          </a:br>
          <a:r>
            <a:rPr lang="el-GR" sz="1800" b="1" dirty="0" smtClean="0"/>
            <a:t>(1093 φορείς)</a:t>
          </a:r>
          <a:endParaRPr lang="el-GR" sz="1800" b="1" dirty="0"/>
        </a:p>
      </dgm:t>
    </dgm:pt>
    <dgm:pt modelId="{1DDEDE1C-37E0-4DC5-808A-44F0304392F5}" type="parTrans" cxnId="{30ADC181-6C34-43D8-ACB8-04D8089BBB60}">
      <dgm:prSet/>
      <dgm:spPr/>
      <dgm:t>
        <a:bodyPr/>
        <a:lstStyle/>
        <a:p>
          <a:endParaRPr lang="el-GR"/>
        </a:p>
      </dgm:t>
    </dgm:pt>
    <dgm:pt modelId="{0BED1D80-1F1E-48F2-B7F5-73B33E11B9E1}" type="sibTrans" cxnId="{30ADC181-6C34-43D8-ACB8-04D8089BBB60}">
      <dgm:prSet/>
      <dgm:spPr/>
      <dgm:t>
        <a:bodyPr/>
        <a:lstStyle/>
        <a:p>
          <a:endParaRPr lang="el-GR"/>
        </a:p>
      </dgm:t>
    </dgm:pt>
    <dgm:pt modelId="{A5B95DBF-03AB-4EB0-B5C6-0522A1976D73}">
      <dgm:prSet custT="1"/>
      <dgm:spPr/>
      <dgm:t>
        <a:bodyPr/>
        <a:lstStyle/>
        <a:p>
          <a:r>
            <a:rPr lang="el-GR" sz="1600" b="1" dirty="0" smtClean="0"/>
            <a:t>Δήμοι (325)</a:t>
          </a:r>
          <a:endParaRPr lang="el-GR" sz="1600" b="1" dirty="0"/>
        </a:p>
      </dgm:t>
    </dgm:pt>
    <dgm:pt modelId="{2249C2C9-B721-47A3-BFDB-C603AD92F1A1}" type="parTrans" cxnId="{DFD831A1-1A31-4A66-973D-4AE3D528183B}">
      <dgm:prSet/>
      <dgm:spPr/>
      <dgm:t>
        <a:bodyPr/>
        <a:lstStyle/>
        <a:p>
          <a:endParaRPr lang="el-GR"/>
        </a:p>
      </dgm:t>
    </dgm:pt>
    <dgm:pt modelId="{F3194BAC-BE7A-4018-B753-018F000D04A0}" type="sibTrans" cxnId="{DFD831A1-1A31-4A66-973D-4AE3D528183B}">
      <dgm:prSet/>
      <dgm:spPr/>
      <dgm:t>
        <a:bodyPr/>
        <a:lstStyle/>
        <a:p>
          <a:endParaRPr lang="el-GR"/>
        </a:p>
      </dgm:t>
    </dgm:pt>
    <dgm:pt modelId="{41D08EF1-13B1-414F-8036-A5A83952D389}">
      <dgm:prSet custT="1"/>
      <dgm:spPr/>
      <dgm:t>
        <a:bodyPr/>
        <a:lstStyle/>
        <a:p>
          <a:r>
            <a:rPr lang="el-GR" sz="1600" b="1" dirty="0" smtClean="0"/>
            <a:t>Περιφέρειες (13)</a:t>
          </a:r>
          <a:endParaRPr lang="el-GR" sz="1600" b="1" dirty="0"/>
        </a:p>
      </dgm:t>
    </dgm:pt>
    <dgm:pt modelId="{5FCE7C2A-BD9B-4DC7-93BE-524B4B642C27}" type="parTrans" cxnId="{717BDBD0-6D0A-4AA7-9C37-B78575CEA9BB}">
      <dgm:prSet/>
      <dgm:spPr/>
      <dgm:t>
        <a:bodyPr/>
        <a:lstStyle/>
        <a:p>
          <a:endParaRPr lang="el-GR"/>
        </a:p>
      </dgm:t>
    </dgm:pt>
    <dgm:pt modelId="{64C726EA-CA5F-4642-BA65-B47B0E3492AF}" type="sibTrans" cxnId="{717BDBD0-6D0A-4AA7-9C37-B78575CEA9BB}">
      <dgm:prSet/>
      <dgm:spPr/>
      <dgm:t>
        <a:bodyPr/>
        <a:lstStyle/>
        <a:p>
          <a:endParaRPr lang="el-GR"/>
        </a:p>
      </dgm:t>
    </dgm:pt>
    <dgm:pt modelId="{F87E036D-AFEC-4DD9-97FA-456E0E6B6596}">
      <dgm:prSet custT="1"/>
      <dgm:spPr/>
      <dgm:t>
        <a:bodyPr/>
        <a:lstStyle/>
        <a:p>
          <a:r>
            <a:rPr lang="el-GR" sz="1600" b="1" dirty="0" smtClean="0"/>
            <a:t>ΝΠ ΟΤΑ (</a:t>
          </a:r>
          <a:r>
            <a:rPr lang="en-US" sz="1600" b="1" dirty="0" smtClean="0"/>
            <a:t>7</a:t>
          </a:r>
          <a:r>
            <a:rPr lang="el-GR" sz="1600" b="1" dirty="0" smtClean="0"/>
            <a:t>55)</a:t>
          </a:r>
          <a:endParaRPr lang="el-GR" sz="1600" b="1" dirty="0"/>
        </a:p>
      </dgm:t>
    </dgm:pt>
    <dgm:pt modelId="{5D3486CA-68CF-437B-B0AA-F37367CD2B83}" type="parTrans" cxnId="{43947F16-9EBD-4795-BA8C-FA495CA1977B}">
      <dgm:prSet/>
      <dgm:spPr/>
      <dgm:t>
        <a:bodyPr/>
        <a:lstStyle/>
        <a:p>
          <a:endParaRPr lang="el-GR"/>
        </a:p>
      </dgm:t>
    </dgm:pt>
    <dgm:pt modelId="{62517710-75E5-4583-9110-D1D5FAE5C2C7}" type="sibTrans" cxnId="{43947F16-9EBD-4795-BA8C-FA495CA1977B}">
      <dgm:prSet/>
      <dgm:spPr/>
      <dgm:t>
        <a:bodyPr/>
        <a:lstStyle/>
        <a:p>
          <a:endParaRPr lang="el-GR"/>
        </a:p>
      </dgm:t>
    </dgm:pt>
    <dgm:pt modelId="{93EF53E7-538D-4F71-9DB6-816226212220}">
      <dgm:prSet custT="1"/>
      <dgm:spPr>
        <a:solidFill>
          <a:srgbClr val="255997"/>
        </a:solidFill>
      </dgm:spPr>
      <dgm:t>
        <a:bodyPr/>
        <a:lstStyle/>
        <a:p>
          <a:r>
            <a:rPr lang="el-GR" sz="1800" b="1" dirty="0" smtClean="0"/>
            <a:t>Οργανισμοί Κοινωνικής Ασφάλισης </a:t>
          </a:r>
          <a:br>
            <a:rPr lang="el-GR" sz="1800" b="1" dirty="0" smtClean="0"/>
          </a:br>
          <a:r>
            <a:rPr lang="el-GR" sz="1800" b="1" dirty="0" smtClean="0"/>
            <a:t>(</a:t>
          </a:r>
          <a:r>
            <a:rPr lang="en-US" sz="1800" b="1" dirty="0" smtClean="0"/>
            <a:t>26</a:t>
          </a:r>
          <a:r>
            <a:rPr lang="el-GR" sz="1800" b="1" dirty="0" smtClean="0"/>
            <a:t> φορείς)</a:t>
          </a:r>
          <a:endParaRPr lang="el-GR" sz="1800" b="1" dirty="0"/>
        </a:p>
      </dgm:t>
    </dgm:pt>
    <dgm:pt modelId="{16097625-4174-4830-B53C-DA63CFA73FB5}" type="parTrans" cxnId="{D2E7686F-738C-4AEE-BF12-07291A1EA281}">
      <dgm:prSet/>
      <dgm:spPr/>
      <dgm:t>
        <a:bodyPr/>
        <a:lstStyle/>
        <a:p>
          <a:endParaRPr lang="el-GR"/>
        </a:p>
      </dgm:t>
    </dgm:pt>
    <dgm:pt modelId="{B1FB134D-6FE9-434C-AC6B-674D965E69F7}" type="sibTrans" cxnId="{D2E7686F-738C-4AEE-BF12-07291A1EA281}">
      <dgm:prSet/>
      <dgm:spPr/>
      <dgm:t>
        <a:bodyPr/>
        <a:lstStyle/>
        <a:p>
          <a:endParaRPr lang="el-GR"/>
        </a:p>
      </dgm:t>
    </dgm:pt>
    <dgm:pt modelId="{0DDE1B9D-04C5-4806-98AA-E91F5A71A1B9}">
      <dgm:prSet custT="1"/>
      <dgm:spPr>
        <a:solidFill>
          <a:srgbClr val="255997"/>
        </a:solidFill>
      </dgm:spPr>
      <dgm:t>
        <a:bodyPr/>
        <a:lstStyle/>
        <a:p>
          <a:r>
            <a:rPr lang="el-GR" sz="1800" b="1" dirty="0" smtClean="0"/>
            <a:t>Κεντρική Κυβέρνηση</a:t>
          </a:r>
          <a:br>
            <a:rPr lang="el-GR" sz="1800" b="1" dirty="0" smtClean="0"/>
          </a:br>
          <a:r>
            <a:rPr lang="el-GR" sz="1800" b="1" dirty="0" smtClean="0"/>
            <a:t>(Κράτος+ 544</a:t>
          </a:r>
          <a:r>
            <a:rPr lang="en-US" sz="1800" b="1" dirty="0" smtClean="0"/>
            <a:t> </a:t>
          </a:r>
          <a:r>
            <a:rPr lang="el-GR" sz="1800" b="1" dirty="0" smtClean="0"/>
            <a:t>φορείς)</a:t>
          </a:r>
          <a:endParaRPr lang="el-GR" sz="1800" b="1" dirty="0"/>
        </a:p>
      </dgm:t>
    </dgm:pt>
    <dgm:pt modelId="{58C37E7F-AEF3-4D3F-8479-78308DCF109E}" type="parTrans" cxnId="{7FE895D0-E9FD-4A5F-8F58-0F24631DC9AB}">
      <dgm:prSet/>
      <dgm:spPr/>
      <dgm:t>
        <a:bodyPr/>
        <a:lstStyle/>
        <a:p>
          <a:endParaRPr lang="el-GR"/>
        </a:p>
      </dgm:t>
    </dgm:pt>
    <dgm:pt modelId="{524D715D-8DCF-484F-85B8-00D127152288}" type="sibTrans" cxnId="{7FE895D0-E9FD-4A5F-8F58-0F24631DC9AB}">
      <dgm:prSet/>
      <dgm:spPr/>
      <dgm:t>
        <a:bodyPr/>
        <a:lstStyle/>
        <a:p>
          <a:endParaRPr lang="el-GR"/>
        </a:p>
      </dgm:t>
    </dgm:pt>
    <dgm:pt modelId="{A66E725E-A2E3-485C-864F-C067E35C4065}">
      <dgm:prSet custT="1"/>
      <dgm:spPr/>
      <dgm:t>
        <a:bodyPr/>
        <a:lstStyle/>
        <a:p>
          <a:r>
            <a:rPr lang="el-GR" sz="1600" b="1" dirty="0" smtClean="0"/>
            <a:t>Νομικά Πρόσωπα (4</a:t>
          </a:r>
          <a:r>
            <a:rPr lang="en-US" sz="1600" b="1" dirty="0" smtClean="0"/>
            <a:t>2</a:t>
          </a:r>
          <a:r>
            <a:rPr lang="el-GR" sz="1600" b="1" dirty="0" smtClean="0"/>
            <a:t>2)</a:t>
          </a:r>
          <a:endParaRPr lang="el-GR" sz="1600" b="1" dirty="0"/>
        </a:p>
      </dgm:t>
    </dgm:pt>
    <dgm:pt modelId="{C5F2C745-526F-4618-802A-9EB2ACB401F7}" type="parTrans" cxnId="{740379B0-FE8C-4389-9BFD-8F329684CDC8}">
      <dgm:prSet/>
      <dgm:spPr/>
      <dgm:t>
        <a:bodyPr/>
        <a:lstStyle/>
        <a:p>
          <a:endParaRPr lang="el-GR"/>
        </a:p>
      </dgm:t>
    </dgm:pt>
    <dgm:pt modelId="{B6C48F8C-38CC-4AEF-B22C-867E7443BB25}" type="sibTrans" cxnId="{740379B0-FE8C-4389-9BFD-8F329684CDC8}">
      <dgm:prSet/>
      <dgm:spPr/>
      <dgm:t>
        <a:bodyPr/>
        <a:lstStyle/>
        <a:p>
          <a:endParaRPr lang="el-GR"/>
        </a:p>
      </dgm:t>
    </dgm:pt>
    <dgm:pt modelId="{95B6E66F-6C38-42A3-8DF0-DE05FAE10FF1}">
      <dgm:prSet custT="1"/>
      <dgm:spPr/>
      <dgm:t>
        <a:bodyPr/>
        <a:lstStyle/>
        <a:p>
          <a:r>
            <a:rPr lang="el-GR" sz="1600" b="1" dirty="0" smtClean="0">
              <a:solidFill>
                <a:schemeClr val="bg1"/>
              </a:solidFill>
            </a:rPr>
            <a:t>ΔΕΚΟ (</a:t>
          </a:r>
          <a:r>
            <a:rPr lang="en-US" sz="1600" b="1" dirty="0" smtClean="0">
              <a:solidFill>
                <a:schemeClr val="bg1"/>
              </a:solidFill>
            </a:rPr>
            <a:t>22)</a:t>
          </a:r>
          <a:endParaRPr lang="el-GR" sz="1600" b="1" dirty="0">
            <a:solidFill>
              <a:schemeClr val="bg1"/>
            </a:solidFill>
          </a:endParaRPr>
        </a:p>
      </dgm:t>
    </dgm:pt>
    <dgm:pt modelId="{9AE68E57-F8FE-42DF-B586-DC40A153B8EE}" type="parTrans" cxnId="{98B2EC25-D4FE-47AF-9405-FCF05E866BBE}">
      <dgm:prSet/>
      <dgm:spPr/>
      <dgm:t>
        <a:bodyPr/>
        <a:lstStyle/>
        <a:p>
          <a:endParaRPr lang="el-GR"/>
        </a:p>
      </dgm:t>
    </dgm:pt>
    <dgm:pt modelId="{494A52C5-DE7E-4289-82A8-EECCFBE427B6}" type="sibTrans" cxnId="{98B2EC25-D4FE-47AF-9405-FCF05E866BBE}">
      <dgm:prSet/>
      <dgm:spPr/>
      <dgm:t>
        <a:bodyPr/>
        <a:lstStyle/>
        <a:p>
          <a:endParaRPr lang="el-GR"/>
        </a:p>
      </dgm:t>
    </dgm:pt>
    <dgm:pt modelId="{7547A586-BB2F-439C-9CD5-73BB995325EC}">
      <dgm:prSet custT="1"/>
      <dgm:spPr/>
      <dgm:t>
        <a:bodyPr/>
        <a:lstStyle/>
        <a:p>
          <a:r>
            <a:rPr lang="el-GR" sz="1600" b="1" dirty="0" smtClean="0"/>
            <a:t>Νοσοκομεία (</a:t>
          </a:r>
          <a:r>
            <a:rPr lang="en-US" sz="1600" b="1" dirty="0" smtClean="0"/>
            <a:t>100</a:t>
          </a:r>
          <a:r>
            <a:rPr lang="el-GR" sz="1600" b="1" dirty="0" smtClean="0"/>
            <a:t>)</a:t>
          </a:r>
          <a:endParaRPr lang="el-GR" sz="1600" b="1" dirty="0"/>
        </a:p>
      </dgm:t>
    </dgm:pt>
    <dgm:pt modelId="{051043A5-C7BA-4676-874B-30771E4A2D8F}" type="parTrans" cxnId="{773AC8EA-465B-43F0-91B5-261B5A9A7E32}">
      <dgm:prSet/>
      <dgm:spPr/>
      <dgm:t>
        <a:bodyPr/>
        <a:lstStyle/>
        <a:p>
          <a:endParaRPr lang="el-GR"/>
        </a:p>
      </dgm:t>
    </dgm:pt>
    <dgm:pt modelId="{266A5979-13D8-4361-81CF-DAD9BD596C85}" type="sibTrans" cxnId="{773AC8EA-465B-43F0-91B5-261B5A9A7E32}">
      <dgm:prSet/>
      <dgm:spPr/>
      <dgm:t>
        <a:bodyPr/>
        <a:lstStyle/>
        <a:p>
          <a:endParaRPr lang="el-GR"/>
        </a:p>
      </dgm:t>
    </dgm:pt>
    <dgm:pt modelId="{B737B40E-DE21-4A08-AF18-764DB4C841E3}">
      <dgm:prSet custT="1"/>
      <dgm:spPr/>
      <dgm:t>
        <a:bodyPr/>
        <a:lstStyle/>
        <a:p>
          <a:r>
            <a:rPr lang="el-GR" sz="1600" b="1" dirty="0" smtClean="0"/>
            <a:t>Κράτος</a:t>
          </a:r>
          <a:endParaRPr lang="el-GR" sz="1600" b="1" dirty="0"/>
        </a:p>
      </dgm:t>
    </dgm:pt>
    <dgm:pt modelId="{245BE0DF-1E0D-44AF-BBAA-8AEF5850DD00}" type="parTrans" cxnId="{831FE024-5445-4F65-90CF-8F26C86276BA}">
      <dgm:prSet/>
      <dgm:spPr/>
      <dgm:t>
        <a:bodyPr/>
        <a:lstStyle/>
        <a:p>
          <a:endParaRPr lang="el-GR"/>
        </a:p>
      </dgm:t>
    </dgm:pt>
    <dgm:pt modelId="{56F0A919-0B55-42A1-9DB9-8B1557FBCD69}" type="sibTrans" cxnId="{831FE024-5445-4F65-90CF-8F26C86276BA}">
      <dgm:prSet/>
      <dgm:spPr/>
      <dgm:t>
        <a:bodyPr/>
        <a:lstStyle/>
        <a:p>
          <a:endParaRPr lang="el-GR"/>
        </a:p>
      </dgm:t>
    </dgm:pt>
    <dgm:pt modelId="{94F9F92D-75FC-403F-BBE5-2D0B83F9D5D9}">
      <dgm:prSet custT="1"/>
      <dgm:spPr/>
      <dgm:t>
        <a:bodyPr/>
        <a:lstStyle/>
        <a:p>
          <a:r>
            <a:rPr lang="el-GR" sz="1600" b="1" dirty="0" smtClean="0"/>
            <a:t>ΟΚΑ,ΟΑΕΔ,ΕΟΠΥΥ</a:t>
          </a:r>
          <a:endParaRPr lang="el-GR" sz="1600" b="1" dirty="0"/>
        </a:p>
      </dgm:t>
    </dgm:pt>
    <dgm:pt modelId="{485108F6-1D58-461E-B0C0-954FD14CDFAE}" type="parTrans" cxnId="{DA4B0E91-6725-471C-B91A-53C78B2EB1FD}">
      <dgm:prSet/>
      <dgm:spPr/>
      <dgm:t>
        <a:bodyPr/>
        <a:lstStyle/>
        <a:p>
          <a:endParaRPr lang="el-GR"/>
        </a:p>
      </dgm:t>
    </dgm:pt>
    <dgm:pt modelId="{EDE3D19D-BF12-4E36-964B-CBE3D31BACEC}" type="sibTrans" cxnId="{DA4B0E91-6725-471C-B91A-53C78B2EB1FD}">
      <dgm:prSet/>
      <dgm:spPr/>
      <dgm:t>
        <a:bodyPr/>
        <a:lstStyle/>
        <a:p>
          <a:endParaRPr lang="el-GR"/>
        </a:p>
      </dgm:t>
    </dgm:pt>
    <dgm:pt modelId="{CD5597BD-B932-4671-BE9B-1B14CAF6DB53}" type="pres">
      <dgm:prSet presAssocID="{F39DD91B-3CE4-4AAD-8660-81A40553F59E}" presName="diagram" presStyleCnt="0">
        <dgm:presLayoutVars>
          <dgm:chPref val="1"/>
          <dgm:dir/>
          <dgm:animOne val="branch"/>
          <dgm:animLvl val="lvl"/>
          <dgm:resizeHandles val="exact"/>
        </dgm:presLayoutVars>
      </dgm:prSet>
      <dgm:spPr/>
      <dgm:t>
        <a:bodyPr/>
        <a:lstStyle/>
        <a:p>
          <a:endParaRPr lang="el-GR"/>
        </a:p>
      </dgm:t>
    </dgm:pt>
    <dgm:pt modelId="{14CFD4B5-57B0-451F-86C1-F3DBC979C71F}" type="pres">
      <dgm:prSet presAssocID="{43C325D6-8CE6-4A17-8ED5-3F6FC7C37617}" presName="root1" presStyleCnt="0"/>
      <dgm:spPr/>
      <dgm:t>
        <a:bodyPr/>
        <a:lstStyle/>
        <a:p>
          <a:endParaRPr lang="el-GR"/>
        </a:p>
      </dgm:t>
    </dgm:pt>
    <dgm:pt modelId="{5FF38BCD-130D-42AC-A5AF-421ACA35BEB2}" type="pres">
      <dgm:prSet presAssocID="{43C325D6-8CE6-4A17-8ED5-3F6FC7C37617}" presName="LevelOneTextNode" presStyleLbl="node0" presStyleIdx="0" presStyleCnt="1" custScaleX="59980" custLinFactNeighborX="26071" custLinFactNeighborY="-49691">
        <dgm:presLayoutVars>
          <dgm:chPref val="3"/>
        </dgm:presLayoutVars>
      </dgm:prSet>
      <dgm:spPr/>
      <dgm:t>
        <a:bodyPr/>
        <a:lstStyle/>
        <a:p>
          <a:endParaRPr lang="el-GR"/>
        </a:p>
      </dgm:t>
    </dgm:pt>
    <dgm:pt modelId="{8F6F4B79-6F26-40E4-A1CC-BAA08DBA89F9}" type="pres">
      <dgm:prSet presAssocID="{43C325D6-8CE6-4A17-8ED5-3F6FC7C37617}" presName="level2hierChild" presStyleCnt="0"/>
      <dgm:spPr/>
      <dgm:t>
        <a:bodyPr/>
        <a:lstStyle/>
        <a:p>
          <a:endParaRPr lang="el-GR"/>
        </a:p>
      </dgm:t>
    </dgm:pt>
    <dgm:pt modelId="{B80FA1D3-D894-44A4-9D9D-7CAE05822EF1}" type="pres">
      <dgm:prSet presAssocID="{58C37E7F-AEF3-4D3F-8479-78308DCF109E}" presName="conn2-1" presStyleLbl="parChTrans1D2" presStyleIdx="0" presStyleCnt="3"/>
      <dgm:spPr/>
      <dgm:t>
        <a:bodyPr/>
        <a:lstStyle/>
        <a:p>
          <a:endParaRPr lang="el-GR"/>
        </a:p>
      </dgm:t>
    </dgm:pt>
    <dgm:pt modelId="{54CC7B0B-9E5D-43D3-98D7-18691658A7B0}" type="pres">
      <dgm:prSet presAssocID="{58C37E7F-AEF3-4D3F-8479-78308DCF109E}" presName="connTx" presStyleLbl="parChTrans1D2" presStyleIdx="0" presStyleCnt="3"/>
      <dgm:spPr/>
      <dgm:t>
        <a:bodyPr/>
        <a:lstStyle/>
        <a:p>
          <a:endParaRPr lang="el-GR"/>
        </a:p>
      </dgm:t>
    </dgm:pt>
    <dgm:pt modelId="{9CD4765A-27A3-44ED-9094-99A914190A44}" type="pres">
      <dgm:prSet presAssocID="{0DDE1B9D-04C5-4806-98AA-E91F5A71A1B9}" presName="root2" presStyleCnt="0"/>
      <dgm:spPr/>
    </dgm:pt>
    <dgm:pt modelId="{744EA023-8C45-41F9-B26A-84157C5300D6}" type="pres">
      <dgm:prSet presAssocID="{0DDE1B9D-04C5-4806-98AA-E91F5A71A1B9}" presName="LevelTwoTextNode" presStyleLbl="node2" presStyleIdx="0" presStyleCnt="3" custScaleX="93897" custScaleY="61051" custLinFactNeighborX="6431" custLinFactNeighborY="-53078">
        <dgm:presLayoutVars>
          <dgm:chPref val="3"/>
        </dgm:presLayoutVars>
      </dgm:prSet>
      <dgm:spPr/>
      <dgm:t>
        <a:bodyPr/>
        <a:lstStyle/>
        <a:p>
          <a:endParaRPr lang="el-GR"/>
        </a:p>
      </dgm:t>
    </dgm:pt>
    <dgm:pt modelId="{67B25611-1B4E-4976-97A2-6CF01109BC99}" type="pres">
      <dgm:prSet presAssocID="{0DDE1B9D-04C5-4806-98AA-E91F5A71A1B9}" presName="level3hierChild" presStyleCnt="0"/>
      <dgm:spPr/>
    </dgm:pt>
    <dgm:pt modelId="{4B6B354B-9070-4BEE-8BB5-1EA239196E92}" type="pres">
      <dgm:prSet presAssocID="{C5F2C745-526F-4618-802A-9EB2ACB401F7}" presName="conn2-1" presStyleLbl="parChTrans1D3" presStyleIdx="0" presStyleCnt="8"/>
      <dgm:spPr/>
      <dgm:t>
        <a:bodyPr/>
        <a:lstStyle/>
        <a:p>
          <a:endParaRPr lang="el-GR"/>
        </a:p>
      </dgm:t>
    </dgm:pt>
    <dgm:pt modelId="{F9A0F838-A1E9-42AE-896A-1D6FACF91867}" type="pres">
      <dgm:prSet presAssocID="{C5F2C745-526F-4618-802A-9EB2ACB401F7}" presName="connTx" presStyleLbl="parChTrans1D3" presStyleIdx="0" presStyleCnt="8"/>
      <dgm:spPr/>
      <dgm:t>
        <a:bodyPr/>
        <a:lstStyle/>
        <a:p>
          <a:endParaRPr lang="el-GR"/>
        </a:p>
      </dgm:t>
    </dgm:pt>
    <dgm:pt modelId="{19BE536C-04F2-49CC-AE48-AEC4813B2750}" type="pres">
      <dgm:prSet presAssocID="{A66E725E-A2E3-485C-864F-C067E35C4065}" presName="root2" presStyleCnt="0"/>
      <dgm:spPr/>
    </dgm:pt>
    <dgm:pt modelId="{9D9D2D94-ABBC-4EDF-A1F4-075DADFEF687}" type="pres">
      <dgm:prSet presAssocID="{A66E725E-A2E3-485C-864F-C067E35C4065}" presName="LevelTwoTextNode" presStyleLbl="node3" presStyleIdx="0" presStyleCnt="8" custScaleX="61371" custScaleY="18480" custLinFactNeighborX="-8747" custLinFactNeighborY="-19978">
        <dgm:presLayoutVars>
          <dgm:chPref val="3"/>
        </dgm:presLayoutVars>
      </dgm:prSet>
      <dgm:spPr/>
      <dgm:t>
        <a:bodyPr/>
        <a:lstStyle/>
        <a:p>
          <a:endParaRPr lang="el-GR"/>
        </a:p>
      </dgm:t>
    </dgm:pt>
    <dgm:pt modelId="{74989F38-9E1E-4472-826D-7FEB88D040F9}" type="pres">
      <dgm:prSet presAssocID="{A66E725E-A2E3-485C-864F-C067E35C4065}" presName="level3hierChild" presStyleCnt="0"/>
      <dgm:spPr/>
    </dgm:pt>
    <dgm:pt modelId="{0124E66B-C3CB-48EC-9228-84B987645277}" type="pres">
      <dgm:prSet presAssocID="{9AE68E57-F8FE-42DF-B586-DC40A153B8EE}" presName="conn2-1" presStyleLbl="parChTrans1D3" presStyleIdx="1" presStyleCnt="8"/>
      <dgm:spPr/>
      <dgm:t>
        <a:bodyPr/>
        <a:lstStyle/>
        <a:p>
          <a:endParaRPr lang="el-GR"/>
        </a:p>
      </dgm:t>
    </dgm:pt>
    <dgm:pt modelId="{8544A01A-A01C-4A3E-9845-CABE3965AF35}" type="pres">
      <dgm:prSet presAssocID="{9AE68E57-F8FE-42DF-B586-DC40A153B8EE}" presName="connTx" presStyleLbl="parChTrans1D3" presStyleIdx="1" presStyleCnt="8"/>
      <dgm:spPr/>
      <dgm:t>
        <a:bodyPr/>
        <a:lstStyle/>
        <a:p>
          <a:endParaRPr lang="el-GR"/>
        </a:p>
      </dgm:t>
    </dgm:pt>
    <dgm:pt modelId="{F1778AB6-AB05-400B-8281-88ABD6D26240}" type="pres">
      <dgm:prSet presAssocID="{95B6E66F-6C38-42A3-8DF0-DE05FAE10FF1}" presName="root2" presStyleCnt="0"/>
      <dgm:spPr/>
    </dgm:pt>
    <dgm:pt modelId="{8F63A215-04C2-4A13-8073-B3483C32F725}" type="pres">
      <dgm:prSet presAssocID="{95B6E66F-6C38-42A3-8DF0-DE05FAE10FF1}" presName="LevelTwoTextNode" presStyleLbl="node3" presStyleIdx="1" presStyleCnt="8" custScaleX="61371" custScaleY="18480" custLinFactNeighborX="-10786" custLinFactNeighborY="-28984">
        <dgm:presLayoutVars>
          <dgm:chPref val="3"/>
        </dgm:presLayoutVars>
      </dgm:prSet>
      <dgm:spPr/>
      <dgm:t>
        <a:bodyPr/>
        <a:lstStyle/>
        <a:p>
          <a:endParaRPr lang="el-GR"/>
        </a:p>
      </dgm:t>
    </dgm:pt>
    <dgm:pt modelId="{6EE63D47-C950-4D11-8C44-24F85E4851D7}" type="pres">
      <dgm:prSet presAssocID="{95B6E66F-6C38-42A3-8DF0-DE05FAE10FF1}" presName="level3hierChild" presStyleCnt="0"/>
      <dgm:spPr/>
    </dgm:pt>
    <dgm:pt modelId="{7F2EF69F-90D3-45EE-91A4-24531B7F487A}" type="pres">
      <dgm:prSet presAssocID="{051043A5-C7BA-4676-874B-30771E4A2D8F}" presName="conn2-1" presStyleLbl="parChTrans1D3" presStyleIdx="2" presStyleCnt="8"/>
      <dgm:spPr/>
      <dgm:t>
        <a:bodyPr/>
        <a:lstStyle/>
        <a:p>
          <a:endParaRPr lang="el-GR"/>
        </a:p>
      </dgm:t>
    </dgm:pt>
    <dgm:pt modelId="{1C47B456-B1FD-42C1-BE16-C03FF8B68604}" type="pres">
      <dgm:prSet presAssocID="{051043A5-C7BA-4676-874B-30771E4A2D8F}" presName="connTx" presStyleLbl="parChTrans1D3" presStyleIdx="2" presStyleCnt="8"/>
      <dgm:spPr/>
      <dgm:t>
        <a:bodyPr/>
        <a:lstStyle/>
        <a:p>
          <a:endParaRPr lang="el-GR"/>
        </a:p>
      </dgm:t>
    </dgm:pt>
    <dgm:pt modelId="{791DD9D3-CCE7-47E2-B852-AE3FDA5A371C}" type="pres">
      <dgm:prSet presAssocID="{7547A586-BB2F-439C-9CD5-73BB995325EC}" presName="root2" presStyleCnt="0"/>
      <dgm:spPr/>
    </dgm:pt>
    <dgm:pt modelId="{11C86B82-355B-4E80-B788-2E3705169BDD}" type="pres">
      <dgm:prSet presAssocID="{7547A586-BB2F-439C-9CD5-73BB995325EC}" presName="LevelTwoTextNode" presStyleLbl="node3" presStyleIdx="2" presStyleCnt="8" custScaleX="61371" custScaleY="18480" custLinFactNeighborX="-8747" custLinFactNeighborY="-33912">
        <dgm:presLayoutVars>
          <dgm:chPref val="3"/>
        </dgm:presLayoutVars>
      </dgm:prSet>
      <dgm:spPr/>
      <dgm:t>
        <a:bodyPr/>
        <a:lstStyle/>
        <a:p>
          <a:endParaRPr lang="el-GR"/>
        </a:p>
      </dgm:t>
    </dgm:pt>
    <dgm:pt modelId="{76F98BC5-93B1-4A7D-9052-1658F1B08473}" type="pres">
      <dgm:prSet presAssocID="{7547A586-BB2F-439C-9CD5-73BB995325EC}" presName="level3hierChild" presStyleCnt="0"/>
      <dgm:spPr/>
    </dgm:pt>
    <dgm:pt modelId="{8027BFF2-C14A-4150-AA24-9B22F30FA002}" type="pres">
      <dgm:prSet presAssocID="{245BE0DF-1E0D-44AF-BBAA-8AEF5850DD00}" presName="conn2-1" presStyleLbl="parChTrans1D3" presStyleIdx="3" presStyleCnt="8"/>
      <dgm:spPr/>
      <dgm:t>
        <a:bodyPr/>
        <a:lstStyle/>
        <a:p>
          <a:endParaRPr lang="el-GR"/>
        </a:p>
      </dgm:t>
    </dgm:pt>
    <dgm:pt modelId="{78CD8D0E-9B16-466A-B317-8D4F584EFD32}" type="pres">
      <dgm:prSet presAssocID="{245BE0DF-1E0D-44AF-BBAA-8AEF5850DD00}" presName="connTx" presStyleLbl="parChTrans1D3" presStyleIdx="3" presStyleCnt="8"/>
      <dgm:spPr/>
      <dgm:t>
        <a:bodyPr/>
        <a:lstStyle/>
        <a:p>
          <a:endParaRPr lang="el-GR"/>
        </a:p>
      </dgm:t>
    </dgm:pt>
    <dgm:pt modelId="{CF3E7C84-76BF-4F82-AC53-10AE448E6731}" type="pres">
      <dgm:prSet presAssocID="{B737B40E-DE21-4A08-AF18-764DB4C841E3}" presName="root2" presStyleCnt="0"/>
      <dgm:spPr/>
    </dgm:pt>
    <dgm:pt modelId="{A580BCE9-E565-4F40-939D-6ABA57BFF2CA}" type="pres">
      <dgm:prSet presAssocID="{B737B40E-DE21-4A08-AF18-764DB4C841E3}" presName="LevelTwoTextNode" presStyleLbl="node3" presStyleIdx="3" presStyleCnt="8" custScaleX="61228" custScaleY="19603" custLinFactY="-50072" custLinFactNeighborX="-8500" custLinFactNeighborY="-100000">
        <dgm:presLayoutVars>
          <dgm:chPref val="3"/>
        </dgm:presLayoutVars>
      </dgm:prSet>
      <dgm:spPr/>
      <dgm:t>
        <a:bodyPr/>
        <a:lstStyle/>
        <a:p>
          <a:endParaRPr lang="el-GR"/>
        </a:p>
      </dgm:t>
    </dgm:pt>
    <dgm:pt modelId="{252AD98A-645E-4E11-B1C6-1F3B7FACC12A}" type="pres">
      <dgm:prSet presAssocID="{B737B40E-DE21-4A08-AF18-764DB4C841E3}" presName="level3hierChild" presStyleCnt="0"/>
      <dgm:spPr/>
    </dgm:pt>
    <dgm:pt modelId="{45254187-7A97-461A-AC7C-3326464A0E17}" type="pres">
      <dgm:prSet presAssocID="{16097625-4174-4830-B53C-DA63CFA73FB5}" presName="conn2-1" presStyleLbl="parChTrans1D2" presStyleIdx="1" presStyleCnt="3"/>
      <dgm:spPr/>
      <dgm:t>
        <a:bodyPr/>
        <a:lstStyle/>
        <a:p>
          <a:endParaRPr lang="el-GR"/>
        </a:p>
      </dgm:t>
    </dgm:pt>
    <dgm:pt modelId="{068E7EBF-B1FD-4905-8075-33EC15CFC135}" type="pres">
      <dgm:prSet presAssocID="{16097625-4174-4830-B53C-DA63CFA73FB5}" presName="connTx" presStyleLbl="parChTrans1D2" presStyleIdx="1" presStyleCnt="3"/>
      <dgm:spPr/>
      <dgm:t>
        <a:bodyPr/>
        <a:lstStyle/>
        <a:p>
          <a:endParaRPr lang="el-GR"/>
        </a:p>
      </dgm:t>
    </dgm:pt>
    <dgm:pt modelId="{4D9684B8-3681-4DD2-BE4D-FBA2E336BFA3}" type="pres">
      <dgm:prSet presAssocID="{93EF53E7-538D-4F71-9DB6-816226212220}" presName="root2" presStyleCnt="0"/>
      <dgm:spPr/>
    </dgm:pt>
    <dgm:pt modelId="{87243578-6707-43F9-A202-C952366300C3}" type="pres">
      <dgm:prSet presAssocID="{93EF53E7-538D-4F71-9DB6-816226212220}" presName="LevelTwoTextNode" presStyleLbl="node2" presStyleIdx="1" presStyleCnt="3" custScaleX="93897" custScaleY="62967" custLinFactNeighborX="6431" custLinFactNeighborY="38631">
        <dgm:presLayoutVars>
          <dgm:chPref val="3"/>
        </dgm:presLayoutVars>
      </dgm:prSet>
      <dgm:spPr/>
      <dgm:t>
        <a:bodyPr/>
        <a:lstStyle/>
        <a:p>
          <a:endParaRPr lang="el-GR"/>
        </a:p>
      </dgm:t>
    </dgm:pt>
    <dgm:pt modelId="{A33686F2-5E20-45EB-A52B-D312C26D8AB4}" type="pres">
      <dgm:prSet presAssocID="{93EF53E7-538D-4F71-9DB6-816226212220}" presName="level3hierChild" presStyleCnt="0"/>
      <dgm:spPr/>
    </dgm:pt>
    <dgm:pt modelId="{CCA19F1C-C560-4DC0-829B-1C4B784612EE}" type="pres">
      <dgm:prSet presAssocID="{485108F6-1D58-461E-B0C0-954FD14CDFAE}" presName="conn2-1" presStyleLbl="parChTrans1D3" presStyleIdx="4" presStyleCnt="8"/>
      <dgm:spPr/>
      <dgm:t>
        <a:bodyPr/>
        <a:lstStyle/>
        <a:p>
          <a:endParaRPr lang="el-GR"/>
        </a:p>
      </dgm:t>
    </dgm:pt>
    <dgm:pt modelId="{604158C2-F820-4DE9-A000-D882CF0F3042}" type="pres">
      <dgm:prSet presAssocID="{485108F6-1D58-461E-B0C0-954FD14CDFAE}" presName="connTx" presStyleLbl="parChTrans1D3" presStyleIdx="4" presStyleCnt="8"/>
      <dgm:spPr/>
      <dgm:t>
        <a:bodyPr/>
        <a:lstStyle/>
        <a:p>
          <a:endParaRPr lang="el-GR"/>
        </a:p>
      </dgm:t>
    </dgm:pt>
    <dgm:pt modelId="{4AE5CF5C-D943-4550-AE9B-249F5B87DE74}" type="pres">
      <dgm:prSet presAssocID="{94F9F92D-75FC-403F-BBE5-2D0B83F9D5D9}" presName="root2" presStyleCnt="0"/>
      <dgm:spPr/>
    </dgm:pt>
    <dgm:pt modelId="{A9B3636E-63A7-452A-B299-67EF6BAA0A37}" type="pres">
      <dgm:prSet presAssocID="{94F9F92D-75FC-403F-BBE5-2D0B83F9D5D9}" presName="LevelTwoTextNode" presStyleLbl="node3" presStyleIdx="4" presStyleCnt="8" custScaleX="59877" custScaleY="39348" custLinFactNeighborX="-12674" custLinFactNeighborY="41739">
        <dgm:presLayoutVars>
          <dgm:chPref val="3"/>
        </dgm:presLayoutVars>
      </dgm:prSet>
      <dgm:spPr/>
      <dgm:t>
        <a:bodyPr/>
        <a:lstStyle/>
        <a:p>
          <a:endParaRPr lang="el-GR"/>
        </a:p>
      </dgm:t>
    </dgm:pt>
    <dgm:pt modelId="{82629CB8-0DC9-4984-9EE5-D1B2ACC7503A}" type="pres">
      <dgm:prSet presAssocID="{94F9F92D-75FC-403F-BBE5-2D0B83F9D5D9}" presName="level3hierChild" presStyleCnt="0"/>
      <dgm:spPr/>
    </dgm:pt>
    <dgm:pt modelId="{7637B736-4898-424C-9798-45B5C5488753}" type="pres">
      <dgm:prSet presAssocID="{1DDEDE1C-37E0-4DC5-808A-44F0304392F5}" presName="conn2-1" presStyleLbl="parChTrans1D2" presStyleIdx="2" presStyleCnt="3"/>
      <dgm:spPr/>
      <dgm:t>
        <a:bodyPr/>
        <a:lstStyle/>
        <a:p>
          <a:endParaRPr lang="el-GR"/>
        </a:p>
      </dgm:t>
    </dgm:pt>
    <dgm:pt modelId="{8C7214DB-ED2C-49A0-A64E-83D32F0908BE}" type="pres">
      <dgm:prSet presAssocID="{1DDEDE1C-37E0-4DC5-808A-44F0304392F5}" presName="connTx" presStyleLbl="parChTrans1D2" presStyleIdx="2" presStyleCnt="3"/>
      <dgm:spPr/>
      <dgm:t>
        <a:bodyPr/>
        <a:lstStyle/>
        <a:p>
          <a:endParaRPr lang="el-GR"/>
        </a:p>
      </dgm:t>
    </dgm:pt>
    <dgm:pt modelId="{F86592F2-8593-4636-8801-9D08C10466BC}" type="pres">
      <dgm:prSet presAssocID="{95DD87A3-D648-4BF5-9A65-DD31D7931A59}" presName="root2" presStyleCnt="0"/>
      <dgm:spPr/>
      <dgm:t>
        <a:bodyPr/>
        <a:lstStyle/>
        <a:p>
          <a:endParaRPr lang="el-GR"/>
        </a:p>
      </dgm:t>
    </dgm:pt>
    <dgm:pt modelId="{A8FD506D-B8AF-41CA-B10A-BE26A04A773D}" type="pres">
      <dgm:prSet presAssocID="{95DD87A3-D648-4BF5-9A65-DD31D7931A59}" presName="LevelTwoTextNode" presStyleLbl="node2" presStyleIdx="2" presStyleCnt="3" custScaleX="93897" custScaleY="61051" custLinFactY="-34339" custLinFactNeighborX="4344" custLinFactNeighborY="-100000">
        <dgm:presLayoutVars>
          <dgm:chPref val="3"/>
        </dgm:presLayoutVars>
      </dgm:prSet>
      <dgm:spPr/>
      <dgm:t>
        <a:bodyPr/>
        <a:lstStyle/>
        <a:p>
          <a:endParaRPr lang="el-GR"/>
        </a:p>
      </dgm:t>
    </dgm:pt>
    <dgm:pt modelId="{E49531B9-8BD5-48EB-961D-DA6444E1D428}" type="pres">
      <dgm:prSet presAssocID="{95DD87A3-D648-4BF5-9A65-DD31D7931A59}" presName="level3hierChild" presStyleCnt="0"/>
      <dgm:spPr/>
      <dgm:t>
        <a:bodyPr/>
        <a:lstStyle/>
        <a:p>
          <a:endParaRPr lang="el-GR"/>
        </a:p>
      </dgm:t>
    </dgm:pt>
    <dgm:pt modelId="{B1753B5B-914C-4F17-B52B-AD4DB7A25780}" type="pres">
      <dgm:prSet presAssocID="{2249C2C9-B721-47A3-BFDB-C603AD92F1A1}" presName="conn2-1" presStyleLbl="parChTrans1D3" presStyleIdx="5" presStyleCnt="8"/>
      <dgm:spPr/>
      <dgm:t>
        <a:bodyPr/>
        <a:lstStyle/>
        <a:p>
          <a:endParaRPr lang="el-GR"/>
        </a:p>
      </dgm:t>
    </dgm:pt>
    <dgm:pt modelId="{2EA7AD34-D586-4782-9A79-0CF928280EC4}" type="pres">
      <dgm:prSet presAssocID="{2249C2C9-B721-47A3-BFDB-C603AD92F1A1}" presName="connTx" presStyleLbl="parChTrans1D3" presStyleIdx="5" presStyleCnt="8"/>
      <dgm:spPr/>
      <dgm:t>
        <a:bodyPr/>
        <a:lstStyle/>
        <a:p>
          <a:endParaRPr lang="el-GR"/>
        </a:p>
      </dgm:t>
    </dgm:pt>
    <dgm:pt modelId="{3C1CF46F-8B4E-4B4A-BC69-6424313DEE30}" type="pres">
      <dgm:prSet presAssocID="{A5B95DBF-03AB-4EB0-B5C6-0522A1976D73}" presName="root2" presStyleCnt="0"/>
      <dgm:spPr/>
      <dgm:t>
        <a:bodyPr/>
        <a:lstStyle/>
        <a:p>
          <a:endParaRPr lang="el-GR"/>
        </a:p>
      </dgm:t>
    </dgm:pt>
    <dgm:pt modelId="{710EBB97-3BFC-40EF-B970-657F0F9B3A85}" type="pres">
      <dgm:prSet presAssocID="{A5B95DBF-03AB-4EB0-B5C6-0522A1976D73}" presName="LevelTwoTextNode" presStyleLbl="node3" presStyleIdx="5" presStyleCnt="8" custScaleX="61371" custScaleY="18480" custLinFactY="-17373" custLinFactNeighborX="-10786" custLinFactNeighborY="-100000">
        <dgm:presLayoutVars>
          <dgm:chPref val="3"/>
        </dgm:presLayoutVars>
      </dgm:prSet>
      <dgm:spPr/>
      <dgm:t>
        <a:bodyPr/>
        <a:lstStyle/>
        <a:p>
          <a:endParaRPr lang="el-GR"/>
        </a:p>
      </dgm:t>
    </dgm:pt>
    <dgm:pt modelId="{EC17D2FF-EC09-4B0F-ACA9-B03EE64A61D9}" type="pres">
      <dgm:prSet presAssocID="{A5B95DBF-03AB-4EB0-B5C6-0522A1976D73}" presName="level3hierChild" presStyleCnt="0"/>
      <dgm:spPr/>
      <dgm:t>
        <a:bodyPr/>
        <a:lstStyle/>
        <a:p>
          <a:endParaRPr lang="el-GR"/>
        </a:p>
      </dgm:t>
    </dgm:pt>
    <dgm:pt modelId="{25DB4839-1302-4593-8ADB-621BB97FB9F0}" type="pres">
      <dgm:prSet presAssocID="{5FCE7C2A-BD9B-4DC7-93BE-524B4B642C27}" presName="conn2-1" presStyleLbl="parChTrans1D3" presStyleIdx="6" presStyleCnt="8"/>
      <dgm:spPr/>
      <dgm:t>
        <a:bodyPr/>
        <a:lstStyle/>
        <a:p>
          <a:endParaRPr lang="el-GR"/>
        </a:p>
      </dgm:t>
    </dgm:pt>
    <dgm:pt modelId="{F8C6C67B-EA62-4E38-8B4B-6FB380B08BE9}" type="pres">
      <dgm:prSet presAssocID="{5FCE7C2A-BD9B-4DC7-93BE-524B4B642C27}" presName="connTx" presStyleLbl="parChTrans1D3" presStyleIdx="6" presStyleCnt="8"/>
      <dgm:spPr/>
      <dgm:t>
        <a:bodyPr/>
        <a:lstStyle/>
        <a:p>
          <a:endParaRPr lang="el-GR"/>
        </a:p>
      </dgm:t>
    </dgm:pt>
    <dgm:pt modelId="{CA0384C1-D802-4DCD-94D5-B475AE898B01}" type="pres">
      <dgm:prSet presAssocID="{41D08EF1-13B1-414F-8036-A5A83952D389}" presName="root2" presStyleCnt="0"/>
      <dgm:spPr/>
      <dgm:t>
        <a:bodyPr/>
        <a:lstStyle/>
        <a:p>
          <a:endParaRPr lang="el-GR"/>
        </a:p>
      </dgm:t>
    </dgm:pt>
    <dgm:pt modelId="{E5AFF239-45E2-4817-8F3C-69CD76E683B3}" type="pres">
      <dgm:prSet presAssocID="{41D08EF1-13B1-414F-8036-A5A83952D389}" presName="LevelTwoTextNode" presStyleLbl="node3" presStyleIdx="6" presStyleCnt="8" custScaleX="61371" custScaleY="18480" custLinFactY="-26379" custLinFactNeighborX="-10786" custLinFactNeighborY="-100000">
        <dgm:presLayoutVars>
          <dgm:chPref val="3"/>
        </dgm:presLayoutVars>
      </dgm:prSet>
      <dgm:spPr/>
      <dgm:t>
        <a:bodyPr/>
        <a:lstStyle/>
        <a:p>
          <a:endParaRPr lang="el-GR"/>
        </a:p>
      </dgm:t>
    </dgm:pt>
    <dgm:pt modelId="{26313A52-9B88-4E86-A80B-C18F24DA0094}" type="pres">
      <dgm:prSet presAssocID="{41D08EF1-13B1-414F-8036-A5A83952D389}" presName="level3hierChild" presStyleCnt="0"/>
      <dgm:spPr/>
      <dgm:t>
        <a:bodyPr/>
        <a:lstStyle/>
        <a:p>
          <a:endParaRPr lang="el-GR"/>
        </a:p>
      </dgm:t>
    </dgm:pt>
    <dgm:pt modelId="{8BE0BDB0-A030-48B6-925F-57D79784EEEB}" type="pres">
      <dgm:prSet presAssocID="{5D3486CA-68CF-437B-B0AA-F37367CD2B83}" presName="conn2-1" presStyleLbl="parChTrans1D3" presStyleIdx="7" presStyleCnt="8"/>
      <dgm:spPr/>
      <dgm:t>
        <a:bodyPr/>
        <a:lstStyle/>
        <a:p>
          <a:endParaRPr lang="el-GR"/>
        </a:p>
      </dgm:t>
    </dgm:pt>
    <dgm:pt modelId="{36AE2508-7425-4C43-ADC8-C6E99487658A}" type="pres">
      <dgm:prSet presAssocID="{5D3486CA-68CF-437B-B0AA-F37367CD2B83}" presName="connTx" presStyleLbl="parChTrans1D3" presStyleIdx="7" presStyleCnt="8"/>
      <dgm:spPr/>
      <dgm:t>
        <a:bodyPr/>
        <a:lstStyle/>
        <a:p>
          <a:endParaRPr lang="el-GR"/>
        </a:p>
      </dgm:t>
    </dgm:pt>
    <dgm:pt modelId="{B56D7C13-710B-4D08-8A60-B2F5B0DFA1FE}" type="pres">
      <dgm:prSet presAssocID="{F87E036D-AFEC-4DD9-97FA-456E0E6B6596}" presName="root2" presStyleCnt="0"/>
      <dgm:spPr/>
      <dgm:t>
        <a:bodyPr/>
        <a:lstStyle/>
        <a:p>
          <a:endParaRPr lang="el-GR"/>
        </a:p>
      </dgm:t>
    </dgm:pt>
    <dgm:pt modelId="{068D40E1-DEBD-4456-8D01-57606CD91223}" type="pres">
      <dgm:prSet presAssocID="{F87E036D-AFEC-4DD9-97FA-456E0E6B6596}" presName="LevelTwoTextNode" presStyleLbl="node3" presStyleIdx="7" presStyleCnt="8" custScaleX="61371" custScaleY="18480" custLinFactY="-35385" custLinFactNeighborX="-10786" custLinFactNeighborY="-100000">
        <dgm:presLayoutVars>
          <dgm:chPref val="3"/>
        </dgm:presLayoutVars>
      </dgm:prSet>
      <dgm:spPr/>
      <dgm:t>
        <a:bodyPr/>
        <a:lstStyle/>
        <a:p>
          <a:endParaRPr lang="el-GR"/>
        </a:p>
      </dgm:t>
    </dgm:pt>
    <dgm:pt modelId="{099640FC-F207-4480-A436-FF823ABF85E3}" type="pres">
      <dgm:prSet presAssocID="{F87E036D-AFEC-4DD9-97FA-456E0E6B6596}" presName="level3hierChild" presStyleCnt="0"/>
      <dgm:spPr/>
      <dgm:t>
        <a:bodyPr/>
        <a:lstStyle/>
        <a:p>
          <a:endParaRPr lang="el-GR"/>
        </a:p>
      </dgm:t>
    </dgm:pt>
  </dgm:ptLst>
  <dgm:cxnLst>
    <dgm:cxn modelId="{D2E7686F-738C-4AEE-BF12-07291A1EA281}" srcId="{43C325D6-8CE6-4A17-8ED5-3F6FC7C37617}" destId="{93EF53E7-538D-4F71-9DB6-816226212220}" srcOrd="1" destOrd="0" parTransId="{16097625-4174-4830-B53C-DA63CFA73FB5}" sibTransId="{B1FB134D-6FE9-434C-AC6B-674D965E69F7}"/>
    <dgm:cxn modelId="{B1B260DE-2CF0-46B0-9D2E-7DC32BB16A9E}" type="presOf" srcId="{1DDEDE1C-37E0-4DC5-808A-44F0304392F5}" destId="{8C7214DB-ED2C-49A0-A64E-83D32F0908BE}" srcOrd="1" destOrd="0" presId="urn:microsoft.com/office/officeart/2005/8/layout/hierarchy2"/>
    <dgm:cxn modelId="{8F85DE2B-C23D-470E-B207-3AB9B2DE3D26}" type="presOf" srcId="{F39DD91B-3CE4-4AAD-8660-81A40553F59E}" destId="{CD5597BD-B932-4671-BE9B-1B14CAF6DB53}" srcOrd="0" destOrd="0" presId="urn:microsoft.com/office/officeart/2005/8/layout/hierarchy2"/>
    <dgm:cxn modelId="{831FE024-5445-4F65-90CF-8F26C86276BA}" srcId="{0DDE1B9D-04C5-4806-98AA-E91F5A71A1B9}" destId="{B737B40E-DE21-4A08-AF18-764DB4C841E3}" srcOrd="3" destOrd="0" parTransId="{245BE0DF-1E0D-44AF-BBAA-8AEF5850DD00}" sibTransId="{56F0A919-0B55-42A1-9DB9-8B1557FBCD69}"/>
    <dgm:cxn modelId="{779DBB54-E956-4F62-92A6-4383174059C7}" type="presOf" srcId="{7547A586-BB2F-439C-9CD5-73BB995325EC}" destId="{11C86B82-355B-4E80-B788-2E3705169BDD}" srcOrd="0" destOrd="0" presId="urn:microsoft.com/office/officeart/2005/8/layout/hierarchy2"/>
    <dgm:cxn modelId="{43947F16-9EBD-4795-BA8C-FA495CA1977B}" srcId="{95DD87A3-D648-4BF5-9A65-DD31D7931A59}" destId="{F87E036D-AFEC-4DD9-97FA-456E0E6B6596}" srcOrd="2" destOrd="0" parTransId="{5D3486CA-68CF-437B-B0AA-F37367CD2B83}" sibTransId="{62517710-75E5-4583-9110-D1D5FAE5C2C7}"/>
    <dgm:cxn modelId="{717BDBD0-6D0A-4AA7-9C37-B78575CEA9BB}" srcId="{95DD87A3-D648-4BF5-9A65-DD31D7931A59}" destId="{41D08EF1-13B1-414F-8036-A5A83952D389}" srcOrd="1" destOrd="0" parTransId="{5FCE7C2A-BD9B-4DC7-93BE-524B4B642C27}" sibTransId="{64C726EA-CA5F-4642-BA65-B47B0E3492AF}"/>
    <dgm:cxn modelId="{B7557687-D509-405A-8BE3-60585635D97F}" type="presOf" srcId="{C5F2C745-526F-4618-802A-9EB2ACB401F7}" destId="{4B6B354B-9070-4BEE-8BB5-1EA239196E92}" srcOrd="0" destOrd="0" presId="urn:microsoft.com/office/officeart/2005/8/layout/hierarchy2"/>
    <dgm:cxn modelId="{0BA4BD26-A2FC-4F35-AE3A-12540E2036F3}" type="presOf" srcId="{B737B40E-DE21-4A08-AF18-764DB4C841E3}" destId="{A580BCE9-E565-4F40-939D-6ABA57BFF2CA}" srcOrd="0" destOrd="0" presId="urn:microsoft.com/office/officeart/2005/8/layout/hierarchy2"/>
    <dgm:cxn modelId="{486437CA-6B97-4441-9EF3-83A51210351A}" type="presOf" srcId="{485108F6-1D58-461E-B0C0-954FD14CDFAE}" destId="{604158C2-F820-4DE9-A000-D882CF0F3042}" srcOrd="1" destOrd="0" presId="urn:microsoft.com/office/officeart/2005/8/layout/hierarchy2"/>
    <dgm:cxn modelId="{4BA5127B-F44E-4F44-B43A-2720B24F29B3}" type="presOf" srcId="{95B6E66F-6C38-42A3-8DF0-DE05FAE10FF1}" destId="{8F63A215-04C2-4A13-8073-B3483C32F725}" srcOrd="0" destOrd="0" presId="urn:microsoft.com/office/officeart/2005/8/layout/hierarchy2"/>
    <dgm:cxn modelId="{98B2EC25-D4FE-47AF-9405-FCF05E866BBE}" srcId="{0DDE1B9D-04C5-4806-98AA-E91F5A71A1B9}" destId="{95B6E66F-6C38-42A3-8DF0-DE05FAE10FF1}" srcOrd="1" destOrd="0" parTransId="{9AE68E57-F8FE-42DF-B586-DC40A153B8EE}" sibTransId="{494A52C5-DE7E-4289-82A8-EECCFBE427B6}"/>
    <dgm:cxn modelId="{4B5101F2-9E59-4164-92E5-DEE55620765C}" type="presOf" srcId="{2249C2C9-B721-47A3-BFDB-C603AD92F1A1}" destId="{2EA7AD34-D586-4782-9A79-0CF928280EC4}" srcOrd="1" destOrd="0" presId="urn:microsoft.com/office/officeart/2005/8/layout/hierarchy2"/>
    <dgm:cxn modelId="{D987F438-1551-48F8-9C72-8C3112F4E31A}" type="presOf" srcId="{16097625-4174-4830-B53C-DA63CFA73FB5}" destId="{45254187-7A97-461A-AC7C-3326464A0E17}" srcOrd="0" destOrd="0" presId="urn:microsoft.com/office/officeart/2005/8/layout/hierarchy2"/>
    <dgm:cxn modelId="{42CB0AC0-1F1E-4AEA-9400-7044587CEEC2}" type="presOf" srcId="{58C37E7F-AEF3-4D3F-8479-78308DCF109E}" destId="{B80FA1D3-D894-44A4-9D9D-7CAE05822EF1}" srcOrd="0" destOrd="0" presId="urn:microsoft.com/office/officeart/2005/8/layout/hierarchy2"/>
    <dgm:cxn modelId="{B5CCAE54-FC60-4080-990F-CC7EC9BE871B}" type="presOf" srcId="{41D08EF1-13B1-414F-8036-A5A83952D389}" destId="{E5AFF239-45E2-4817-8F3C-69CD76E683B3}" srcOrd="0" destOrd="0" presId="urn:microsoft.com/office/officeart/2005/8/layout/hierarchy2"/>
    <dgm:cxn modelId="{6F9BEC53-496F-4A72-9ABF-7D20412A3E04}" type="presOf" srcId="{A66E725E-A2E3-485C-864F-C067E35C4065}" destId="{9D9D2D94-ABBC-4EDF-A1F4-075DADFEF687}" srcOrd="0" destOrd="0" presId="urn:microsoft.com/office/officeart/2005/8/layout/hierarchy2"/>
    <dgm:cxn modelId="{7FE895D0-E9FD-4A5F-8F58-0F24631DC9AB}" srcId="{43C325D6-8CE6-4A17-8ED5-3F6FC7C37617}" destId="{0DDE1B9D-04C5-4806-98AA-E91F5A71A1B9}" srcOrd="0" destOrd="0" parTransId="{58C37E7F-AEF3-4D3F-8479-78308DCF109E}" sibTransId="{524D715D-8DCF-484F-85B8-00D127152288}"/>
    <dgm:cxn modelId="{E87BDC2B-A1EE-4310-887C-AB0C87F9CE65}" type="presOf" srcId="{58C37E7F-AEF3-4D3F-8479-78308DCF109E}" destId="{54CC7B0B-9E5D-43D3-98D7-18691658A7B0}" srcOrd="1" destOrd="0" presId="urn:microsoft.com/office/officeart/2005/8/layout/hierarchy2"/>
    <dgm:cxn modelId="{6EA8DC4E-923E-44E5-B8E3-B46494F5ED39}" type="presOf" srcId="{051043A5-C7BA-4676-874B-30771E4A2D8F}" destId="{1C47B456-B1FD-42C1-BE16-C03FF8B68604}" srcOrd="1" destOrd="0" presId="urn:microsoft.com/office/officeart/2005/8/layout/hierarchy2"/>
    <dgm:cxn modelId="{8A48BC31-5B7F-44FB-B5EF-BFFFD6910C9B}" type="presOf" srcId="{A5B95DBF-03AB-4EB0-B5C6-0522A1976D73}" destId="{710EBB97-3BFC-40EF-B970-657F0F9B3A85}" srcOrd="0" destOrd="0" presId="urn:microsoft.com/office/officeart/2005/8/layout/hierarchy2"/>
    <dgm:cxn modelId="{19BB279D-99CA-4977-BA3B-F53404E1D37A}" type="presOf" srcId="{9AE68E57-F8FE-42DF-B586-DC40A153B8EE}" destId="{8544A01A-A01C-4A3E-9845-CABE3965AF35}" srcOrd="1" destOrd="0" presId="urn:microsoft.com/office/officeart/2005/8/layout/hierarchy2"/>
    <dgm:cxn modelId="{773AC8EA-465B-43F0-91B5-261B5A9A7E32}" srcId="{0DDE1B9D-04C5-4806-98AA-E91F5A71A1B9}" destId="{7547A586-BB2F-439C-9CD5-73BB995325EC}" srcOrd="2" destOrd="0" parTransId="{051043A5-C7BA-4676-874B-30771E4A2D8F}" sibTransId="{266A5979-13D8-4361-81CF-DAD9BD596C85}"/>
    <dgm:cxn modelId="{E853C9F5-013B-449E-8BE6-433E0EE9B30B}" type="presOf" srcId="{F87E036D-AFEC-4DD9-97FA-456E0E6B6596}" destId="{068D40E1-DEBD-4456-8D01-57606CD91223}" srcOrd="0" destOrd="0" presId="urn:microsoft.com/office/officeart/2005/8/layout/hierarchy2"/>
    <dgm:cxn modelId="{394189C6-9E30-4848-BA57-1F8897CB7057}" type="presOf" srcId="{93EF53E7-538D-4F71-9DB6-816226212220}" destId="{87243578-6707-43F9-A202-C952366300C3}" srcOrd="0" destOrd="0" presId="urn:microsoft.com/office/officeart/2005/8/layout/hierarchy2"/>
    <dgm:cxn modelId="{9223D65F-28A2-4DA3-8C6F-A061E21647D7}" type="presOf" srcId="{0DDE1B9D-04C5-4806-98AA-E91F5A71A1B9}" destId="{744EA023-8C45-41F9-B26A-84157C5300D6}" srcOrd="0" destOrd="0" presId="urn:microsoft.com/office/officeart/2005/8/layout/hierarchy2"/>
    <dgm:cxn modelId="{DA4B0E91-6725-471C-B91A-53C78B2EB1FD}" srcId="{93EF53E7-538D-4F71-9DB6-816226212220}" destId="{94F9F92D-75FC-403F-BBE5-2D0B83F9D5D9}" srcOrd="0" destOrd="0" parTransId="{485108F6-1D58-461E-B0C0-954FD14CDFAE}" sibTransId="{EDE3D19D-BF12-4E36-964B-CBE3D31BACEC}"/>
    <dgm:cxn modelId="{D3035B53-108A-4B70-84A3-D56D2C139EDE}" type="presOf" srcId="{43C325D6-8CE6-4A17-8ED5-3F6FC7C37617}" destId="{5FF38BCD-130D-42AC-A5AF-421ACA35BEB2}" srcOrd="0" destOrd="0" presId="urn:microsoft.com/office/officeart/2005/8/layout/hierarchy2"/>
    <dgm:cxn modelId="{649AF6B9-336F-4BA3-A73A-6BB849FEB1AF}" type="presOf" srcId="{245BE0DF-1E0D-44AF-BBAA-8AEF5850DD00}" destId="{78CD8D0E-9B16-466A-B317-8D4F584EFD32}" srcOrd="1" destOrd="0" presId="urn:microsoft.com/office/officeart/2005/8/layout/hierarchy2"/>
    <dgm:cxn modelId="{5841C06F-588F-4B25-8812-3EE39E46AD14}" type="presOf" srcId="{16097625-4174-4830-B53C-DA63CFA73FB5}" destId="{068E7EBF-B1FD-4905-8075-33EC15CFC135}" srcOrd="1" destOrd="0" presId="urn:microsoft.com/office/officeart/2005/8/layout/hierarchy2"/>
    <dgm:cxn modelId="{5E1F1E90-39EB-4AB0-9C79-579EC776297C}" type="presOf" srcId="{C5F2C745-526F-4618-802A-9EB2ACB401F7}" destId="{F9A0F838-A1E9-42AE-896A-1D6FACF91867}" srcOrd="1" destOrd="0" presId="urn:microsoft.com/office/officeart/2005/8/layout/hierarchy2"/>
    <dgm:cxn modelId="{0A38F6A0-4087-4C1F-99D4-AA50EF9A0E05}" srcId="{F39DD91B-3CE4-4AAD-8660-81A40553F59E}" destId="{43C325D6-8CE6-4A17-8ED5-3F6FC7C37617}" srcOrd="0" destOrd="0" parTransId="{F269C9BE-264F-4AD7-AA1D-3223471E4957}" sibTransId="{1787E9E9-46DD-42B2-AAB3-3305E39DACEF}"/>
    <dgm:cxn modelId="{3A4A86B6-BC5E-4856-B69C-80DA6E377D78}" type="presOf" srcId="{051043A5-C7BA-4676-874B-30771E4A2D8F}" destId="{7F2EF69F-90D3-45EE-91A4-24531B7F487A}" srcOrd="0" destOrd="0" presId="urn:microsoft.com/office/officeart/2005/8/layout/hierarchy2"/>
    <dgm:cxn modelId="{30ADC181-6C34-43D8-ACB8-04D8089BBB60}" srcId="{43C325D6-8CE6-4A17-8ED5-3F6FC7C37617}" destId="{95DD87A3-D648-4BF5-9A65-DD31D7931A59}" srcOrd="2" destOrd="0" parTransId="{1DDEDE1C-37E0-4DC5-808A-44F0304392F5}" sibTransId="{0BED1D80-1F1E-48F2-B7F5-73B33E11B9E1}"/>
    <dgm:cxn modelId="{232F252A-4E07-42DC-BC9C-62E4F2D9F693}" type="presOf" srcId="{9AE68E57-F8FE-42DF-B586-DC40A153B8EE}" destId="{0124E66B-C3CB-48EC-9228-84B987645277}" srcOrd="0" destOrd="0" presId="urn:microsoft.com/office/officeart/2005/8/layout/hierarchy2"/>
    <dgm:cxn modelId="{AB30F0C6-74D8-4CFE-88BA-6168CA5CAEDC}" type="presOf" srcId="{5D3486CA-68CF-437B-B0AA-F37367CD2B83}" destId="{36AE2508-7425-4C43-ADC8-C6E99487658A}" srcOrd="1" destOrd="0" presId="urn:microsoft.com/office/officeart/2005/8/layout/hierarchy2"/>
    <dgm:cxn modelId="{935CECDE-4DFF-47C2-AFED-93B4D4715FCA}" type="presOf" srcId="{95DD87A3-D648-4BF5-9A65-DD31D7931A59}" destId="{A8FD506D-B8AF-41CA-B10A-BE26A04A773D}" srcOrd="0" destOrd="0" presId="urn:microsoft.com/office/officeart/2005/8/layout/hierarchy2"/>
    <dgm:cxn modelId="{BAC56D80-1B57-4DFA-AA38-B884E2EEDDCA}" type="presOf" srcId="{5D3486CA-68CF-437B-B0AA-F37367CD2B83}" destId="{8BE0BDB0-A030-48B6-925F-57D79784EEEB}" srcOrd="0" destOrd="0" presId="urn:microsoft.com/office/officeart/2005/8/layout/hierarchy2"/>
    <dgm:cxn modelId="{2A7C4306-79C3-478B-802D-0DFAEF2D6530}" type="presOf" srcId="{485108F6-1D58-461E-B0C0-954FD14CDFAE}" destId="{CCA19F1C-C560-4DC0-829B-1C4B784612EE}" srcOrd="0" destOrd="0" presId="urn:microsoft.com/office/officeart/2005/8/layout/hierarchy2"/>
    <dgm:cxn modelId="{71592396-2CB8-485C-88D8-42644B98B9D0}" type="presOf" srcId="{2249C2C9-B721-47A3-BFDB-C603AD92F1A1}" destId="{B1753B5B-914C-4F17-B52B-AD4DB7A25780}" srcOrd="0" destOrd="0" presId="urn:microsoft.com/office/officeart/2005/8/layout/hierarchy2"/>
    <dgm:cxn modelId="{740379B0-FE8C-4389-9BFD-8F329684CDC8}" srcId="{0DDE1B9D-04C5-4806-98AA-E91F5A71A1B9}" destId="{A66E725E-A2E3-485C-864F-C067E35C4065}" srcOrd="0" destOrd="0" parTransId="{C5F2C745-526F-4618-802A-9EB2ACB401F7}" sibTransId="{B6C48F8C-38CC-4AEF-B22C-867E7443BB25}"/>
    <dgm:cxn modelId="{00964486-BAFE-466A-AC19-70BC4513BFAB}" type="presOf" srcId="{5FCE7C2A-BD9B-4DC7-93BE-524B4B642C27}" destId="{25DB4839-1302-4593-8ADB-621BB97FB9F0}" srcOrd="0" destOrd="0" presId="urn:microsoft.com/office/officeart/2005/8/layout/hierarchy2"/>
    <dgm:cxn modelId="{DFD831A1-1A31-4A66-973D-4AE3D528183B}" srcId="{95DD87A3-D648-4BF5-9A65-DD31D7931A59}" destId="{A5B95DBF-03AB-4EB0-B5C6-0522A1976D73}" srcOrd="0" destOrd="0" parTransId="{2249C2C9-B721-47A3-BFDB-C603AD92F1A1}" sibTransId="{F3194BAC-BE7A-4018-B753-018F000D04A0}"/>
    <dgm:cxn modelId="{29ED3583-E18E-49B2-AF82-DE321E81926D}" type="presOf" srcId="{245BE0DF-1E0D-44AF-BBAA-8AEF5850DD00}" destId="{8027BFF2-C14A-4150-AA24-9B22F30FA002}" srcOrd="0" destOrd="0" presId="urn:microsoft.com/office/officeart/2005/8/layout/hierarchy2"/>
    <dgm:cxn modelId="{3B2BCE53-73DC-48C2-A4EE-C58774E462B4}" type="presOf" srcId="{1DDEDE1C-37E0-4DC5-808A-44F0304392F5}" destId="{7637B736-4898-424C-9798-45B5C5488753}" srcOrd="0" destOrd="0" presId="urn:microsoft.com/office/officeart/2005/8/layout/hierarchy2"/>
    <dgm:cxn modelId="{730F8595-D0F7-449E-9744-4B89F65AEA7F}" type="presOf" srcId="{94F9F92D-75FC-403F-BBE5-2D0B83F9D5D9}" destId="{A9B3636E-63A7-452A-B299-67EF6BAA0A37}" srcOrd="0" destOrd="0" presId="urn:microsoft.com/office/officeart/2005/8/layout/hierarchy2"/>
    <dgm:cxn modelId="{A44206BD-59C0-45C6-87FE-20E36A2E93DB}" type="presOf" srcId="{5FCE7C2A-BD9B-4DC7-93BE-524B4B642C27}" destId="{F8C6C67B-EA62-4E38-8B4B-6FB380B08BE9}" srcOrd="1" destOrd="0" presId="urn:microsoft.com/office/officeart/2005/8/layout/hierarchy2"/>
    <dgm:cxn modelId="{13116BF7-74DF-4F4B-8DA2-1CDA411555F5}" type="presParOf" srcId="{CD5597BD-B932-4671-BE9B-1B14CAF6DB53}" destId="{14CFD4B5-57B0-451F-86C1-F3DBC979C71F}" srcOrd="0" destOrd="0" presId="urn:microsoft.com/office/officeart/2005/8/layout/hierarchy2"/>
    <dgm:cxn modelId="{D571B979-C235-4477-A564-867D318F9347}" type="presParOf" srcId="{14CFD4B5-57B0-451F-86C1-F3DBC979C71F}" destId="{5FF38BCD-130D-42AC-A5AF-421ACA35BEB2}" srcOrd="0" destOrd="0" presId="urn:microsoft.com/office/officeart/2005/8/layout/hierarchy2"/>
    <dgm:cxn modelId="{C75B7818-23C2-4331-872E-BD8AB01CCEC8}" type="presParOf" srcId="{14CFD4B5-57B0-451F-86C1-F3DBC979C71F}" destId="{8F6F4B79-6F26-40E4-A1CC-BAA08DBA89F9}" srcOrd="1" destOrd="0" presId="urn:microsoft.com/office/officeart/2005/8/layout/hierarchy2"/>
    <dgm:cxn modelId="{6424C4FB-0F33-43F3-B495-1A29E2534141}" type="presParOf" srcId="{8F6F4B79-6F26-40E4-A1CC-BAA08DBA89F9}" destId="{B80FA1D3-D894-44A4-9D9D-7CAE05822EF1}" srcOrd="0" destOrd="0" presId="urn:microsoft.com/office/officeart/2005/8/layout/hierarchy2"/>
    <dgm:cxn modelId="{798AE2DE-9589-4B1F-8317-F148E85E6211}" type="presParOf" srcId="{B80FA1D3-D894-44A4-9D9D-7CAE05822EF1}" destId="{54CC7B0B-9E5D-43D3-98D7-18691658A7B0}" srcOrd="0" destOrd="0" presId="urn:microsoft.com/office/officeart/2005/8/layout/hierarchy2"/>
    <dgm:cxn modelId="{D820FA3A-CB9E-4F90-B284-1978A328EE53}" type="presParOf" srcId="{8F6F4B79-6F26-40E4-A1CC-BAA08DBA89F9}" destId="{9CD4765A-27A3-44ED-9094-99A914190A44}" srcOrd="1" destOrd="0" presId="urn:microsoft.com/office/officeart/2005/8/layout/hierarchy2"/>
    <dgm:cxn modelId="{7161C63C-2AE2-409C-B6BC-AB60ACDD7F9F}" type="presParOf" srcId="{9CD4765A-27A3-44ED-9094-99A914190A44}" destId="{744EA023-8C45-41F9-B26A-84157C5300D6}" srcOrd="0" destOrd="0" presId="urn:microsoft.com/office/officeart/2005/8/layout/hierarchy2"/>
    <dgm:cxn modelId="{1076DE12-FE4D-4667-8B04-ECCD87242AE7}" type="presParOf" srcId="{9CD4765A-27A3-44ED-9094-99A914190A44}" destId="{67B25611-1B4E-4976-97A2-6CF01109BC99}" srcOrd="1" destOrd="0" presId="urn:microsoft.com/office/officeart/2005/8/layout/hierarchy2"/>
    <dgm:cxn modelId="{4C443180-AECC-4204-B050-38DA73653535}" type="presParOf" srcId="{67B25611-1B4E-4976-97A2-6CF01109BC99}" destId="{4B6B354B-9070-4BEE-8BB5-1EA239196E92}" srcOrd="0" destOrd="0" presId="urn:microsoft.com/office/officeart/2005/8/layout/hierarchy2"/>
    <dgm:cxn modelId="{2EFE1E83-2E81-42B2-9EED-682F970D99E7}" type="presParOf" srcId="{4B6B354B-9070-4BEE-8BB5-1EA239196E92}" destId="{F9A0F838-A1E9-42AE-896A-1D6FACF91867}" srcOrd="0" destOrd="0" presId="urn:microsoft.com/office/officeart/2005/8/layout/hierarchy2"/>
    <dgm:cxn modelId="{1D9194F2-11A0-4096-9B46-691C18CBA76A}" type="presParOf" srcId="{67B25611-1B4E-4976-97A2-6CF01109BC99}" destId="{19BE536C-04F2-49CC-AE48-AEC4813B2750}" srcOrd="1" destOrd="0" presId="urn:microsoft.com/office/officeart/2005/8/layout/hierarchy2"/>
    <dgm:cxn modelId="{7C30B063-6713-4A5F-8D62-36F1EC9A12D5}" type="presParOf" srcId="{19BE536C-04F2-49CC-AE48-AEC4813B2750}" destId="{9D9D2D94-ABBC-4EDF-A1F4-075DADFEF687}" srcOrd="0" destOrd="0" presId="urn:microsoft.com/office/officeart/2005/8/layout/hierarchy2"/>
    <dgm:cxn modelId="{02807F16-5A21-4FBC-932C-A2C20EAB30F7}" type="presParOf" srcId="{19BE536C-04F2-49CC-AE48-AEC4813B2750}" destId="{74989F38-9E1E-4472-826D-7FEB88D040F9}" srcOrd="1" destOrd="0" presId="urn:microsoft.com/office/officeart/2005/8/layout/hierarchy2"/>
    <dgm:cxn modelId="{9B9709E1-C709-403A-805A-6DCAF496C36C}" type="presParOf" srcId="{67B25611-1B4E-4976-97A2-6CF01109BC99}" destId="{0124E66B-C3CB-48EC-9228-84B987645277}" srcOrd="2" destOrd="0" presId="urn:microsoft.com/office/officeart/2005/8/layout/hierarchy2"/>
    <dgm:cxn modelId="{80265613-41D9-46BF-9621-BC5DA0C525CB}" type="presParOf" srcId="{0124E66B-C3CB-48EC-9228-84B987645277}" destId="{8544A01A-A01C-4A3E-9845-CABE3965AF35}" srcOrd="0" destOrd="0" presId="urn:microsoft.com/office/officeart/2005/8/layout/hierarchy2"/>
    <dgm:cxn modelId="{80340D6E-682A-4159-8846-B0643E7575F1}" type="presParOf" srcId="{67B25611-1B4E-4976-97A2-6CF01109BC99}" destId="{F1778AB6-AB05-400B-8281-88ABD6D26240}" srcOrd="3" destOrd="0" presId="urn:microsoft.com/office/officeart/2005/8/layout/hierarchy2"/>
    <dgm:cxn modelId="{535FF02A-4942-4196-ABE4-F5BA1D4811F5}" type="presParOf" srcId="{F1778AB6-AB05-400B-8281-88ABD6D26240}" destId="{8F63A215-04C2-4A13-8073-B3483C32F725}" srcOrd="0" destOrd="0" presId="urn:microsoft.com/office/officeart/2005/8/layout/hierarchy2"/>
    <dgm:cxn modelId="{0E771A04-6419-4516-91E5-897CFBFEFA12}" type="presParOf" srcId="{F1778AB6-AB05-400B-8281-88ABD6D26240}" destId="{6EE63D47-C950-4D11-8C44-24F85E4851D7}" srcOrd="1" destOrd="0" presId="urn:microsoft.com/office/officeart/2005/8/layout/hierarchy2"/>
    <dgm:cxn modelId="{88E92870-83BE-4B5C-A20A-F18C5C9E3D19}" type="presParOf" srcId="{67B25611-1B4E-4976-97A2-6CF01109BC99}" destId="{7F2EF69F-90D3-45EE-91A4-24531B7F487A}" srcOrd="4" destOrd="0" presId="urn:microsoft.com/office/officeart/2005/8/layout/hierarchy2"/>
    <dgm:cxn modelId="{72EDAF0C-6C06-4880-91E3-12826F8B0896}" type="presParOf" srcId="{7F2EF69F-90D3-45EE-91A4-24531B7F487A}" destId="{1C47B456-B1FD-42C1-BE16-C03FF8B68604}" srcOrd="0" destOrd="0" presId="urn:microsoft.com/office/officeart/2005/8/layout/hierarchy2"/>
    <dgm:cxn modelId="{A6D5D4A8-D701-47BE-9CAF-A4C4B36B675D}" type="presParOf" srcId="{67B25611-1B4E-4976-97A2-6CF01109BC99}" destId="{791DD9D3-CCE7-47E2-B852-AE3FDA5A371C}" srcOrd="5" destOrd="0" presId="urn:microsoft.com/office/officeart/2005/8/layout/hierarchy2"/>
    <dgm:cxn modelId="{0B61F288-3B23-47CC-808E-E1FF4A2384AC}" type="presParOf" srcId="{791DD9D3-CCE7-47E2-B852-AE3FDA5A371C}" destId="{11C86B82-355B-4E80-B788-2E3705169BDD}" srcOrd="0" destOrd="0" presId="urn:microsoft.com/office/officeart/2005/8/layout/hierarchy2"/>
    <dgm:cxn modelId="{295F5F10-4E62-4306-A96A-A04EC0C20867}" type="presParOf" srcId="{791DD9D3-CCE7-47E2-B852-AE3FDA5A371C}" destId="{76F98BC5-93B1-4A7D-9052-1658F1B08473}" srcOrd="1" destOrd="0" presId="urn:microsoft.com/office/officeart/2005/8/layout/hierarchy2"/>
    <dgm:cxn modelId="{FD1AD0C5-8AAF-469A-8640-75DB540C2EFD}" type="presParOf" srcId="{67B25611-1B4E-4976-97A2-6CF01109BC99}" destId="{8027BFF2-C14A-4150-AA24-9B22F30FA002}" srcOrd="6" destOrd="0" presId="urn:microsoft.com/office/officeart/2005/8/layout/hierarchy2"/>
    <dgm:cxn modelId="{943681FB-26CA-4D76-8DF5-F188517F43F5}" type="presParOf" srcId="{8027BFF2-C14A-4150-AA24-9B22F30FA002}" destId="{78CD8D0E-9B16-466A-B317-8D4F584EFD32}" srcOrd="0" destOrd="0" presId="urn:microsoft.com/office/officeart/2005/8/layout/hierarchy2"/>
    <dgm:cxn modelId="{00F3F9CE-2B95-4333-8C10-16AAB772DC98}" type="presParOf" srcId="{67B25611-1B4E-4976-97A2-6CF01109BC99}" destId="{CF3E7C84-76BF-4F82-AC53-10AE448E6731}" srcOrd="7" destOrd="0" presId="urn:microsoft.com/office/officeart/2005/8/layout/hierarchy2"/>
    <dgm:cxn modelId="{EAAD510B-9F41-40D3-B91A-384AC476FADF}" type="presParOf" srcId="{CF3E7C84-76BF-4F82-AC53-10AE448E6731}" destId="{A580BCE9-E565-4F40-939D-6ABA57BFF2CA}" srcOrd="0" destOrd="0" presId="urn:microsoft.com/office/officeart/2005/8/layout/hierarchy2"/>
    <dgm:cxn modelId="{BB9FD2D2-3B91-4B3A-8D1A-3D1CB193C56C}" type="presParOf" srcId="{CF3E7C84-76BF-4F82-AC53-10AE448E6731}" destId="{252AD98A-645E-4E11-B1C6-1F3B7FACC12A}" srcOrd="1" destOrd="0" presId="urn:microsoft.com/office/officeart/2005/8/layout/hierarchy2"/>
    <dgm:cxn modelId="{8A912406-DC10-478B-A5A2-F4F44F93E973}" type="presParOf" srcId="{8F6F4B79-6F26-40E4-A1CC-BAA08DBA89F9}" destId="{45254187-7A97-461A-AC7C-3326464A0E17}" srcOrd="2" destOrd="0" presId="urn:microsoft.com/office/officeart/2005/8/layout/hierarchy2"/>
    <dgm:cxn modelId="{66209319-2294-4A35-A262-FB57308284CE}" type="presParOf" srcId="{45254187-7A97-461A-AC7C-3326464A0E17}" destId="{068E7EBF-B1FD-4905-8075-33EC15CFC135}" srcOrd="0" destOrd="0" presId="urn:microsoft.com/office/officeart/2005/8/layout/hierarchy2"/>
    <dgm:cxn modelId="{EAE4FB5D-63A7-428D-BB2E-1D9FD8B867FB}" type="presParOf" srcId="{8F6F4B79-6F26-40E4-A1CC-BAA08DBA89F9}" destId="{4D9684B8-3681-4DD2-BE4D-FBA2E336BFA3}" srcOrd="3" destOrd="0" presId="urn:microsoft.com/office/officeart/2005/8/layout/hierarchy2"/>
    <dgm:cxn modelId="{CFE429DC-1176-47A5-9641-8B1043DF7AB6}" type="presParOf" srcId="{4D9684B8-3681-4DD2-BE4D-FBA2E336BFA3}" destId="{87243578-6707-43F9-A202-C952366300C3}" srcOrd="0" destOrd="0" presId="urn:microsoft.com/office/officeart/2005/8/layout/hierarchy2"/>
    <dgm:cxn modelId="{8E29958E-6703-44A2-947A-9E85E4933C2F}" type="presParOf" srcId="{4D9684B8-3681-4DD2-BE4D-FBA2E336BFA3}" destId="{A33686F2-5E20-45EB-A52B-D312C26D8AB4}" srcOrd="1" destOrd="0" presId="urn:microsoft.com/office/officeart/2005/8/layout/hierarchy2"/>
    <dgm:cxn modelId="{0FD8C5B5-E021-4562-9866-7617267EEF01}" type="presParOf" srcId="{A33686F2-5E20-45EB-A52B-D312C26D8AB4}" destId="{CCA19F1C-C560-4DC0-829B-1C4B784612EE}" srcOrd="0" destOrd="0" presId="urn:microsoft.com/office/officeart/2005/8/layout/hierarchy2"/>
    <dgm:cxn modelId="{A9BD9393-E4F3-4D34-993F-54EDA3DCCFCA}" type="presParOf" srcId="{CCA19F1C-C560-4DC0-829B-1C4B784612EE}" destId="{604158C2-F820-4DE9-A000-D882CF0F3042}" srcOrd="0" destOrd="0" presId="urn:microsoft.com/office/officeart/2005/8/layout/hierarchy2"/>
    <dgm:cxn modelId="{7949D3A1-3B67-4A24-9813-F95CD39608CA}" type="presParOf" srcId="{A33686F2-5E20-45EB-A52B-D312C26D8AB4}" destId="{4AE5CF5C-D943-4550-AE9B-249F5B87DE74}" srcOrd="1" destOrd="0" presId="urn:microsoft.com/office/officeart/2005/8/layout/hierarchy2"/>
    <dgm:cxn modelId="{8B106DCC-A410-417F-B2E2-1650BC87C03E}" type="presParOf" srcId="{4AE5CF5C-D943-4550-AE9B-249F5B87DE74}" destId="{A9B3636E-63A7-452A-B299-67EF6BAA0A37}" srcOrd="0" destOrd="0" presId="urn:microsoft.com/office/officeart/2005/8/layout/hierarchy2"/>
    <dgm:cxn modelId="{DD602EC0-05C8-4528-8BB1-B21AD6632DD6}" type="presParOf" srcId="{4AE5CF5C-D943-4550-AE9B-249F5B87DE74}" destId="{82629CB8-0DC9-4984-9EE5-D1B2ACC7503A}" srcOrd="1" destOrd="0" presId="urn:microsoft.com/office/officeart/2005/8/layout/hierarchy2"/>
    <dgm:cxn modelId="{62A966AE-225D-4BDA-A930-24436A355AD3}" type="presParOf" srcId="{8F6F4B79-6F26-40E4-A1CC-BAA08DBA89F9}" destId="{7637B736-4898-424C-9798-45B5C5488753}" srcOrd="4" destOrd="0" presId="urn:microsoft.com/office/officeart/2005/8/layout/hierarchy2"/>
    <dgm:cxn modelId="{F85EEA27-3726-4716-8239-D0A336DE18A4}" type="presParOf" srcId="{7637B736-4898-424C-9798-45B5C5488753}" destId="{8C7214DB-ED2C-49A0-A64E-83D32F0908BE}" srcOrd="0" destOrd="0" presId="urn:microsoft.com/office/officeart/2005/8/layout/hierarchy2"/>
    <dgm:cxn modelId="{29D86D3F-DA15-416E-9536-12A501293D13}" type="presParOf" srcId="{8F6F4B79-6F26-40E4-A1CC-BAA08DBA89F9}" destId="{F86592F2-8593-4636-8801-9D08C10466BC}" srcOrd="5" destOrd="0" presId="urn:microsoft.com/office/officeart/2005/8/layout/hierarchy2"/>
    <dgm:cxn modelId="{AAA7642A-9F5B-411C-B2E4-9B4126790CFF}" type="presParOf" srcId="{F86592F2-8593-4636-8801-9D08C10466BC}" destId="{A8FD506D-B8AF-41CA-B10A-BE26A04A773D}" srcOrd="0" destOrd="0" presId="urn:microsoft.com/office/officeart/2005/8/layout/hierarchy2"/>
    <dgm:cxn modelId="{9ED38E7F-2DBB-47C8-89F8-241889DA7F77}" type="presParOf" srcId="{F86592F2-8593-4636-8801-9D08C10466BC}" destId="{E49531B9-8BD5-48EB-961D-DA6444E1D428}" srcOrd="1" destOrd="0" presId="urn:microsoft.com/office/officeart/2005/8/layout/hierarchy2"/>
    <dgm:cxn modelId="{5EE00B03-91E5-4801-8E40-640F13ACB09F}" type="presParOf" srcId="{E49531B9-8BD5-48EB-961D-DA6444E1D428}" destId="{B1753B5B-914C-4F17-B52B-AD4DB7A25780}" srcOrd="0" destOrd="0" presId="urn:microsoft.com/office/officeart/2005/8/layout/hierarchy2"/>
    <dgm:cxn modelId="{9A06FF6E-1C97-4D70-8EBE-2F8AC119D63A}" type="presParOf" srcId="{B1753B5B-914C-4F17-B52B-AD4DB7A25780}" destId="{2EA7AD34-D586-4782-9A79-0CF928280EC4}" srcOrd="0" destOrd="0" presId="urn:microsoft.com/office/officeart/2005/8/layout/hierarchy2"/>
    <dgm:cxn modelId="{D55E3595-25E3-433A-9075-D481A5CE62D8}" type="presParOf" srcId="{E49531B9-8BD5-48EB-961D-DA6444E1D428}" destId="{3C1CF46F-8B4E-4B4A-BC69-6424313DEE30}" srcOrd="1" destOrd="0" presId="urn:microsoft.com/office/officeart/2005/8/layout/hierarchy2"/>
    <dgm:cxn modelId="{F156F342-62EB-404A-82EC-0B37149437D3}" type="presParOf" srcId="{3C1CF46F-8B4E-4B4A-BC69-6424313DEE30}" destId="{710EBB97-3BFC-40EF-B970-657F0F9B3A85}" srcOrd="0" destOrd="0" presId="urn:microsoft.com/office/officeart/2005/8/layout/hierarchy2"/>
    <dgm:cxn modelId="{BECA916E-4562-453A-B676-26EAC28E28A6}" type="presParOf" srcId="{3C1CF46F-8B4E-4B4A-BC69-6424313DEE30}" destId="{EC17D2FF-EC09-4B0F-ACA9-B03EE64A61D9}" srcOrd="1" destOrd="0" presId="urn:microsoft.com/office/officeart/2005/8/layout/hierarchy2"/>
    <dgm:cxn modelId="{49929B61-1498-4DEF-A3E0-9549E3B0E70E}" type="presParOf" srcId="{E49531B9-8BD5-48EB-961D-DA6444E1D428}" destId="{25DB4839-1302-4593-8ADB-621BB97FB9F0}" srcOrd="2" destOrd="0" presId="urn:microsoft.com/office/officeart/2005/8/layout/hierarchy2"/>
    <dgm:cxn modelId="{E6203EE2-764E-444D-A18A-894A221DABD9}" type="presParOf" srcId="{25DB4839-1302-4593-8ADB-621BB97FB9F0}" destId="{F8C6C67B-EA62-4E38-8B4B-6FB380B08BE9}" srcOrd="0" destOrd="0" presId="urn:microsoft.com/office/officeart/2005/8/layout/hierarchy2"/>
    <dgm:cxn modelId="{9C8245D6-06D3-4AEA-9632-9DAD4CDFB64D}" type="presParOf" srcId="{E49531B9-8BD5-48EB-961D-DA6444E1D428}" destId="{CA0384C1-D802-4DCD-94D5-B475AE898B01}" srcOrd="3" destOrd="0" presId="urn:microsoft.com/office/officeart/2005/8/layout/hierarchy2"/>
    <dgm:cxn modelId="{1A898255-D2E5-4878-9977-2A811DDBF9CE}" type="presParOf" srcId="{CA0384C1-D802-4DCD-94D5-B475AE898B01}" destId="{E5AFF239-45E2-4817-8F3C-69CD76E683B3}" srcOrd="0" destOrd="0" presId="urn:microsoft.com/office/officeart/2005/8/layout/hierarchy2"/>
    <dgm:cxn modelId="{394085F5-361A-4531-B6AA-F19D08D3CD7D}" type="presParOf" srcId="{CA0384C1-D802-4DCD-94D5-B475AE898B01}" destId="{26313A52-9B88-4E86-A80B-C18F24DA0094}" srcOrd="1" destOrd="0" presId="urn:microsoft.com/office/officeart/2005/8/layout/hierarchy2"/>
    <dgm:cxn modelId="{C67064A8-3907-4F78-86A9-8FA0CF0BA0E6}" type="presParOf" srcId="{E49531B9-8BD5-48EB-961D-DA6444E1D428}" destId="{8BE0BDB0-A030-48B6-925F-57D79784EEEB}" srcOrd="4" destOrd="0" presId="urn:microsoft.com/office/officeart/2005/8/layout/hierarchy2"/>
    <dgm:cxn modelId="{AED6F810-A2B3-45B1-AE77-5278A1876358}" type="presParOf" srcId="{8BE0BDB0-A030-48B6-925F-57D79784EEEB}" destId="{36AE2508-7425-4C43-ADC8-C6E99487658A}" srcOrd="0" destOrd="0" presId="urn:microsoft.com/office/officeart/2005/8/layout/hierarchy2"/>
    <dgm:cxn modelId="{2D29D410-1EA1-4333-8559-12AD9C49D9E6}" type="presParOf" srcId="{E49531B9-8BD5-48EB-961D-DA6444E1D428}" destId="{B56D7C13-710B-4D08-8A60-B2F5B0DFA1FE}" srcOrd="5" destOrd="0" presId="urn:microsoft.com/office/officeart/2005/8/layout/hierarchy2"/>
    <dgm:cxn modelId="{FC2B4EDE-3A7D-4477-9B48-62858E8FCAB1}" type="presParOf" srcId="{B56D7C13-710B-4D08-8A60-B2F5B0DFA1FE}" destId="{068D40E1-DEBD-4456-8D01-57606CD91223}" srcOrd="0" destOrd="0" presId="urn:microsoft.com/office/officeart/2005/8/layout/hierarchy2"/>
    <dgm:cxn modelId="{FE1DE312-9111-49BD-ACEA-3DCC79C6F7F5}" type="presParOf" srcId="{B56D7C13-710B-4D08-8A60-B2F5B0DFA1FE}" destId="{099640FC-F207-4480-A436-FF823ABF85E3}"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F38BCD-130D-42AC-A5AF-421ACA35BEB2}">
      <dsp:nvSpPr>
        <dsp:cNvPr id="0" name=""/>
        <dsp:cNvSpPr/>
      </dsp:nvSpPr>
      <dsp:spPr>
        <a:xfrm>
          <a:off x="900606" y="2016215"/>
          <a:ext cx="2069372" cy="1725052"/>
        </a:xfrm>
        <a:prstGeom prst="roundRect">
          <a:avLst>
            <a:gd name="adj" fmla="val 10000"/>
          </a:avLst>
        </a:prstGeom>
        <a:solidFill>
          <a:srgbClr val="17355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l-GR" sz="2000" b="1" kern="1200" dirty="0" smtClean="0"/>
            <a:t>ΜΗΤΡΩΟ </a:t>
          </a:r>
          <a:br>
            <a:rPr lang="el-GR" sz="2000" b="1" kern="1200" dirty="0" smtClean="0"/>
          </a:br>
          <a:r>
            <a:rPr lang="el-GR" sz="2000" b="1" kern="1200" dirty="0" smtClean="0"/>
            <a:t>ΦΟΡΕΩΝ ΓΕΝΙΚΗΣ ΚΥΒΕΡΝΗΣΗΣ</a:t>
          </a:r>
          <a:br>
            <a:rPr lang="el-GR" sz="2000" b="1" kern="1200" dirty="0" smtClean="0"/>
          </a:br>
          <a:r>
            <a:rPr lang="el-GR" sz="2000" b="1" kern="1200" dirty="0" smtClean="0"/>
            <a:t>(Κράτος+1663</a:t>
          </a:r>
          <a:endParaRPr lang="en-US" sz="2000" b="1" kern="1200" dirty="0" smtClean="0"/>
        </a:p>
        <a:p>
          <a:pPr lvl="0" algn="ctr" defTabSz="889000">
            <a:lnSpc>
              <a:spcPct val="90000"/>
            </a:lnSpc>
            <a:spcBef>
              <a:spcPct val="0"/>
            </a:spcBef>
            <a:spcAft>
              <a:spcPct val="35000"/>
            </a:spcAft>
          </a:pPr>
          <a:r>
            <a:rPr lang="el-GR" sz="2000" b="1" kern="1200" dirty="0" smtClean="0"/>
            <a:t>Φορείς)</a:t>
          </a:r>
          <a:endParaRPr lang="el-GR" sz="2000" b="1" kern="1200" dirty="0"/>
        </a:p>
      </dsp:txBody>
      <dsp:txXfrm>
        <a:off x="900606" y="2016215"/>
        <a:ext cx="2069372" cy="1725052"/>
      </dsp:txXfrm>
    </dsp:sp>
    <dsp:sp modelId="{B80FA1D3-D894-44A4-9D9D-7CAE05822EF1}">
      <dsp:nvSpPr>
        <dsp:cNvPr id="0" name=""/>
        <dsp:cNvSpPr/>
      </dsp:nvSpPr>
      <dsp:spPr>
        <a:xfrm rot="17668841">
          <a:off x="2473631" y="2085726"/>
          <a:ext cx="1695135" cy="43286"/>
        </a:xfrm>
        <a:custGeom>
          <a:avLst/>
          <a:gdLst/>
          <a:ahLst/>
          <a:cxnLst/>
          <a:rect l="0" t="0" r="0" b="0"/>
          <a:pathLst>
            <a:path>
              <a:moveTo>
                <a:pt x="0" y="21643"/>
              </a:moveTo>
              <a:lnTo>
                <a:pt x="1695135" y="216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l-GR" sz="600" kern="1200"/>
        </a:p>
      </dsp:txBody>
      <dsp:txXfrm rot="17668841">
        <a:off x="3278821" y="2064991"/>
        <a:ext cx="84756" cy="84756"/>
      </dsp:txXfrm>
    </dsp:sp>
    <dsp:sp modelId="{744EA023-8C45-41F9-B26A-84157C5300D6}">
      <dsp:nvSpPr>
        <dsp:cNvPr id="0" name=""/>
        <dsp:cNvSpPr/>
      </dsp:nvSpPr>
      <dsp:spPr>
        <a:xfrm>
          <a:off x="3672420" y="809416"/>
          <a:ext cx="3239544" cy="1053161"/>
        </a:xfrm>
        <a:prstGeom prst="roundRect">
          <a:avLst>
            <a:gd name="adj" fmla="val 10000"/>
          </a:avLst>
        </a:prstGeom>
        <a:solidFill>
          <a:srgbClr val="25599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l-GR" sz="1800" b="1" kern="1200" dirty="0" smtClean="0"/>
            <a:t>Κεντρική Κυβέρνηση</a:t>
          </a:r>
          <a:br>
            <a:rPr lang="el-GR" sz="1800" b="1" kern="1200" dirty="0" smtClean="0"/>
          </a:br>
          <a:r>
            <a:rPr lang="el-GR" sz="1800" b="1" kern="1200" dirty="0" smtClean="0"/>
            <a:t>(Κράτος+ 544</a:t>
          </a:r>
          <a:r>
            <a:rPr lang="en-US" sz="1800" b="1" kern="1200" dirty="0" smtClean="0"/>
            <a:t> </a:t>
          </a:r>
          <a:r>
            <a:rPr lang="el-GR" sz="1800" b="1" kern="1200" dirty="0" smtClean="0"/>
            <a:t>φορείς)</a:t>
          </a:r>
          <a:endParaRPr lang="el-GR" sz="1800" b="1" kern="1200" dirty="0"/>
        </a:p>
      </dsp:txBody>
      <dsp:txXfrm>
        <a:off x="3672420" y="809416"/>
        <a:ext cx="3239544" cy="1053161"/>
      </dsp:txXfrm>
    </dsp:sp>
    <dsp:sp modelId="{4B6B354B-9070-4BEE-8BB5-1EA239196E92}">
      <dsp:nvSpPr>
        <dsp:cNvPr id="0" name=""/>
        <dsp:cNvSpPr/>
      </dsp:nvSpPr>
      <dsp:spPr>
        <a:xfrm rot="20423750">
          <a:off x="6885616" y="1161846"/>
          <a:ext cx="909081" cy="43286"/>
        </a:xfrm>
        <a:custGeom>
          <a:avLst/>
          <a:gdLst/>
          <a:ahLst/>
          <a:cxnLst/>
          <a:rect l="0" t="0" r="0" b="0"/>
          <a:pathLst>
            <a:path>
              <a:moveTo>
                <a:pt x="0" y="21643"/>
              </a:moveTo>
              <a:lnTo>
                <a:pt x="909081" y="216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20423750">
        <a:off x="7317430" y="1160762"/>
        <a:ext cx="45454" cy="45454"/>
      </dsp:txXfrm>
    </dsp:sp>
    <dsp:sp modelId="{9D9D2D94-ABBC-4EDF-A1F4-075DADFEF687}">
      <dsp:nvSpPr>
        <dsp:cNvPr id="0" name=""/>
        <dsp:cNvSpPr/>
      </dsp:nvSpPr>
      <dsp:spPr>
        <a:xfrm>
          <a:off x="7768350" y="871587"/>
          <a:ext cx="2117363" cy="3187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t>Νομικά Πρόσωπα (4</a:t>
          </a:r>
          <a:r>
            <a:rPr lang="en-US" sz="1600" b="1" kern="1200" dirty="0" smtClean="0"/>
            <a:t>2</a:t>
          </a:r>
          <a:r>
            <a:rPr lang="el-GR" sz="1600" b="1" kern="1200" dirty="0" smtClean="0"/>
            <a:t>2)</a:t>
          </a:r>
          <a:endParaRPr lang="el-GR" sz="1600" b="1" kern="1200" dirty="0"/>
        </a:p>
      </dsp:txBody>
      <dsp:txXfrm>
        <a:off x="7768350" y="871587"/>
        <a:ext cx="2117363" cy="318789"/>
      </dsp:txXfrm>
    </dsp:sp>
    <dsp:sp modelId="{0124E66B-C3CB-48EC-9228-84B987645277}">
      <dsp:nvSpPr>
        <dsp:cNvPr id="0" name=""/>
        <dsp:cNvSpPr/>
      </dsp:nvSpPr>
      <dsp:spPr>
        <a:xfrm rot="508717">
          <a:off x="6907622" y="1372941"/>
          <a:ext cx="794722" cy="43286"/>
        </a:xfrm>
        <a:custGeom>
          <a:avLst/>
          <a:gdLst/>
          <a:ahLst/>
          <a:cxnLst/>
          <a:rect l="0" t="0" r="0" b="0"/>
          <a:pathLst>
            <a:path>
              <a:moveTo>
                <a:pt x="0" y="21643"/>
              </a:moveTo>
              <a:lnTo>
                <a:pt x="794722" y="216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508717">
        <a:off x="7285115" y="1374716"/>
        <a:ext cx="39736" cy="39736"/>
      </dsp:txXfrm>
    </dsp:sp>
    <dsp:sp modelId="{8F63A215-04C2-4A13-8073-B3483C32F725}">
      <dsp:nvSpPr>
        <dsp:cNvPr id="0" name=""/>
        <dsp:cNvSpPr/>
      </dsp:nvSpPr>
      <dsp:spPr>
        <a:xfrm>
          <a:off x="7698002" y="1293776"/>
          <a:ext cx="2117363" cy="3187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solidFill>
                <a:schemeClr val="bg1"/>
              </a:solidFill>
            </a:rPr>
            <a:t>ΔΕΚΟ (</a:t>
          </a:r>
          <a:r>
            <a:rPr lang="en-US" sz="1600" b="1" kern="1200" dirty="0" smtClean="0">
              <a:solidFill>
                <a:schemeClr val="bg1"/>
              </a:solidFill>
            </a:rPr>
            <a:t>22)</a:t>
          </a:r>
          <a:endParaRPr lang="el-GR" sz="1600" b="1" kern="1200" dirty="0">
            <a:solidFill>
              <a:schemeClr val="bg1"/>
            </a:solidFill>
          </a:endParaRPr>
        </a:p>
      </dsp:txBody>
      <dsp:txXfrm>
        <a:off x="7698002" y="1293776"/>
        <a:ext cx="2117363" cy="318789"/>
      </dsp:txXfrm>
    </dsp:sp>
    <dsp:sp modelId="{7F2EF69F-90D3-45EE-91A4-24531B7F487A}">
      <dsp:nvSpPr>
        <dsp:cNvPr id="0" name=""/>
        <dsp:cNvSpPr/>
      </dsp:nvSpPr>
      <dsp:spPr>
        <a:xfrm rot="2126959">
          <a:off x="6814528" y="1619210"/>
          <a:ext cx="1051257" cy="43286"/>
        </a:xfrm>
        <a:custGeom>
          <a:avLst/>
          <a:gdLst/>
          <a:ahLst/>
          <a:cxnLst/>
          <a:rect l="0" t="0" r="0" b="0"/>
          <a:pathLst>
            <a:path>
              <a:moveTo>
                <a:pt x="0" y="21643"/>
              </a:moveTo>
              <a:lnTo>
                <a:pt x="1051257" y="216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2126959">
        <a:off x="7313876" y="1614571"/>
        <a:ext cx="52562" cy="52562"/>
      </dsp:txXfrm>
    </dsp:sp>
    <dsp:sp modelId="{11C86B82-355B-4E80-B788-2E3705169BDD}">
      <dsp:nvSpPr>
        <dsp:cNvPr id="0" name=""/>
        <dsp:cNvSpPr/>
      </dsp:nvSpPr>
      <dsp:spPr>
        <a:xfrm>
          <a:off x="7768350" y="1786313"/>
          <a:ext cx="2117363" cy="3187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t>Νοσοκομεία (</a:t>
          </a:r>
          <a:r>
            <a:rPr lang="en-US" sz="1600" b="1" kern="1200" dirty="0" smtClean="0"/>
            <a:t>100</a:t>
          </a:r>
          <a:r>
            <a:rPr lang="el-GR" sz="1600" b="1" kern="1200" dirty="0" smtClean="0"/>
            <a:t>)</a:t>
          </a:r>
          <a:endParaRPr lang="el-GR" sz="1600" b="1" kern="1200" dirty="0"/>
        </a:p>
      </dsp:txBody>
      <dsp:txXfrm>
        <a:off x="7768350" y="1786313"/>
        <a:ext cx="2117363" cy="318789"/>
      </dsp:txXfrm>
    </dsp:sp>
    <dsp:sp modelId="{8027BFF2-C14A-4150-AA24-9B22F30FA002}">
      <dsp:nvSpPr>
        <dsp:cNvPr id="0" name=""/>
        <dsp:cNvSpPr/>
      </dsp:nvSpPr>
      <dsp:spPr>
        <a:xfrm rot="19019283">
          <a:off x="6752998" y="910916"/>
          <a:ext cx="1182840" cy="43286"/>
        </a:xfrm>
        <a:custGeom>
          <a:avLst/>
          <a:gdLst/>
          <a:ahLst/>
          <a:cxnLst/>
          <a:rect l="0" t="0" r="0" b="0"/>
          <a:pathLst>
            <a:path>
              <a:moveTo>
                <a:pt x="0" y="21643"/>
              </a:moveTo>
              <a:lnTo>
                <a:pt x="1182840" y="216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19019283">
        <a:off x="7314847" y="902988"/>
        <a:ext cx="59142" cy="59142"/>
      </dsp:txXfrm>
    </dsp:sp>
    <dsp:sp modelId="{A580BCE9-E565-4F40-939D-6ABA57BFF2CA}">
      <dsp:nvSpPr>
        <dsp:cNvPr id="0" name=""/>
        <dsp:cNvSpPr/>
      </dsp:nvSpPr>
      <dsp:spPr>
        <a:xfrm>
          <a:off x="7776872" y="360040"/>
          <a:ext cx="2112430" cy="3381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t>Κράτος</a:t>
          </a:r>
          <a:endParaRPr lang="el-GR" sz="1600" b="1" kern="1200" dirty="0"/>
        </a:p>
      </dsp:txBody>
      <dsp:txXfrm>
        <a:off x="7776872" y="360040"/>
        <a:ext cx="2112430" cy="338162"/>
      </dsp:txXfrm>
    </dsp:sp>
    <dsp:sp modelId="{45254187-7A97-461A-AC7C-3326464A0E17}">
      <dsp:nvSpPr>
        <dsp:cNvPr id="0" name=""/>
        <dsp:cNvSpPr/>
      </dsp:nvSpPr>
      <dsp:spPr>
        <a:xfrm rot="4033313">
          <a:off x="2414035" y="3693514"/>
          <a:ext cx="1814328" cy="43286"/>
        </a:xfrm>
        <a:custGeom>
          <a:avLst/>
          <a:gdLst/>
          <a:ahLst/>
          <a:cxnLst/>
          <a:rect l="0" t="0" r="0" b="0"/>
          <a:pathLst>
            <a:path>
              <a:moveTo>
                <a:pt x="0" y="21643"/>
              </a:moveTo>
              <a:lnTo>
                <a:pt x="1814328" y="216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l-GR" sz="600" kern="1200"/>
        </a:p>
      </dsp:txBody>
      <dsp:txXfrm rot="4033313">
        <a:off x="3275841" y="3669799"/>
        <a:ext cx="90716" cy="90716"/>
      </dsp:txXfrm>
    </dsp:sp>
    <dsp:sp modelId="{87243578-6707-43F9-A202-C952366300C3}">
      <dsp:nvSpPr>
        <dsp:cNvPr id="0" name=""/>
        <dsp:cNvSpPr/>
      </dsp:nvSpPr>
      <dsp:spPr>
        <a:xfrm>
          <a:off x="3672420" y="4008466"/>
          <a:ext cx="3239544" cy="1086213"/>
        </a:xfrm>
        <a:prstGeom prst="roundRect">
          <a:avLst>
            <a:gd name="adj" fmla="val 10000"/>
          </a:avLst>
        </a:prstGeom>
        <a:solidFill>
          <a:srgbClr val="25599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l-GR" sz="1800" b="1" kern="1200" dirty="0" smtClean="0"/>
            <a:t>Οργανισμοί Κοινωνικής Ασφάλισης </a:t>
          </a:r>
          <a:br>
            <a:rPr lang="el-GR" sz="1800" b="1" kern="1200" dirty="0" smtClean="0"/>
          </a:br>
          <a:r>
            <a:rPr lang="el-GR" sz="1800" b="1" kern="1200" dirty="0" smtClean="0"/>
            <a:t>(</a:t>
          </a:r>
          <a:r>
            <a:rPr lang="en-US" sz="1800" b="1" kern="1200" dirty="0" smtClean="0"/>
            <a:t>26</a:t>
          </a:r>
          <a:r>
            <a:rPr lang="el-GR" sz="1800" b="1" kern="1200" dirty="0" smtClean="0"/>
            <a:t> φορείς)</a:t>
          </a:r>
          <a:endParaRPr lang="el-GR" sz="1800" b="1" kern="1200" dirty="0"/>
        </a:p>
      </dsp:txBody>
      <dsp:txXfrm>
        <a:off x="3672420" y="4008466"/>
        <a:ext cx="3239544" cy="1086213"/>
      </dsp:txXfrm>
    </dsp:sp>
    <dsp:sp modelId="{CCA19F1C-C560-4DC0-829B-1C4B784612EE}">
      <dsp:nvSpPr>
        <dsp:cNvPr id="0" name=""/>
        <dsp:cNvSpPr/>
      </dsp:nvSpPr>
      <dsp:spPr>
        <a:xfrm rot="255202">
          <a:off x="6910969" y="4556737"/>
          <a:ext cx="722890" cy="43286"/>
        </a:xfrm>
        <a:custGeom>
          <a:avLst/>
          <a:gdLst/>
          <a:ahLst/>
          <a:cxnLst/>
          <a:rect l="0" t="0" r="0" b="0"/>
          <a:pathLst>
            <a:path>
              <a:moveTo>
                <a:pt x="0" y="21643"/>
              </a:moveTo>
              <a:lnTo>
                <a:pt x="722890" y="216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255202">
        <a:off x="7254342" y="4560308"/>
        <a:ext cx="36144" cy="36144"/>
      </dsp:txXfrm>
    </dsp:sp>
    <dsp:sp modelId="{A9B3636E-63A7-452A-B299-67EF6BAA0A37}">
      <dsp:nvSpPr>
        <dsp:cNvPr id="0" name=""/>
        <dsp:cNvSpPr/>
      </dsp:nvSpPr>
      <dsp:spPr>
        <a:xfrm>
          <a:off x="7632864" y="4265800"/>
          <a:ext cx="2065819" cy="6787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t>ΟΚΑ,ΟΑΕΔ,ΕΟΠΥΥ</a:t>
          </a:r>
          <a:endParaRPr lang="el-GR" sz="1600" b="1" kern="1200" dirty="0"/>
        </a:p>
      </dsp:txBody>
      <dsp:txXfrm>
        <a:off x="7632864" y="4265800"/>
        <a:ext cx="2065819" cy="678773"/>
      </dsp:txXfrm>
    </dsp:sp>
    <dsp:sp modelId="{7637B736-4898-424C-9798-45B5C5488753}">
      <dsp:nvSpPr>
        <dsp:cNvPr id="0" name=""/>
        <dsp:cNvSpPr/>
      </dsp:nvSpPr>
      <dsp:spPr>
        <a:xfrm rot="131323">
          <a:off x="2969748" y="2869146"/>
          <a:ext cx="630897" cy="43286"/>
        </a:xfrm>
        <a:custGeom>
          <a:avLst/>
          <a:gdLst/>
          <a:ahLst/>
          <a:cxnLst/>
          <a:rect l="0" t="0" r="0" b="0"/>
          <a:pathLst>
            <a:path>
              <a:moveTo>
                <a:pt x="0" y="21643"/>
              </a:moveTo>
              <a:lnTo>
                <a:pt x="630897" y="216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131323">
        <a:off x="3269425" y="2875017"/>
        <a:ext cx="31544" cy="31544"/>
      </dsp:txXfrm>
    </dsp:sp>
    <dsp:sp modelId="{A8FD506D-B8AF-41CA-B10A-BE26A04A773D}">
      <dsp:nvSpPr>
        <dsp:cNvPr id="0" name=""/>
        <dsp:cNvSpPr/>
      </dsp:nvSpPr>
      <dsp:spPr>
        <a:xfrm>
          <a:off x="3600416" y="2376255"/>
          <a:ext cx="3239544" cy="1053161"/>
        </a:xfrm>
        <a:prstGeom prst="roundRect">
          <a:avLst>
            <a:gd name="adj" fmla="val 10000"/>
          </a:avLst>
        </a:prstGeom>
        <a:solidFill>
          <a:srgbClr val="25599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l-GR" sz="1800" b="1" kern="1200" dirty="0" smtClean="0"/>
            <a:t>Οργανισμοί  Τοπικής Αυτοδιοίκησης</a:t>
          </a:r>
          <a:br>
            <a:rPr lang="el-GR" sz="1800" b="1" kern="1200" dirty="0" smtClean="0"/>
          </a:br>
          <a:r>
            <a:rPr lang="el-GR" sz="1800" b="1" kern="1200" dirty="0" smtClean="0"/>
            <a:t>(1093 φορείς)</a:t>
          </a:r>
          <a:endParaRPr lang="el-GR" sz="1800" b="1" kern="1200" dirty="0"/>
        </a:p>
      </dsp:txBody>
      <dsp:txXfrm>
        <a:off x="3600416" y="2376255"/>
        <a:ext cx="3239544" cy="1053161"/>
      </dsp:txXfrm>
    </dsp:sp>
    <dsp:sp modelId="{B1753B5B-914C-4F17-B52B-AD4DB7A25780}">
      <dsp:nvSpPr>
        <dsp:cNvPr id="0" name=""/>
        <dsp:cNvSpPr/>
      </dsp:nvSpPr>
      <dsp:spPr>
        <a:xfrm rot="20498010">
          <a:off x="6816934" y="2738756"/>
          <a:ext cx="904095" cy="43286"/>
        </a:xfrm>
        <a:custGeom>
          <a:avLst/>
          <a:gdLst/>
          <a:ahLst/>
          <a:cxnLst/>
          <a:rect l="0" t="0" r="0" b="0"/>
          <a:pathLst>
            <a:path>
              <a:moveTo>
                <a:pt x="0" y="21643"/>
              </a:moveTo>
              <a:lnTo>
                <a:pt x="904095" y="216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20498010">
        <a:off x="7246379" y="2737796"/>
        <a:ext cx="45204" cy="45204"/>
      </dsp:txXfrm>
    </dsp:sp>
    <dsp:sp modelId="{710EBB97-3BFC-40EF-B970-657F0F9B3A85}">
      <dsp:nvSpPr>
        <dsp:cNvPr id="0" name=""/>
        <dsp:cNvSpPr/>
      </dsp:nvSpPr>
      <dsp:spPr>
        <a:xfrm>
          <a:off x="7698002" y="2458566"/>
          <a:ext cx="2117363" cy="3187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t>Δήμοι (325)</a:t>
          </a:r>
          <a:endParaRPr lang="el-GR" sz="1600" b="1" kern="1200" dirty="0"/>
        </a:p>
      </dsp:txBody>
      <dsp:txXfrm>
        <a:off x="7698002" y="2458566"/>
        <a:ext cx="2117363" cy="318789"/>
      </dsp:txXfrm>
    </dsp:sp>
    <dsp:sp modelId="{25DB4839-1302-4593-8ADB-621BB97FB9F0}">
      <dsp:nvSpPr>
        <dsp:cNvPr id="0" name=""/>
        <dsp:cNvSpPr/>
      </dsp:nvSpPr>
      <dsp:spPr>
        <a:xfrm rot="545524">
          <a:off x="6834502" y="2949850"/>
          <a:ext cx="868958" cy="43286"/>
        </a:xfrm>
        <a:custGeom>
          <a:avLst/>
          <a:gdLst/>
          <a:ahLst/>
          <a:cxnLst/>
          <a:rect l="0" t="0" r="0" b="0"/>
          <a:pathLst>
            <a:path>
              <a:moveTo>
                <a:pt x="0" y="21643"/>
              </a:moveTo>
              <a:lnTo>
                <a:pt x="868958" y="216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545524">
        <a:off x="7247258" y="2949769"/>
        <a:ext cx="43447" cy="43447"/>
      </dsp:txXfrm>
    </dsp:sp>
    <dsp:sp modelId="{E5AFF239-45E2-4817-8F3C-69CD76E683B3}">
      <dsp:nvSpPr>
        <dsp:cNvPr id="0" name=""/>
        <dsp:cNvSpPr/>
      </dsp:nvSpPr>
      <dsp:spPr>
        <a:xfrm>
          <a:off x="7698002" y="2880756"/>
          <a:ext cx="2117363" cy="3187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t>Περιφέρειες (13)</a:t>
          </a:r>
          <a:endParaRPr lang="el-GR" sz="1600" b="1" kern="1200" dirty="0"/>
        </a:p>
      </dsp:txBody>
      <dsp:txXfrm>
        <a:off x="7698002" y="2880756"/>
        <a:ext cx="2117363" cy="318789"/>
      </dsp:txXfrm>
    </dsp:sp>
    <dsp:sp modelId="{8BE0BDB0-A030-48B6-925F-57D79784EEEB}">
      <dsp:nvSpPr>
        <dsp:cNvPr id="0" name=""/>
        <dsp:cNvSpPr/>
      </dsp:nvSpPr>
      <dsp:spPr>
        <a:xfrm rot="1986432">
          <a:off x="6756810" y="3160945"/>
          <a:ext cx="1024343" cy="43286"/>
        </a:xfrm>
        <a:custGeom>
          <a:avLst/>
          <a:gdLst/>
          <a:ahLst/>
          <a:cxnLst/>
          <a:rect l="0" t="0" r="0" b="0"/>
          <a:pathLst>
            <a:path>
              <a:moveTo>
                <a:pt x="0" y="21643"/>
              </a:moveTo>
              <a:lnTo>
                <a:pt x="1024343" y="216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1986432">
        <a:off x="7243373" y="3156980"/>
        <a:ext cx="51217" cy="51217"/>
      </dsp:txXfrm>
    </dsp:sp>
    <dsp:sp modelId="{068D40E1-DEBD-4456-8D01-57606CD91223}">
      <dsp:nvSpPr>
        <dsp:cNvPr id="0" name=""/>
        <dsp:cNvSpPr/>
      </dsp:nvSpPr>
      <dsp:spPr>
        <a:xfrm>
          <a:off x="7698002" y="3302945"/>
          <a:ext cx="2117363" cy="3187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t>ΝΠ ΟΤΑ (</a:t>
          </a:r>
          <a:r>
            <a:rPr lang="en-US" sz="1600" b="1" kern="1200" dirty="0" smtClean="0"/>
            <a:t>7</a:t>
          </a:r>
          <a:r>
            <a:rPr lang="el-GR" sz="1600" b="1" kern="1200" dirty="0" smtClean="0"/>
            <a:t>55)</a:t>
          </a:r>
          <a:endParaRPr lang="el-GR" sz="1600" b="1" kern="1200" dirty="0"/>
        </a:p>
      </dsp:txBody>
      <dsp:txXfrm>
        <a:off x="7698002" y="3302945"/>
        <a:ext cx="2117363" cy="31878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4A0C01-FD04-41D2-AECF-790F73AE89F1}" type="datetimeFigureOut">
              <a:rPr lang="el-GR" smtClean="0"/>
              <a:pPr/>
              <a:t>20/11/2018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A7273E-DAD8-42D6-8AE9-91E218FA0093}"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6"/>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9"/>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9"/>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7" name="6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1"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1"/>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E2B637D0-B0DA-462E-AAD4-52BD8E0EB91B}" type="datetimeFigureOut">
              <a:rPr lang="el-GR" smtClean="0"/>
              <a:pPr/>
              <a:t>20/11/2018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08CB2A85-DFE3-455E-A955-977AECA688F0}"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B637D0-B0DA-462E-AAD4-52BD8E0EB91B}" type="datetimeFigureOut">
              <a:rPr lang="el-GR" smtClean="0"/>
              <a:pPr/>
              <a:t>20/11/2018</a:t>
            </a:fld>
            <a:endParaRPr lang="el-GR"/>
          </a:p>
        </p:txBody>
      </p:sp>
      <p:sp>
        <p:nvSpPr>
          <p:cNvPr id="5" name="4 - Θέση υποσέλιδου"/>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CB2A85-DFE3-455E-A955-977AECA688F0}"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E:\&#916;&#949;&#955;&#964;&#953;&#959;%20&#917;&#953;&#948;&#942;&#963;&#949;&#969;&#957;%20&#917;&#929;&#932;%2003_10_2018v2.wmv"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www.minfin.gr/web/guest/deltia-ekteleses-proupologismou" TargetMode="External"/><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minfin.gr/documents/20182/459101/10-1-2018+%CE%97%CE%BC%CE%B5%CF%81%CE%BF%CE%BB%CF%8C%CE%B3%CE%B9%CE%BF+%CE%94%CE%B7%CE%BC%CE%BF%CF%83%CE%B9%CE%B5%CF%8D%CF%83%CE%B5%CF%89%CE%BD+2018.pdf/323158db-3e92-4a56-86d0-216c3c265d62"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p:cNvPicPr/>
          <p:nvPr/>
        </p:nvPicPr>
        <p:blipFill>
          <a:blip r:embed="rId2" cstate="print">
            <a:lum bright="36000"/>
          </a:blip>
          <a:srcRect/>
          <a:stretch>
            <a:fillRect/>
          </a:stretch>
        </p:blipFill>
        <p:spPr bwMode="auto">
          <a:xfrm>
            <a:off x="0" y="1"/>
            <a:ext cx="2267744" cy="1772816"/>
          </a:xfrm>
          <a:prstGeom prst="rect">
            <a:avLst/>
          </a:prstGeom>
          <a:noFill/>
          <a:ln w="9525">
            <a:noFill/>
            <a:miter lim="800000"/>
            <a:headEnd/>
            <a:tailEnd/>
          </a:ln>
        </p:spPr>
      </p:pic>
      <p:sp>
        <p:nvSpPr>
          <p:cNvPr id="3" name="2 - Υπότιτλος"/>
          <p:cNvSpPr>
            <a:spLocks noGrp="1"/>
          </p:cNvSpPr>
          <p:nvPr>
            <p:ph type="subTitle" idx="1"/>
          </p:nvPr>
        </p:nvSpPr>
        <p:spPr>
          <a:xfrm>
            <a:off x="0" y="5013177"/>
            <a:ext cx="6444208" cy="1844824"/>
          </a:xfrm>
        </p:spPr>
        <p:txBody>
          <a:bodyPr>
            <a:normAutofit/>
          </a:bodyPr>
          <a:lstStyle/>
          <a:p>
            <a:pPr algn="l"/>
            <a:r>
              <a:rPr lang="el-GR" sz="2000" dirty="0" smtClean="0">
                <a:solidFill>
                  <a:schemeClr val="tx1"/>
                </a:solidFill>
              </a:rPr>
              <a:t>Στεφανία Σταυροπούλου</a:t>
            </a:r>
          </a:p>
          <a:p>
            <a:pPr algn="l"/>
            <a:r>
              <a:rPr lang="el-GR" sz="2000" dirty="0" smtClean="0">
                <a:solidFill>
                  <a:schemeClr val="tx1"/>
                </a:solidFill>
              </a:rPr>
              <a:t>Γενικό Λογιστήριο του Κράτους</a:t>
            </a:r>
            <a:br>
              <a:rPr lang="el-GR" sz="2000" dirty="0" smtClean="0">
                <a:solidFill>
                  <a:schemeClr val="tx1"/>
                </a:solidFill>
              </a:rPr>
            </a:br>
            <a:r>
              <a:rPr lang="el-GR" sz="2000" dirty="0" smtClean="0">
                <a:solidFill>
                  <a:schemeClr val="tx1"/>
                </a:solidFill>
              </a:rPr>
              <a:t>Διεύθυνση Προγραμματισμού και Δημοσιονομικών Στοιχείων</a:t>
            </a:r>
            <a:endParaRPr lang="el-GR" sz="2000" dirty="0">
              <a:solidFill>
                <a:schemeClr val="tx1"/>
              </a:solidFill>
            </a:endParaRPr>
          </a:p>
        </p:txBody>
      </p:sp>
      <p:sp>
        <p:nvSpPr>
          <p:cNvPr id="6" name="Title 2"/>
          <p:cNvSpPr txBox="1">
            <a:spLocks/>
          </p:cNvSpPr>
          <p:nvPr/>
        </p:nvSpPr>
        <p:spPr>
          <a:xfrm>
            <a:off x="0" y="1484784"/>
            <a:ext cx="9144000" cy="2520280"/>
          </a:xfrm>
          <a:prstGeom prst="rect">
            <a:avLst/>
          </a:prstGeom>
          <a:solidFill>
            <a:schemeClr val="accent6">
              <a:lumMod val="60000"/>
              <a:lumOff val="40000"/>
            </a:schemeClr>
          </a:solidFill>
        </p:spPr>
        <p:txBody>
          <a:bodyPr vert="horz" lIns="91440" tIns="45720" rIns="91440" bIns="45720" rtlCol="0" anchor="ctr">
            <a:normAutofit lnSpcReduction="10000"/>
          </a:bodyPr>
          <a:lstStyle/>
          <a:p>
            <a:pPr lvl="0" algn="ctr">
              <a:spcBef>
                <a:spcPct val="0"/>
              </a:spcBef>
            </a:pPr>
            <a:r>
              <a:rPr lang="el-GR" sz="4400" dirty="0" smtClean="0"/>
              <a:t>Εκτέλεση προϋπολογισμού φορέων γενικής κυβέρνησης –</a:t>
            </a:r>
          </a:p>
          <a:p>
            <a:pPr lvl="0" algn="ctr">
              <a:spcBef>
                <a:spcPct val="0"/>
              </a:spcBef>
            </a:pPr>
            <a:r>
              <a:rPr lang="el-GR" sz="4400" dirty="0" smtClean="0"/>
              <a:t>Οικονομικά στοιχεία γενικής κυβέρνησης</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 Θέση περιεχομένου"/>
          <p:cNvGraphicFramePr>
            <a:graphicFrameLocks noGrp="1"/>
          </p:cNvGraphicFramePr>
          <p:nvPr>
            <p:ph idx="1"/>
          </p:nvPr>
        </p:nvGraphicFramePr>
        <p:xfrm>
          <a:off x="611562" y="620689"/>
          <a:ext cx="8085581" cy="6066398"/>
        </p:xfrm>
        <a:graphic>
          <a:graphicData uri="http://schemas.openxmlformats.org/drawingml/2006/table">
            <a:tbl>
              <a:tblPr firstRow="1" bandRow="1">
                <a:tableStyleId>{5C22544A-7EE6-4342-B048-85BDC9FD1C3A}</a:tableStyleId>
              </a:tblPr>
              <a:tblGrid>
                <a:gridCol w="1155083"/>
                <a:gridCol w="1155083"/>
                <a:gridCol w="1155083"/>
                <a:gridCol w="1155083"/>
                <a:gridCol w="1155083"/>
                <a:gridCol w="1155083"/>
                <a:gridCol w="1155083"/>
              </a:tblGrid>
              <a:tr h="1284123">
                <a:tc>
                  <a:txBody>
                    <a:bodyPr/>
                    <a:lstStyle/>
                    <a:p>
                      <a:pPr algn="ctr" fontAlgn="ctr"/>
                      <a:r>
                        <a:rPr lang="el-GR" sz="1400" b="0" i="0" u="none" strike="noStrike" dirty="0">
                          <a:solidFill>
                            <a:srgbClr val="000000"/>
                          </a:solidFill>
                          <a:latin typeface="Arial Narrow"/>
                        </a:rPr>
                        <a:t>Στοιχείο</a:t>
                      </a:r>
                    </a:p>
                  </a:txBody>
                  <a:tcPr marL="9525" marR="9525" marT="9525" marB="0" anchor="ctr"/>
                </a:tc>
                <a:tc>
                  <a:txBody>
                    <a:bodyPr/>
                    <a:lstStyle/>
                    <a:p>
                      <a:pPr algn="ctr" fontAlgn="ctr"/>
                      <a:r>
                        <a:rPr lang="el-GR" sz="1400" b="0" i="0" u="none" strike="noStrike" dirty="0">
                          <a:solidFill>
                            <a:srgbClr val="000000"/>
                          </a:solidFill>
                          <a:latin typeface="Arial Narrow"/>
                        </a:rPr>
                        <a:t>Γενική κυβέρνηση (ενοποιημένα)</a:t>
                      </a:r>
                    </a:p>
                  </a:txBody>
                  <a:tcPr marL="9525" marR="9525" marT="9525" marB="0" anchor="ctr"/>
                </a:tc>
                <a:tc>
                  <a:txBody>
                    <a:bodyPr/>
                    <a:lstStyle/>
                    <a:p>
                      <a:pPr algn="ctr" fontAlgn="ctr"/>
                      <a:r>
                        <a:rPr lang="el-GR" sz="1400" b="0" i="0" u="none" strike="noStrike">
                          <a:solidFill>
                            <a:srgbClr val="000000"/>
                          </a:solidFill>
                          <a:latin typeface="Arial Narrow"/>
                        </a:rPr>
                        <a:t>Κεντρική κυβέρνηση (ενοποιημένα σε επίπεδο υποτομέα)</a:t>
                      </a:r>
                    </a:p>
                  </a:txBody>
                  <a:tcPr marL="9525" marR="9525" marT="9525" marB="0" anchor="ctr"/>
                </a:tc>
                <a:tc>
                  <a:txBody>
                    <a:bodyPr/>
                    <a:lstStyle/>
                    <a:p>
                      <a:pPr algn="ctr" fontAlgn="ctr"/>
                      <a:r>
                        <a:rPr lang="el-GR" sz="1400" b="0" i="0" u="none" strike="noStrike" dirty="0">
                          <a:solidFill>
                            <a:srgbClr val="000000"/>
                          </a:solidFill>
                          <a:latin typeface="Arial Narrow"/>
                        </a:rPr>
                        <a:t>Κράτος (Κεντρική διοίκηση)</a:t>
                      </a:r>
                    </a:p>
                  </a:txBody>
                  <a:tcPr marL="9525" marR="9525" marT="9525" marB="0" anchor="ctr"/>
                </a:tc>
                <a:tc>
                  <a:txBody>
                    <a:bodyPr/>
                    <a:lstStyle/>
                    <a:p>
                      <a:pPr algn="ctr" fontAlgn="ctr"/>
                      <a:r>
                        <a:rPr lang="el-GR" sz="1400" b="0" i="0" u="none" strike="noStrike" dirty="0">
                          <a:solidFill>
                            <a:srgbClr val="000000"/>
                          </a:solidFill>
                          <a:latin typeface="Arial Narrow"/>
                        </a:rPr>
                        <a:t>Κεντρική κυβέρνηση εκτός κρατικού προϋπολογισμού </a:t>
                      </a:r>
                      <a:br>
                        <a:rPr lang="el-GR" sz="1400" b="0" i="0" u="none" strike="noStrike" dirty="0">
                          <a:solidFill>
                            <a:srgbClr val="000000"/>
                          </a:solidFill>
                          <a:latin typeface="Arial Narrow"/>
                        </a:rPr>
                      </a:br>
                      <a:r>
                        <a:rPr lang="el-GR" sz="1400" b="0" i="0" u="none" strike="noStrike" dirty="0">
                          <a:solidFill>
                            <a:srgbClr val="000000"/>
                          </a:solidFill>
                          <a:latin typeface="Arial Narrow"/>
                        </a:rPr>
                        <a:t>(μη ενοποιημένα)</a:t>
                      </a:r>
                    </a:p>
                  </a:txBody>
                  <a:tcPr marL="9525" marR="9525" marT="9525" marB="0" anchor="ctr"/>
                </a:tc>
                <a:tc>
                  <a:txBody>
                    <a:bodyPr/>
                    <a:lstStyle/>
                    <a:p>
                      <a:pPr algn="ctr" fontAlgn="ctr"/>
                      <a:r>
                        <a:rPr lang="el-GR" sz="1400" b="0" i="0" u="none" strike="noStrike">
                          <a:solidFill>
                            <a:srgbClr val="000000"/>
                          </a:solidFill>
                          <a:latin typeface="Arial Narrow"/>
                        </a:rPr>
                        <a:t>Τοπική Αυτοδιοίκηση (Ενοποιημένα σε επίπεδο υποτομέα)</a:t>
                      </a:r>
                    </a:p>
                  </a:txBody>
                  <a:tcPr marL="9525" marR="9525" marT="9525" marB="0" anchor="ctr"/>
                </a:tc>
                <a:tc>
                  <a:txBody>
                    <a:bodyPr/>
                    <a:lstStyle/>
                    <a:p>
                      <a:pPr algn="ctr" fontAlgn="ctr"/>
                      <a:r>
                        <a:rPr lang="el-GR" sz="1400" b="0" i="0" u="none" strike="noStrike">
                          <a:solidFill>
                            <a:srgbClr val="000000"/>
                          </a:solidFill>
                          <a:latin typeface="Arial Narrow"/>
                        </a:rPr>
                        <a:t>Οργανισμοί Κοινωνικής Ασφάλισης (ενοποιημένα σε επίπεδο υποτομέα)</a:t>
                      </a:r>
                    </a:p>
                  </a:txBody>
                  <a:tcPr marL="9525" marR="9525" marT="9525" marB="0" anchor="ctr"/>
                </a:tc>
              </a:tr>
              <a:tr h="279344">
                <a:tc>
                  <a:txBody>
                    <a:bodyPr/>
                    <a:lstStyle/>
                    <a:p>
                      <a:pPr algn="l" fontAlgn="b"/>
                      <a:r>
                        <a:rPr lang="el-GR" sz="1400" b="1" i="0" u="none" strike="noStrike" dirty="0">
                          <a:solidFill>
                            <a:srgbClr val="000000"/>
                          </a:solidFill>
                          <a:latin typeface="Arial Narrow"/>
                        </a:rPr>
                        <a:t>Έσοδα</a:t>
                      </a:r>
                    </a:p>
                  </a:txBody>
                  <a:tcPr marL="9525" marR="9525" marT="9525" marB="0" anchor="b"/>
                </a:tc>
                <a:tc>
                  <a:txBody>
                    <a:bodyPr/>
                    <a:lstStyle/>
                    <a:p>
                      <a:pPr algn="r" fontAlgn="b"/>
                      <a:r>
                        <a:rPr lang="el-GR" sz="1400" b="1" i="0" u="none" strike="noStrike" dirty="0">
                          <a:solidFill>
                            <a:srgbClr val="000000"/>
                          </a:solidFill>
                          <a:latin typeface="Arial Narrow"/>
                        </a:rPr>
                        <a:t>49.437</a:t>
                      </a:r>
                    </a:p>
                  </a:txBody>
                  <a:tcPr marL="9525" marR="9525" marT="9525" marB="0" anchor="b"/>
                </a:tc>
                <a:tc>
                  <a:txBody>
                    <a:bodyPr/>
                    <a:lstStyle/>
                    <a:p>
                      <a:pPr algn="r" fontAlgn="b"/>
                      <a:r>
                        <a:rPr lang="el-GR" sz="1400" b="1" i="0" u="none" strike="noStrike" dirty="0">
                          <a:solidFill>
                            <a:srgbClr val="000000"/>
                          </a:solidFill>
                          <a:latin typeface="Arial Narrow"/>
                        </a:rPr>
                        <a:t>33.317</a:t>
                      </a:r>
                    </a:p>
                  </a:txBody>
                  <a:tcPr marL="9525" marR="9525" marT="9525" marB="0" anchor="b"/>
                </a:tc>
                <a:tc>
                  <a:txBody>
                    <a:bodyPr/>
                    <a:lstStyle/>
                    <a:p>
                      <a:pPr algn="r" fontAlgn="b"/>
                      <a:r>
                        <a:rPr lang="el-GR" sz="1400" b="1" i="0" u="none" strike="noStrike" dirty="0">
                          <a:solidFill>
                            <a:srgbClr val="000000"/>
                          </a:solidFill>
                          <a:latin typeface="Arial Narrow"/>
                        </a:rPr>
                        <a:t>30.820</a:t>
                      </a:r>
                    </a:p>
                  </a:txBody>
                  <a:tcPr marL="9525" marR="9525" marT="9525" marB="0" anchor="b"/>
                </a:tc>
                <a:tc>
                  <a:txBody>
                    <a:bodyPr/>
                    <a:lstStyle/>
                    <a:p>
                      <a:pPr algn="r" fontAlgn="b"/>
                      <a:r>
                        <a:rPr lang="el-GR" sz="1400" b="1" i="0" u="none" strike="noStrike">
                          <a:solidFill>
                            <a:srgbClr val="000000"/>
                          </a:solidFill>
                          <a:latin typeface="Arial Narrow"/>
                        </a:rPr>
                        <a:t>5.868</a:t>
                      </a:r>
                    </a:p>
                  </a:txBody>
                  <a:tcPr marL="9525" marR="9525" marT="9525" marB="0" anchor="b"/>
                </a:tc>
                <a:tc>
                  <a:txBody>
                    <a:bodyPr/>
                    <a:lstStyle/>
                    <a:p>
                      <a:pPr algn="r" fontAlgn="b"/>
                      <a:r>
                        <a:rPr lang="el-GR" sz="1400" b="1" i="0" u="none" strike="noStrike">
                          <a:solidFill>
                            <a:srgbClr val="000000"/>
                          </a:solidFill>
                          <a:latin typeface="Arial Narrow"/>
                        </a:rPr>
                        <a:t>4.291</a:t>
                      </a:r>
                    </a:p>
                  </a:txBody>
                  <a:tcPr marL="9525" marR="9525" marT="9525" marB="0" anchor="b"/>
                </a:tc>
                <a:tc>
                  <a:txBody>
                    <a:bodyPr/>
                    <a:lstStyle/>
                    <a:p>
                      <a:pPr algn="r" fontAlgn="b"/>
                      <a:r>
                        <a:rPr lang="el-GR" sz="1400" b="1" i="0" u="none" strike="noStrike">
                          <a:solidFill>
                            <a:srgbClr val="000000"/>
                          </a:solidFill>
                          <a:latin typeface="Arial Narrow"/>
                        </a:rPr>
                        <a:t>28.869</a:t>
                      </a:r>
                    </a:p>
                  </a:txBody>
                  <a:tcPr marL="9525" marR="9525" marT="9525" marB="0" anchor="b"/>
                </a:tc>
              </a:tr>
              <a:tr h="279344">
                <a:tc>
                  <a:txBody>
                    <a:bodyPr/>
                    <a:lstStyle/>
                    <a:p>
                      <a:pPr algn="l" fontAlgn="b"/>
                      <a:r>
                        <a:rPr lang="el-GR" sz="1400" b="1" i="0" u="none" strike="noStrike" dirty="0">
                          <a:solidFill>
                            <a:srgbClr val="000000"/>
                          </a:solidFill>
                          <a:latin typeface="Arial Narrow"/>
                        </a:rPr>
                        <a:t>Φόροι</a:t>
                      </a:r>
                    </a:p>
                  </a:txBody>
                  <a:tcPr marL="9525" marR="9525" marT="9525" marB="0" anchor="b"/>
                </a:tc>
                <a:tc>
                  <a:txBody>
                    <a:bodyPr/>
                    <a:lstStyle/>
                    <a:p>
                      <a:pPr algn="r" fontAlgn="b"/>
                      <a:r>
                        <a:rPr lang="el-GR" sz="1400" b="1" i="0" u="none" strike="noStrike" dirty="0">
                          <a:solidFill>
                            <a:srgbClr val="000000"/>
                          </a:solidFill>
                          <a:latin typeface="Arial Narrow"/>
                        </a:rPr>
                        <a:t>29.679</a:t>
                      </a:r>
                    </a:p>
                  </a:txBody>
                  <a:tcPr marL="9525" marR="9525" marT="9525" marB="0" anchor="b"/>
                </a:tc>
                <a:tc>
                  <a:txBody>
                    <a:bodyPr/>
                    <a:lstStyle/>
                    <a:p>
                      <a:pPr algn="r" fontAlgn="b"/>
                      <a:r>
                        <a:rPr lang="el-GR" sz="1400" b="1" i="0" u="none" strike="noStrike" dirty="0">
                          <a:solidFill>
                            <a:srgbClr val="000000"/>
                          </a:solidFill>
                          <a:latin typeface="Arial Narrow"/>
                        </a:rPr>
                        <a:t>28.567</a:t>
                      </a:r>
                    </a:p>
                  </a:txBody>
                  <a:tcPr marL="9525" marR="9525" marT="9525" marB="0" anchor="b"/>
                </a:tc>
                <a:tc>
                  <a:txBody>
                    <a:bodyPr/>
                    <a:lstStyle/>
                    <a:p>
                      <a:pPr algn="r" fontAlgn="b"/>
                      <a:r>
                        <a:rPr lang="el-GR" sz="1400" b="1" i="0" u="none" strike="noStrike" dirty="0">
                          <a:solidFill>
                            <a:srgbClr val="000000"/>
                          </a:solidFill>
                          <a:latin typeface="Arial Narrow"/>
                        </a:rPr>
                        <a:t>27.089</a:t>
                      </a:r>
                    </a:p>
                  </a:txBody>
                  <a:tcPr marL="9525" marR="9525" marT="9525" marB="0" anchor="b"/>
                </a:tc>
                <a:tc>
                  <a:txBody>
                    <a:bodyPr/>
                    <a:lstStyle/>
                    <a:p>
                      <a:pPr algn="r" fontAlgn="b"/>
                      <a:r>
                        <a:rPr lang="el-GR" sz="1400" b="1" i="0" u="none" strike="noStrike">
                          <a:solidFill>
                            <a:srgbClr val="000000"/>
                          </a:solidFill>
                          <a:latin typeface="Arial Narrow"/>
                        </a:rPr>
                        <a:t>1.478</a:t>
                      </a:r>
                    </a:p>
                  </a:txBody>
                  <a:tcPr marL="9525" marR="9525" marT="9525" marB="0" anchor="b"/>
                </a:tc>
                <a:tc>
                  <a:txBody>
                    <a:bodyPr/>
                    <a:lstStyle/>
                    <a:p>
                      <a:pPr algn="r" fontAlgn="b"/>
                      <a:r>
                        <a:rPr lang="el-GR" sz="1400" b="1" i="0" u="none" strike="noStrike">
                          <a:solidFill>
                            <a:srgbClr val="000000"/>
                          </a:solidFill>
                          <a:latin typeface="Arial Narrow"/>
                        </a:rPr>
                        <a:t>1.032</a:t>
                      </a:r>
                    </a:p>
                  </a:txBody>
                  <a:tcPr marL="9525" marR="9525" marT="9525" marB="0" anchor="b"/>
                </a:tc>
                <a:tc>
                  <a:txBody>
                    <a:bodyPr/>
                    <a:lstStyle/>
                    <a:p>
                      <a:pPr algn="r" fontAlgn="b"/>
                      <a:r>
                        <a:rPr lang="el-GR" sz="1400" b="1" i="0" u="none" strike="noStrike">
                          <a:solidFill>
                            <a:srgbClr val="000000"/>
                          </a:solidFill>
                          <a:latin typeface="Arial Narrow"/>
                        </a:rPr>
                        <a:t>80</a:t>
                      </a:r>
                    </a:p>
                  </a:txBody>
                  <a:tcPr marL="9525" marR="9525" marT="9525" marB="0" anchor="b"/>
                </a:tc>
              </a:tr>
              <a:tr h="279344">
                <a:tc>
                  <a:txBody>
                    <a:bodyPr/>
                    <a:lstStyle/>
                    <a:p>
                      <a:pPr algn="l" fontAlgn="b"/>
                      <a:r>
                        <a:rPr lang="el-GR" sz="1400" b="1" i="1" u="none" strike="noStrike" dirty="0">
                          <a:solidFill>
                            <a:srgbClr val="000000"/>
                          </a:solidFill>
                          <a:latin typeface="Arial Narrow"/>
                        </a:rPr>
                        <a:t>Άμεσοι φόροι</a:t>
                      </a:r>
                    </a:p>
                  </a:txBody>
                  <a:tcPr marL="9525" marR="9525" marT="9525" marB="0" anchor="b"/>
                </a:tc>
                <a:tc>
                  <a:txBody>
                    <a:bodyPr/>
                    <a:lstStyle/>
                    <a:p>
                      <a:pPr algn="r" fontAlgn="b"/>
                      <a:r>
                        <a:rPr lang="el-GR" sz="1400" b="1" i="0" u="none" strike="noStrike" dirty="0">
                          <a:solidFill>
                            <a:srgbClr val="000000"/>
                          </a:solidFill>
                          <a:latin typeface="Arial Narrow"/>
                        </a:rPr>
                        <a:t>10.628</a:t>
                      </a:r>
                    </a:p>
                  </a:txBody>
                  <a:tcPr marL="9525" marR="9525" marT="9525" marB="0" anchor="b"/>
                </a:tc>
                <a:tc>
                  <a:txBody>
                    <a:bodyPr/>
                    <a:lstStyle/>
                    <a:p>
                      <a:pPr algn="r" fontAlgn="b"/>
                      <a:r>
                        <a:rPr lang="el-GR" sz="1400" b="1" i="0" u="none" strike="noStrike" dirty="0">
                          <a:solidFill>
                            <a:srgbClr val="000000"/>
                          </a:solidFill>
                          <a:latin typeface="Arial Narrow"/>
                        </a:rPr>
                        <a:t>10.017</a:t>
                      </a:r>
                    </a:p>
                  </a:txBody>
                  <a:tcPr marL="9525" marR="9525" marT="9525" marB="0" anchor="b"/>
                </a:tc>
                <a:tc>
                  <a:txBody>
                    <a:bodyPr/>
                    <a:lstStyle/>
                    <a:p>
                      <a:pPr algn="r" fontAlgn="b"/>
                      <a:r>
                        <a:rPr lang="el-GR" sz="1400" b="1" i="0" u="none" strike="noStrike" dirty="0">
                          <a:solidFill>
                            <a:srgbClr val="000000"/>
                          </a:solidFill>
                          <a:latin typeface="Arial Narrow"/>
                        </a:rPr>
                        <a:t>9.481</a:t>
                      </a:r>
                    </a:p>
                  </a:txBody>
                  <a:tcPr marL="9525" marR="9525" marT="9525" marB="0" anchor="b"/>
                </a:tc>
                <a:tc>
                  <a:txBody>
                    <a:bodyPr/>
                    <a:lstStyle/>
                    <a:p>
                      <a:pPr algn="r" fontAlgn="b"/>
                      <a:r>
                        <a:rPr lang="el-GR" sz="1400" b="1" i="0" u="none" strike="noStrike" dirty="0">
                          <a:solidFill>
                            <a:srgbClr val="000000"/>
                          </a:solidFill>
                          <a:latin typeface="Arial Narrow"/>
                        </a:rPr>
                        <a:t>536</a:t>
                      </a:r>
                    </a:p>
                  </a:txBody>
                  <a:tcPr marL="9525" marR="9525" marT="9525" marB="0" anchor="b"/>
                </a:tc>
                <a:tc>
                  <a:txBody>
                    <a:bodyPr/>
                    <a:lstStyle/>
                    <a:p>
                      <a:pPr algn="r" fontAlgn="b"/>
                      <a:r>
                        <a:rPr lang="el-GR" sz="1400" b="1" i="0" u="none" strike="noStrike">
                          <a:solidFill>
                            <a:srgbClr val="000000"/>
                          </a:solidFill>
                          <a:latin typeface="Arial Narrow"/>
                        </a:rPr>
                        <a:t>611</a:t>
                      </a:r>
                    </a:p>
                  </a:txBody>
                  <a:tcPr marL="9525" marR="9525" marT="9525" marB="0" anchor="b"/>
                </a:tc>
                <a:tc>
                  <a:txBody>
                    <a:bodyPr/>
                    <a:lstStyle/>
                    <a:p>
                      <a:pPr algn="r" fontAlgn="b"/>
                      <a:r>
                        <a:rPr lang="el-GR" sz="1400" b="1" i="0" u="none" strike="noStrike">
                          <a:solidFill>
                            <a:srgbClr val="000000"/>
                          </a:solidFill>
                          <a:latin typeface="Arial Narrow"/>
                        </a:rPr>
                        <a:t>0</a:t>
                      </a:r>
                    </a:p>
                  </a:txBody>
                  <a:tcPr marL="9525" marR="9525" marT="9525" marB="0" anchor="b"/>
                </a:tc>
              </a:tr>
              <a:tr h="279344">
                <a:tc>
                  <a:txBody>
                    <a:bodyPr/>
                    <a:lstStyle/>
                    <a:p>
                      <a:pPr algn="l" fontAlgn="b"/>
                      <a:r>
                        <a:rPr lang="el-GR" sz="1400" b="1" i="1" u="none" strike="noStrike" dirty="0">
                          <a:solidFill>
                            <a:srgbClr val="000000"/>
                          </a:solidFill>
                          <a:latin typeface="Arial Narrow"/>
                        </a:rPr>
                        <a:t>Έμμεσοι φόροι</a:t>
                      </a:r>
                    </a:p>
                  </a:txBody>
                  <a:tcPr marL="9525" marR="9525" marT="9525" marB="0" anchor="b"/>
                </a:tc>
                <a:tc>
                  <a:txBody>
                    <a:bodyPr/>
                    <a:lstStyle/>
                    <a:p>
                      <a:pPr algn="r" fontAlgn="b"/>
                      <a:r>
                        <a:rPr lang="el-GR" sz="1400" b="1" i="0" u="none" strike="noStrike" dirty="0">
                          <a:solidFill>
                            <a:srgbClr val="000000"/>
                          </a:solidFill>
                          <a:latin typeface="Arial Narrow"/>
                        </a:rPr>
                        <a:t>19.050</a:t>
                      </a:r>
                    </a:p>
                  </a:txBody>
                  <a:tcPr marL="9525" marR="9525" marT="9525" marB="0" anchor="b"/>
                </a:tc>
                <a:tc>
                  <a:txBody>
                    <a:bodyPr/>
                    <a:lstStyle/>
                    <a:p>
                      <a:pPr algn="r" fontAlgn="b"/>
                      <a:r>
                        <a:rPr lang="el-GR" sz="1400" b="1" i="0" u="none" strike="noStrike" dirty="0">
                          <a:solidFill>
                            <a:srgbClr val="000000"/>
                          </a:solidFill>
                          <a:latin typeface="Arial Narrow"/>
                        </a:rPr>
                        <a:t>18.550</a:t>
                      </a:r>
                    </a:p>
                  </a:txBody>
                  <a:tcPr marL="9525" marR="9525" marT="9525" marB="0" anchor="b"/>
                </a:tc>
                <a:tc>
                  <a:txBody>
                    <a:bodyPr/>
                    <a:lstStyle/>
                    <a:p>
                      <a:pPr algn="r" fontAlgn="b"/>
                      <a:r>
                        <a:rPr lang="el-GR" sz="1400" b="1" i="0" u="none" strike="noStrike" dirty="0">
                          <a:solidFill>
                            <a:srgbClr val="000000"/>
                          </a:solidFill>
                          <a:latin typeface="Arial Narrow"/>
                        </a:rPr>
                        <a:t>17.608</a:t>
                      </a:r>
                    </a:p>
                  </a:txBody>
                  <a:tcPr marL="9525" marR="9525" marT="9525" marB="0" anchor="b"/>
                </a:tc>
                <a:tc>
                  <a:txBody>
                    <a:bodyPr/>
                    <a:lstStyle/>
                    <a:p>
                      <a:pPr algn="r" fontAlgn="b"/>
                      <a:r>
                        <a:rPr lang="el-GR" sz="1400" b="1" i="0" u="none" strike="noStrike" dirty="0">
                          <a:solidFill>
                            <a:srgbClr val="000000"/>
                          </a:solidFill>
                          <a:latin typeface="Arial Narrow"/>
                        </a:rPr>
                        <a:t>942</a:t>
                      </a:r>
                    </a:p>
                  </a:txBody>
                  <a:tcPr marL="9525" marR="9525" marT="9525" marB="0" anchor="b"/>
                </a:tc>
                <a:tc>
                  <a:txBody>
                    <a:bodyPr/>
                    <a:lstStyle/>
                    <a:p>
                      <a:pPr algn="r" fontAlgn="b"/>
                      <a:r>
                        <a:rPr lang="el-GR" sz="1400" b="1" i="0" u="none" strike="noStrike">
                          <a:solidFill>
                            <a:srgbClr val="000000"/>
                          </a:solidFill>
                          <a:latin typeface="Arial Narrow"/>
                        </a:rPr>
                        <a:t>421</a:t>
                      </a:r>
                    </a:p>
                  </a:txBody>
                  <a:tcPr marL="9525" marR="9525" marT="9525" marB="0" anchor="b"/>
                </a:tc>
                <a:tc>
                  <a:txBody>
                    <a:bodyPr/>
                    <a:lstStyle/>
                    <a:p>
                      <a:pPr algn="r" fontAlgn="b"/>
                      <a:r>
                        <a:rPr lang="el-GR" sz="1400" b="1" i="0" u="none" strike="noStrike">
                          <a:solidFill>
                            <a:srgbClr val="000000"/>
                          </a:solidFill>
                          <a:latin typeface="Arial Narrow"/>
                        </a:rPr>
                        <a:t>80</a:t>
                      </a:r>
                    </a:p>
                  </a:txBody>
                  <a:tcPr marL="9525" marR="9525" marT="9525" marB="0" anchor="b"/>
                </a:tc>
              </a:tr>
              <a:tr h="434364">
                <a:tc>
                  <a:txBody>
                    <a:bodyPr/>
                    <a:lstStyle/>
                    <a:p>
                      <a:pPr algn="l" fontAlgn="b"/>
                      <a:r>
                        <a:rPr lang="el-GR" sz="1400" b="1" i="0" u="none" strike="noStrike" dirty="0">
                          <a:solidFill>
                            <a:srgbClr val="000000"/>
                          </a:solidFill>
                          <a:latin typeface="Arial Narrow"/>
                        </a:rPr>
                        <a:t>Ασφαλιστικές εισφορές</a:t>
                      </a:r>
                    </a:p>
                  </a:txBody>
                  <a:tcPr marL="9525" marR="9525" marT="9525" marB="0" anchor="b"/>
                </a:tc>
                <a:tc>
                  <a:txBody>
                    <a:bodyPr/>
                    <a:lstStyle/>
                    <a:p>
                      <a:pPr algn="r" fontAlgn="b"/>
                      <a:r>
                        <a:rPr lang="el-GR" sz="1400" b="1" i="0" u="none" strike="noStrike" dirty="0">
                          <a:solidFill>
                            <a:srgbClr val="000000"/>
                          </a:solidFill>
                          <a:latin typeface="Arial Narrow"/>
                        </a:rPr>
                        <a:t>14.226</a:t>
                      </a:r>
                    </a:p>
                  </a:txBody>
                  <a:tcPr marL="9525" marR="9525" marT="9525" marB="0" anchor="b"/>
                </a:tc>
                <a:tc>
                  <a:txBody>
                    <a:bodyPr/>
                    <a:lstStyle/>
                    <a:p>
                      <a:pPr algn="r" fontAlgn="b"/>
                      <a:r>
                        <a:rPr lang="el-GR" sz="1400" b="1" i="0" u="none" strike="noStrike">
                          <a:solidFill>
                            <a:srgbClr val="000000"/>
                          </a:solidFill>
                          <a:latin typeface="Arial Narrow"/>
                        </a:rPr>
                        <a:t>38</a:t>
                      </a:r>
                    </a:p>
                  </a:txBody>
                  <a:tcPr marL="9525" marR="9525" marT="9525" marB="0" anchor="b"/>
                </a:tc>
                <a:tc>
                  <a:txBody>
                    <a:bodyPr/>
                    <a:lstStyle/>
                    <a:p>
                      <a:pPr algn="r" fontAlgn="b"/>
                      <a:r>
                        <a:rPr lang="el-GR" sz="1400" b="1" i="0" u="none" strike="noStrike">
                          <a:solidFill>
                            <a:srgbClr val="000000"/>
                          </a:solidFill>
                          <a:latin typeface="Arial Narrow"/>
                        </a:rPr>
                        <a:t>38</a:t>
                      </a:r>
                    </a:p>
                  </a:txBody>
                  <a:tcPr marL="9525" marR="9525" marT="9525" marB="0" anchor="b"/>
                </a:tc>
                <a:tc>
                  <a:txBody>
                    <a:bodyPr/>
                    <a:lstStyle/>
                    <a:p>
                      <a:pPr algn="r" fontAlgn="b"/>
                      <a:r>
                        <a:rPr lang="el-GR" sz="1400" b="1" i="0" u="none" strike="noStrike">
                          <a:solidFill>
                            <a:srgbClr val="000000"/>
                          </a:solidFill>
                          <a:latin typeface="Arial Narrow"/>
                        </a:rPr>
                        <a:t>0</a:t>
                      </a:r>
                    </a:p>
                  </a:txBody>
                  <a:tcPr marL="9525" marR="9525" marT="9525" marB="0" anchor="b"/>
                </a:tc>
                <a:tc>
                  <a:txBody>
                    <a:bodyPr/>
                    <a:lstStyle/>
                    <a:p>
                      <a:pPr algn="r" fontAlgn="b"/>
                      <a:r>
                        <a:rPr lang="el-GR" sz="1400" b="1" i="0" u="none" strike="noStrike" dirty="0">
                          <a:solidFill>
                            <a:srgbClr val="000000"/>
                          </a:solidFill>
                          <a:latin typeface="Arial Narrow"/>
                        </a:rPr>
                        <a:t>0</a:t>
                      </a:r>
                    </a:p>
                  </a:txBody>
                  <a:tcPr marL="9525" marR="9525" marT="9525" marB="0" anchor="b"/>
                </a:tc>
                <a:tc>
                  <a:txBody>
                    <a:bodyPr/>
                    <a:lstStyle/>
                    <a:p>
                      <a:pPr algn="r" fontAlgn="b"/>
                      <a:r>
                        <a:rPr lang="el-GR" sz="1400" b="1" i="0" u="none" strike="noStrike" dirty="0">
                          <a:solidFill>
                            <a:srgbClr val="000000"/>
                          </a:solidFill>
                          <a:latin typeface="Arial Narrow"/>
                        </a:rPr>
                        <a:t>14.188</a:t>
                      </a:r>
                    </a:p>
                  </a:txBody>
                  <a:tcPr marL="9525" marR="9525" marT="9525" marB="0" anchor="b"/>
                </a:tc>
              </a:tr>
              <a:tr h="279344">
                <a:tc>
                  <a:txBody>
                    <a:bodyPr/>
                    <a:lstStyle/>
                    <a:p>
                      <a:pPr algn="l" fontAlgn="b"/>
                      <a:r>
                        <a:rPr lang="el-GR" sz="1400" b="1" i="0" u="none" strike="noStrike" dirty="0">
                          <a:solidFill>
                            <a:srgbClr val="000000"/>
                          </a:solidFill>
                          <a:latin typeface="Arial Narrow"/>
                        </a:rPr>
                        <a:t>Μεταβιβάσεις</a:t>
                      </a:r>
                    </a:p>
                  </a:txBody>
                  <a:tcPr marL="9525" marR="9525" marT="9525" marB="0" anchor="b"/>
                </a:tc>
                <a:tc>
                  <a:txBody>
                    <a:bodyPr/>
                    <a:lstStyle/>
                    <a:p>
                      <a:pPr algn="r" fontAlgn="b"/>
                      <a:r>
                        <a:rPr lang="el-GR" sz="1400" b="1" i="0" u="none" strike="noStrike" dirty="0">
                          <a:solidFill>
                            <a:srgbClr val="000000"/>
                          </a:solidFill>
                          <a:latin typeface="Arial Narrow"/>
                        </a:rPr>
                        <a:t>2.402</a:t>
                      </a:r>
                    </a:p>
                  </a:txBody>
                  <a:tcPr marL="9525" marR="9525" marT="9525" marB="0" anchor="b"/>
                </a:tc>
                <a:tc>
                  <a:txBody>
                    <a:bodyPr/>
                    <a:lstStyle/>
                    <a:p>
                      <a:pPr algn="r" fontAlgn="b"/>
                      <a:r>
                        <a:rPr lang="el-GR" sz="1400" b="1" i="0" u="none" strike="noStrike" dirty="0">
                          <a:solidFill>
                            <a:srgbClr val="000000"/>
                          </a:solidFill>
                          <a:latin typeface="Arial Narrow"/>
                        </a:rPr>
                        <a:t>2.347</a:t>
                      </a:r>
                    </a:p>
                  </a:txBody>
                  <a:tcPr marL="9525" marR="9525" marT="9525" marB="0" anchor="b"/>
                </a:tc>
                <a:tc>
                  <a:txBody>
                    <a:bodyPr/>
                    <a:lstStyle/>
                    <a:p>
                      <a:pPr algn="r" fontAlgn="b"/>
                      <a:r>
                        <a:rPr lang="el-GR" sz="1400" b="1" i="0" u="none" strike="noStrike">
                          <a:solidFill>
                            <a:srgbClr val="000000"/>
                          </a:solidFill>
                          <a:latin typeface="Arial Narrow"/>
                        </a:rPr>
                        <a:t>2.233</a:t>
                      </a:r>
                    </a:p>
                  </a:txBody>
                  <a:tcPr marL="9525" marR="9525" marT="9525" marB="0" anchor="b"/>
                </a:tc>
                <a:tc>
                  <a:txBody>
                    <a:bodyPr/>
                    <a:lstStyle/>
                    <a:p>
                      <a:pPr algn="r" fontAlgn="b"/>
                      <a:r>
                        <a:rPr lang="el-GR" sz="1400" b="1" i="0" u="none" strike="noStrike">
                          <a:solidFill>
                            <a:srgbClr val="000000"/>
                          </a:solidFill>
                          <a:latin typeface="Arial Narrow"/>
                        </a:rPr>
                        <a:t>3.002</a:t>
                      </a:r>
                    </a:p>
                  </a:txBody>
                  <a:tcPr marL="9525" marR="9525" marT="9525" marB="0" anchor="b"/>
                </a:tc>
                <a:tc>
                  <a:txBody>
                    <a:bodyPr/>
                    <a:lstStyle/>
                    <a:p>
                      <a:pPr algn="r" fontAlgn="b"/>
                      <a:r>
                        <a:rPr lang="el-GR" sz="1400" b="1" i="0" u="none" strike="noStrike" dirty="0">
                          <a:solidFill>
                            <a:srgbClr val="000000"/>
                          </a:solidFill>
                          <a:latin typeface="Arial Narrow"/>
                        </a:rPr>
                        <a:t>2.716</a:t>
                      </a:r>
                    </a:p>
                  </a:txBody>
                  <a:tcPr marL="9525" marR="9525" marT="9525" marB="0" anchor="b"/>
                </a:tc>
                <a:tc>
                  <a:txBody>
                    <a:bodyPr/>
                    <a:lstStyle/>
                    <a:p>
                      <a:pPr algn="r" fontAlgn="b"/>
                      <a:r>
                        <a:rPr lang="el-GR" sz="1400" b="1" i="0" u="none" strike="noStrike" dirty="0">
                          <a:solidFill>
                            <a:srgbClr val="000000"/>
                          </a:solidFill>
                          <a:latin typeface="Arial Narrow"/>
                        </a:rPr>
                        <a:t>14.006</a:t>
                      </a:r>
                    </a:p>
                  </a:txBody>
                  <a:tcPr marL="9525" marR="9525" marT="9525" marB="0" anchor="b"/>
                </a:tc>
              </a:tr>
              <a:tr h="646804">
                <a:tc>
                  <a:txBody>
                    <a:bodyPr/>
                    <a:lstStyle/>
                    <a:p>
                      <a:pPr algn="l" fontAlgn="b"/>
                      <a:r>
                        <a:rPr lang="el-GR" sz="1400" b="1" i="0" u="none" strike="noStrike" dirty="0">
                          <a:solidFill>
                            <a:srgbClr val="000000"/>
                          </a:solidFill>
                          <a:latin typeface="Arial Narrow"/>
                        </a:rPr>
                        <a:t>Πωλήσεις μη χρηματοοικονομικών παγίων </a:t>
                      </a:r>
                    </a:p>
                  </a:txBody>
                  <a:tcPr marL="9525" marR="9525" marT="9525" marB="0" anchor="b"/>
                </a:tc>
                <a:tc>
                  <a:txBody>
                    <a:bodyPr/>
                    <a:lstStyle/>
                    <a:p>
                      <a:pPr algn="r" fontAlgn="b"/>
                      <a:r>
                        <a:rPr lang="el-GR" sz="1400" b="1" i="0" u="none" strike="noStrike" dirty="0">
                          <a:solidFill>
                            <a:srgbClr val="000000"/>
                          </a:solidFill>
                          <a:latin typeface="Arial Narrow"/>
                        </a:rPr>
                        <a:t>63</a:t>
                      </a:r>
                    </a:p>
                  </a:txBody>
                  <a:tcPr marL="9525" marR="9525" marT="9525" marB="0" anchor="b"/>
                </a:tc>
                <a:tc>
                  <a:txBody>
                    <a:bodyPr/>
                    <a:lstStyle/>
                    <a:p>
                      <a:pPr algn="r" fontAlgn="b"/>
                      <a:r>
                        <a:rPr lang="el-GR" sz="1400" b="1" i="0" u="none" strike="noStrike">
                          <a:solidFill>
                            <a:srgbClr val="000000"/>
                          </a:solidFill>
                          <a:latin typeface="Arial Narrow"/>
                        </a:rPr>
                        <a:t>56</a:t>
                      </a:r>
                    </a:p>
                  </a:txBody>
                  <a:tcPr marL="9525" marR="9525" marT="9525" marB="0" anchor="b"/>
                </a:tc>
                <a:tc>
                  <a:txBody>
                    <a:bodyPr/>
                    <a:lstStyle/>
                    <a:p>
                      <a:pPr algn="r" fontAlgn="b"/>
                      <a:r>
                        <a:rPr lang="el-GR" sz="1400" b="1" i="0" u="none" strike="noStrike">
                          <a:solidFill>
                            <a:srgbClr val="000000"/>
                          </a:solidFill>
                          <a:latin typeface="Arial Narrow"/>
                        </a:rPr>
                        <a:t>56</a:t>
                      </a:r>
                    </a:p>
                  </a:txBody>
                  <a:tcPr marL="9525" marR="9525" marT="9525" marB="0" anchor="b"/>
                </a:tc>
                <a:tc>
                  <a:txBody>
                    <a:bodyPr/>
                    <a:lstStyle/>
                    <a:p>
                      <a:pPr algn="r" fontAlgn="b"/>
                      <a:r>
                        <a:rPr lang="el-GR" sz="1400" b="1" i="0" u="none" strike="noStrike">
                          <a:solidFill>
                            <a:srgbClr val="000000"/>
                          </a:solidFill>
                          <a:latin typeface="Arial Narrow"/>
                        </a:rPr>
                        <a:t>36</a:t>
                      </a:r>
                    </a:p>
                  </a:txBody>
                  <a:tcPr marL="9525" marR="9525" marT="9525" marB="0" anchor="b"/>
                </a:tc>
                <a:tc>
                  <a:txBody>
                    <a:bodyPr/>
                    <a:lstStyle/>
                    <a:p>
                      <a:pPr algn="r" fontAlgn="b"/>
                      <a:r>
                        <a:rPr lang="el-GR" sz="1400" b="1" i="0" u="none" strike="noStrike" dirty="0">
                          <a:solidFill>
                            <a:srgbClr val="000000"/>
                          </a:solidFill>
                          <a:latin typeface="Arial Narrow"/>
                        </a:rPr>
                        <a:t>1</a:t>
                      </a:r>
                    </a:p>
                  </a:txBody>
                  <a:tcPr marL="9525" marR="9525" marT="9525" marB="0" anchor="b"/>
                </a:tc>
                <a:tc>
                  <a:txBody>
                    <a:bodyPr/>
                    <a:lstStyle/>
                    <a:p>
                      <a:pPr algn="r" fontAlgn="b"/>
                      <a:r>
                        <a:rPr lang="el-GR" sz="1400" b="1" i="0" u="none" strike="noStrike" dirty="0">
                          <a:solidFill>
                            <a:srgbClr val="000000"/>
                          </a:solidFill>
                          <a:latin typeface="Arial Narrow"/>
                        </a:rPr>
                        <a:t>5</a:t>
                      </a:r>
                    </a:p>
                  </a:txBody>
                  <a:tcPr marL="9525" marR="9525" marT="9525" marB="0" anchor="b"/>
                </a:tc>
              </a:tr>
              <a:tr h="279344">
                <a:tc>
                  <a:txBody>
                    <a:bodyPr/>
                    <a:lstStyle/>
                    <a:p>
                      <a:pPr algn="l" fontAlgn="b"/>
                      <a:r>
                        <a:rPr lang="el-GR" sz="1400" b="1" i="0" u="none" strike="noStrike" dirty="0">
                          <a:solidFill>
                            <a:srgbClr val="000000"/>
                          </a:solidFill>
                          <a:latin typeface="Arial Narrow"/>
                        </a:rPr>
                        <a:t>Λοιπά έσοδα</a:t>
                      </a:r>
                    </a:p>
                  </a:txBody>
                  <a:tcPr marL="9525" marR="9525" marT="9525" marB="0" anchor="b"/>
                </a:tc>
                <a:tc>
                  <a:txBody>
                    <a:bodyPr/>
                    <a:lstStyle/>
                    <a:p>
                      <a:pPr algn="r" fontAlgn="b"/>
                      <a:r>
                        <a:rPr lang="el-GR" sz="1400" b="1" i="0" u="none" strike="noStrike" dirty="0">
                          <a:solidFill>
                            <a:srgbClr val="000000"/>
                          </a:solidFill>
                          <a:latin typeface="Arial Narrow"/>
                        </a:rPr>
                        <a:t>3.068</a:t>
                      </a:r>
                    </a:p>
                  </a:txBody>
                  <a:tcPr marL="9525" marR="9525" marT="9525" marB="0" anchor="b"/>
                </a:tc>
                <a:tc>
                  <a:txBody>
                    <a:bodyPr/>
                    <a:lstStyle/>
                    <a:p>
                      <a:pPr algn="r" fontAlgn="b"/>
                      <a:r>
                        <a:rPr lang="el-GR" sz="1400" b="1" i="0" u="none" strike="noStrike">
                          <a:solidFill>
                            <a:srgbClr val="000000"/>
                          </a:solidFill>
                          <a:latin typeface="Arial Narrow"/>
                        </a:rPr>
                        <a:t>2.308</a:t>
                      </a:r>
                    </a:p>
                  </a:txBody>
                  <a:tcPr marL="9525" marR="9525" marT="9525" marB="0" anchor="b"/>
                </a:tc>
                <a:tc>
                  <a:txBody>
                    <a:bodyPr/>
                    <a:lstStyle/>
                    <a:p>
                      <a:pPr algn="r" fontAlgn="b"/>
                      <a:r>
                        <a:rPr lang="el-GR" sz="1400" b="1" i="0" u="none" strike="noStrike">
                          <a:solidFill>
                            <a:srgbClr val="000000"/>
                          </a:solidFill>
                          <a:latin typeface="Arial Narrow"/>
                        </a:rPr>
                        <a:t>1.404</a:t>
                      </a:r>
                    </a:p>
                  </a:txBody>
                  <a:tcPr marL="9525" marR="9525" marT="9525" marB="0" anchor="b"/>
                </a:tc>
                <a:tc>
                  <a:txBody>
                    <a:bodyPr/>
                    <a:lstStyle/>
                    <a:p>
                      <a:pPr algn="r" fontAlgn="b"/>
                      <a:r>
                        <a:rPr lang="el-GR" sz="1400" b="1" i="0" u="none" strike="noStrike" dirty="0">
                          <a:solidFill>
                            <a:srgbClr val="000000"/>
                          </a:solidFill>
                          <a:latin typeface="Arial Narrow"/>
                        </a:rPr>
                        <a:t>1.352</a:t>
                      </a:r>
                    </a:p>
                  </a:txBody>
                  <a:tcPr marL="9525" marR="9525" marT="9525" marB="0" anchor="b"/>
                </a:tc>
                <a:tc>
                  <a:txBody>
                    <a:bodyPr/>
                    <a:lstStyle/>
                    <a:p>
                      <a:pPr algn="r" fontAlgn="b"/>
                      <a:r>
                        <a:rPr lang="el-GR" sz="1400" b="1" i="0" u="none" strike="noStrike" dirty="0">
                          <a:solidFill>
                            <a:srgbClr val="000000"/>
                          </a:solidFill>
                          <a:latin typeface="Arial Narrow"/>
                        </a:rPr>
                        <a:t>543</a:t>
                      </a:r>
                    </a:p>
                  </a:txBody>
                  <a:tcPr marL="9525" marR="9525" marT="9525" marB="0" anchor="b"/>
                </a:tc>
                <a:tc>
                  <a:txBody>
                    <a:bodyPr/>
                    <a:lstStyle/>
                    <a:p>
                      <a:pPr algn="r" fontAlgn="b"/>
                      <a:r>
                        <a:rPr lang="el-GR" sz="1400" b="1" i="0" u="none" strike="noStrike" dirty="0">
                          <a:solidFill>
                            <a:srgbClr val="000000"/>
                          </a:solidFill>
                          <a:latin typeface="Arial Narrow"/>
                        </a:rPr>
                        <a:t>589</a:t>
                      </a:r>
                    </a:p>
                  </a:txBody>
                  <a:tcPr marL="9525" marR="9525" marT="9525" marB="0" anchor="b"/>
                </a:tc>
              </a:tr>
              <a:tr h="434364">
                <a:tc>
                  <a:txBody>
                    <a:bodyPr/>
                    <a:lstStyle/>
                    <a:p>
                      <a:pPr algn="l" fontAlgn="b"/>
                      <a:r>
                        <a:rPr lang="el-GR" sz="1400" b="1" i="1" u="none" strike="noStrike" dirty="0">
                          <a:solidFill>
                            <a:srgbClr val="000000"/>
                          </a:solidFill>
                          <a:latin typeface="Arial Narrow"/>
                        </a:rPr>
                        <a:t>Τόκοι εισπραχθέντες</a:t>
                      </a:r>
                    </a:p>
                  </a:txBody>
                  <a:tcPr marL="9525" marR="9525" marT="9525" marB="0" anchor="b"/>
                </a:tc>
                <a:tc>
                  <a:txBody>
                    <a:bodyPr/>
                    <a:lstStyle/>
                    <a:p>
                      <a:pPr algn="r" fontAlgn="b"/>
                      <a:r>
                        <a:rPr lang="el-GR" sz="1400" b="1" i="0" u="none" strike="noStrike" dirty="0">
                          <a:solidFill>
                            <a:srgbClr val="000000"/>
                          </a:solidFill>
                          <a:latin typeface="Arial Narrow"/>
                        </a:rPr>
                        <a:t>272</a:t>
                      </a:r>
                    </a:p>
                  </a:txBody>
                  <a:tcPr marL="9525" marR="9525" marT="9525" marB="0" anchor="b"/>
                </a:tc>
                <a:tc>
                  <a:txBody>
                    <a:bodyPr/>
                    <a:lstStyle/>
                    <a:p>
                      <a:pPr algn="r" fontAlgn="b"/>
                      <a:r>
                        <a:rPr lang="el-GR" sz="1400" b="1" i="0" u="none" strike="noStrike">
                          <a:solidFill>
                            <a:srgbClr val="000000"/>
                          </a:solidFill>
                          <a:latin typeface="Arial Narrow"/>
                        </a:rPr>
                        <a:t>199</a:t>
                      </a:r>
                    </a:p>
                  </a:txBody>
                  <a:tcPr marL="9525" marR="9525" marT="9525" marB="0" anchor="b"/>
                </a:tc>
                <a:tc>
                  <a:txBody>
                    <a:bodyPr/>
                    <a:lstStyle/>
                    <a:p>
                      <a:pPr algn="r" fontAlgn="b"/>
                      <a:r>
                        <a:rPr lang="el-GR" sz="1400" b="1" i="0" u="none" strike="noStrike">
                          <a:solidFill>
                            <a:srgbClr val="000000"/>
                          </a:solidFill>
                          <a:latin typeface="Arial Narrow"/>
                        </a:rPr>
                        <a:t>142</a:t>
                      </a:r>
                    </a:p>
                  </a:txBody>
                  <a:tcPr marL="9525" marR="9525" marT="9525" marB="0" anchor="b"/>
                </a:tc>
                <a:tc>
                  <a:txBody>
                    <a:bodyPr/>
                    <a:lstStyle/>
                    <a:p>
                      <a:pPr algn="r" fontAlgn="b"/>
                      <a:r>
                        <a:rPr lang="el-GR" sz="1400" b="1" i="0" u="none" strike="noStrike" dirty="0">
                          <a:solidFill>
                            <a:srgbClr val="000000"/>
                          </a:solidFill>
                          <a:latin typeface="Arial Narrow"/>
                        </a:rPr>
                        <a:t>504</a:t>
                      </a:r>
                    </a:p>
                  </a:txBody>
                  <a:tcPr marL="9525" marR="9525" marT="9525" marB="0" anchor="b"/>
                </a:tc>
                <a:tc>
                  <a:txBody>
                    <a:bodyPr/>
                    <a:lstStyle/>
                    <a:p>
                      <a:pPr algn="r" fontAlgn="b"/>
                      <a:r>
                        <a:rPr lang="el-GR" sz="1400" b="1" i="0" u="none" strike="noStrike" dirty="0">
                          <a:solidFill>
                            <a:srgbClr val="000000"/>
                          </a:solidFill>
                          <a:latin typeface="Arial Narrow"/>
                        </a:rPr>
                        <a:t>26</a:t>
                      </a:r>
                    </a:p>
                  </a:txBody>
                  <a:tcPr marL="9525" marR="9525" marT="9525" marB="0" anchor="b"/>
                </a:tc>
                <a:tc>
                  <a:txBody>
                    <a:bodyPr/>
                    <a:lstStyle/>
                    <a:p>
                      <a:pPr algn="r" fontAlgn="b"/>
                      <a:r>
                        <a:rPr lang="el-GR" sz="1400" b="1" i="0" u="none" strike="noStrike" dirty="0">
                          <a:solidFill>
                            <a:srgbClr val="000000"/>
                          </a:solidFill>
                          <a:latin typeface="Arial Narrow"/>
                        </a:rPr>
                        <a:t>419</a:t>
                      </a:r>
                    </a:p>
                  </a:txBody>
                  <a:tcPr marL="9525" marR="9525" marT="9525" marB="0" anchor="b"/>
                </a:tc>
              </a:tr>
              <a:tr h="279344">
                <a:tc>
                  <a:txBody>
                    <a:bodyPr/>
                    <a:lstStyle/>
                    <a:p>
                      <a:pPr algn="l" fontAlgn="b"/>
                      <a:r>
                        <a:rPr lang="el-GR" sz="1400" b="1" i="0" u="none" strike="noStrike" dirty="0">
                          <a:solidFill>
                            <a:srgbClr val="000000"/>
                          </a:solidFill>
                          <a:latin typeface="Arial Narrow"/>
                        </a:rPr>
                        <a:t>Μερίσματα</a:t>
                      </a:r>
                    </a:p>
                  </a:txBody>
                  <a:tcPr marL="9525" marR="9525" marT="9525" marB="0" anchor="b"/>
                </a:tc>
                <a:tc>
                  <a:txBody>
                    <a:bodyPr/>
                    <a:lstStyle/>
                    <a:p>
                      <a:pPr algn="r" fontAlgn="b"/>
                      <a:r>
                        <a:rPr lang="el-GR" sz="1400" b="1" i="0" u="none" strike="noStrike" dirty="0">
                          <a:solidFill>
                            <a:srgbClr val="000000"/>
                          </a:solidFill>
                          <a:latin typeface="Arial Narrow"/>
                        </a:rPr>
                        <a:t>119</a:t>
                      </a:r>
                    </a:p>
                  </a:txBody>
                  <a:tcPr marL="9525" marR="9525" marT="9525" marB="0" anchor="b"/>
                </a:tc>
                <a:tc>
                  <a:txBody>
                    <a:bodyPr/>
                    <a:lstStyle/>
                    <a:p>
                      <a:pPr algn="r" fontAlgn="b"/>
                      <a:r>
                        <a:rPr lang="el-GR" sz="1400" b="1" i="0" u="none" strike="noStrike">
                          <a:solidFill>
                            <a:srgbClr val="000000"/>
                          </a:solidFill>
                          <a:latin typeface="Arial Narrow"/>
                        </a:rPr>
                        <a:t>102</a:t>
                      </a:r>
                    </a:p>
                  </a:txBody>
                  <a:tcPr marL="9525" marR="9525" marT="9525" marB="0" anchor="b"/>
                </a:tc>
                <a:tc>
                  <a:txBody>
                    <a:bodyPr/>
                    <a:lstStyle/>
                    <a:p>
                      <a:pPr algn="r" fontAlgn="b"/>
                      <a:r>
                        <a:rPr lang="el-GR" sz="1400" b="1" i="0" u="none" strike="noStrike">
                          <a:solidFill>
                            <a:srgbClr val="000000"/>
                          </a:solidFill>
                          <a:latin typeface="Arial Narrow"/>
                        </a:rPr>
                        <a:t>102</a:t>
                      </a:r>
                    </a:p>
                  </a:txBody>
                  <a:tcPr marL="9525" marR="9525" marT="9525" marB="0" anchor="b"/>
                </a:tc>
                <a:tc>
                  <a:txBody>
                    <a:bodyPr/>
                    <a:lstStyle/>
                    <a:p>
                      <a:pPr algn="r" fontAlgn="b"/>
                      <a:r>
                        <a:rPr lang="el-GR" sz="1400" b="1" i="0" u="none" strike="noStrike">
                          <a:solidFill>
                            <a:srgbClr val="000000"/>
                          </a:solidFill>
                          <a:latin typeface="Arial Narrow"/>
                        </a:rPr>
                        <a:t>0</a:t>
                      </a:r>
                    </a:p>
                  </a:txBody>
                  <a:tcPr marL="9525" marR="9525" marT="9525" marB="0" anchor="b"/>
                </a:tc>
                <a:tc>
                  <a:txBody>
                    <a:bodyPr/>
                    <a:lstStyle/>
                    <a:p>
                      <a:pPr algn="r" fontAlgn="b"/>
                      <a:r>
                        <a:rPr lang="el-GR" sz="1400" b="1" i="0" u="none" strike="noStrike" dirty="0">
                          <a:solidFill>
                            <a:srgbClr val="000000"/>
                          </a:solidFill>
                          <a:latin typeface="Arial Narrow"/>
                        </a:rPr>
                        <a:t>0</a:t>
                      </a:r>
                    </a:p>
                  </a:txBody>
                  <a:tcPr marL="9525" marR="9525" marT="9525" marB="0" anchor="b"/>
                </a:tc>
                <a:tc>
                  <a:txBody>
                    <a:bodyPr/>
                    <a:lstStyle/>
                    <a:p>
                      <a:pPr algn="r" fontAlgn="b"/>
                      <a:r>
                        <a:rPr lang="el-GR" sz="1400" b="1" i="0" u="none" strike="noStrike" dirty="0">
                          <a:solidFill>
                            <a:srgbClr val="000000"/>
                          </a:solidFill>
                          <a:latin typeface="Arial Narrow"/>
                        </a:rPr>
                        <a:t>17</a:t>
                      </a:r>
                    </a:p>
                  </a:txBody>
                  <a:tcPr marL="9525" marR="9525" marT="9525" marB="0" anchor="b"/>
                </a:tc>
              </a:tr>
              <a:tr h="646804">
                <a:tc>
                  <a:txBody>
                    <a:bodyPr/>
                    <a:lstStyle/>
                    <a:p>
                      <a:pPr algn="l" fontAlgn="b"/>
                      <a:r>
                        <a:rPr lang="el-GR" sz="1400" b="1" i="1" u="none" strike="noStrike" dirty="0">
                          <a:solidFill>
                            <a:srgbClr val="000000"/>
                          </a:solidFill>
                          <a:latin typeface="Arial Narrow"/>
                        </a:rPr>
                        <a:t>Πωλήσεις αγαθών και υπηρεσιών </a:t>
                      </a:r>
                    </a:p>
                  </a:txBody>
                  <a:tcPr marL="9525" marR="9525" marT="9525" marB="0" anchor="b"/>
                </a:tc>
                <a:tc>
                  <a:txBody>
                    <a:bodyPr/>
                    <a:lstStyle/>
                    <a:p>
                      <a:pPr algn="r" fontAlgn="b"/>
                      <a:r>
                        <a:rPr lang="el-GR" sz="1400" b="1" i="0" u="none" strike="noStrike" dirty="0">
                          <a:solidFill>
                            <a:srgbClr val="000000"/>
                          </a:solidFill>
                          <a:latin typeface="Arial Narrow"/>
                        </a:rPr>
                        <a:t>2.284</a:t>
                      </a:r>
                    </a:p>
                  </a:txBody>
                  <a:tcPr marL="9525" marR="9525" marT="9525" marB="0" anchor="b"/>
                </a:tc>
                <a:tc>
                  <a:txBody>
                    <a:bodyPr/>
                    <a:lstStyle/>
                    <a:p>
                      <a:pPr algn="r" fontAlgn="b"/>
                      <a:r>
                        <a:rPr lang="el-GR" sz="1400" b="1" i="0" u="none" strike="noStrike" dirty="0">
                          <a:solidFill>
                            <a:srgbClr val="000000"/>
                          </a:solidFill>
                          <a:latin typeface="Arial Narrow"/>
                        </a:rPr>
                        <a:t>1.671</a:t>
                      </a:r>
                    </a:p>
                  </a:txBody>
                  <a:tcPr marL="9525" marR="9525" marT="9525" marB="0" anchor="b"/>
                </a:tc>
                <a:tc>
                  <a:txBody>
                    <a:bodyPr/>
                    <a:lstStyle/>
                    <a:p>
                      <a:pPr algn="r" fontAlgn="b"/>
                      <a:r>
                        <a:rPr lang="el-GR" sz="1400" b="1" i="0" u="none" strike="noStrike" dirty="0">
                          <a:solidFill>
                            <a:srgbClr val="000000"/>
                          </a:solidFill>
                          <a:latin typeface="Arial Narrow"/>
                        </a:rPr>
                        <a:t>944</a:t>
                      </a:r>
                    </a:p>
                  </a:txBody>
                  <a:tcPr marL="9525" marR="9525" marT="9525" marB="0" anchor="b"/>
                </a:tc>
                <a:tc>
                  <a:txBody>
                    <a:bodyPr/>
                    <a:lstStyle/>
                    <a:p>
                      <a:pPr algn="r" fontAlgn="b"/>
                      <a:r>
                        <a:rPr lang="el-GR" sz="1400" b="1" i="0" u="none" strike="noStrike">
                          <a:solidFill>
                            <a:srgbClr val="000000"/>
                          </a:solidFill>
                          <a:latin typeface="Arial Narrow"/>
                        </a:rPr>
                        <a:t>727</a:t>
                      </a:r>
                    </a:p>
                  </a:txBody>
                  <a:tcPr marL="9525" marR="9525" marT="9525" marB="0" anchor="b"/>
                </a:tc>
                <a:tc>
                  <a:txBody>
                    <a:bodyPr/>
                    <a:lstStyle/>
                    <a:p>
                      <a:pPr algn="r" fontAlgn="b"/>
                      <a:r>
                        <a:rPr lang="el-GR" sz="1400" b="1" i="0" u="none" strike="noStrike" dirty="0">
                          <a:solidFill>
                            <a:srgbClr val="000000"/>
                          </a:solidFill>
                          <a:latin typeface="Arial Narrow"/>
                        </a:rPr>
                        <a:t>491</a:t>
                      </a:r>
                    </a:p>
                  </a:txBody>
                  <a:tcPr marL="9525" marR="9525" marT="9525" marB="0" anchor="b"/>
                </a:tc>
                <a:tc>
                  <a:txBody>
                    <a:bodyPr/>
                    <a:lstStyle/>
                    <a:p>
                      <a:pPr algn="r" fontAlgn="b"/>
                      <a:r>
                        <a:rPr lang="el-GR" sz="1400" b="1" i="0" u="none" strike="noStrike" dirty="0">
                          <a:solidFill>
                            <a:srgbClr val="000000"/>
                          </a:solidFill>
                          <a:latin typeface="Arial Narrow"/>
                        </a:rPr>
                        <a:t>122</a:t>
                      </a:r>
                    </a:p>
                  </a:txBody>
                  <a:tcPr marL="9525" marR="9525" marT="9525" marB="0" anchor="b"/>
                </a:tc>
              </a:tr>
              <a:tr h="646804">
                <a:tc>
                  <a:txBody>
                    <a:bodyPr/>
                    <a:lstStyle/>
                    <a:p>
                      <a:pPr algn="l" fontAlgn="b"/>
                      <a:r>
                        <a:rPr lang="el-GR" sz="1400" b="1" i="0" u="none" strike="noStrike" dirty="0">
                          <a:solidFill>
                            <a:srgbClr val="000000"/>
                          </a:solidFill>
                          <a:latin typeface="Arial Narrow"/>
                        </a:rPr>
                        <a:t>Διάφορα και μη προσδιορισθέντα έσοδα</a:t>
                      </a:r>
                    </a:p>
                  </a:txBody>
                  <a:tcPr marL="9525" marR="9525" marT="9525" marB="0" anchor="b"/>
                </a:tc>
                <a:tc>
                  <a:txBody>
                    <a:bodyPr/>
                    <a:lstStyle/>
                    <a:p>
                      <a:pPr algn="r" fontAlgn="b"/>
                      <a:r>
                        <a:rPr lang="el-GR" sz="1400" b="1" i="0" u="none" strike="noStrike" dirty="0">
                          <a:solidFill>
                            <a:srgbClr val="000000"/>
                          </a:solidFill>
                          <a:latin typeface="Arial Narrow"/>
                        </a:rPr>
                        <a:t>393</a:t>
                      </a:r>
                    </a:p>
                  </a:txBody>
                  <a:tcPr marL="9525" marR="9525" marT="9525" marB="0" anchor="b"/>
                </a:tc>
                <a:tc>
                  <a:txBody>
                    <a:bodyPr/>
                    <a:lstStyle/>
                    <a:p>
                      <a:pPr algn="r" fontAlgn="b"/>
                      <a:r>
                        <a:rPr lang="el-GR" sz="1400" b="1" i="0" u="none" strike="noStrike">
                          <a:solidFill>
                            <a:srgbClr val="000000"/>
                          </a:solidFill>
                          <a:latin typeface="Arial Narrow"/>
                        </a:rPr>
                        <a:t>337</a:t>
                      </a:r>
                    </a:p>
                  </a:txBody>
                  <a:tcPr marL="9525" marR="9525" marT="9525" marB="0" anchor="b"/>
                </a:tc>
                <a:tc>
                  <a:txBody>
                    <a:bodyPr/>
                    <a:lstStyle/>
                    <a:p>
                      <a:pPr algn="r" fontAlgn="b"/>
                      <a:r>
                        <a:rPr lang="el-GR" sz="1400" b="1" i="0" u="none" strike="noStrike" dirty="0">
                          <a:solidFill>
                            <a:srgbClr val="000000"/>
                          </a:solidFill>
                          <a:latin typeface="Arial Narrow"/>
                        </a:rPr>
                        <a:t>216</a:t>
                      </a:r>
                    </a:p>
                  </a:txBody>
                  <a:tcPr marL="9525" marR="9525" marT="9525" marB="0" anchor="b"/>
                </a:tc>
                <a:tc>
                  <a:txBody>
                    <a:bodyPr/>
                    <a:lstStyle/>
                    <a:p>
                      <a:pPr algn="r" fontAlgn="b"/>
                      <a:r>
                        <a:rPr lang="el-GR" sz="1400" b="1" i="0" u="none" strike="noStrike" dirty="0">
                          <a:solidFill>
                            <a:srgbClr val="000000"/>
                          </a:solidFill>
                          <a:latin typeface="Arial Narrow"/>
                        </a:rPr>
                        <a:t>121</a:t>
                      </a:r>
                    </a:p>
                  </a:txBody>
                  <a:tcPr marL="9525" marR="9525" marT="9525" marB="0" anchor="b"/>
                </a:tc>
                <a:tc>
                  <a:txBody>
                    <a:bodyPr/>
                    <a:lstStyle/>
                    <a:p>
                      <a:pPr algn="r" fontAlgn="b"/>
                      <a:r>
                        <a:rPr lang="el-GR" sz="1400" b="1" i="0" u="none" strike="noStrike" dirty="0">
                          <a:solidFill>
                            <a:srgbClr val="000000"/>
                          </a:solidFill>
                          <a:latin typeface="Arial Narrow"/>
                        </a:rPr>
                        <a:t>25</a:t>
                      </a:r>
                    </a:p>
                  </a:txBody>
                  <a:tcPr marL="9525" marR="9525" marT="9525" marB="0" anchor="b"/>
                </a:tc>
                <a:tc>
                  <a:txBody>
                    <a:bodyPr/>
                    <a:lstStyle/>
                    <a:p>
                      <a:pPr algn="r" fontAlgn="b"/>
                      <a:r>
                        <a:rPr lang="el-GR" sz="1400" b="1" i="0" u="none" strike="noStrike" dirty="0">
                          <a:solidFill>
                            <a:srgbClr val="000000"/>
                          </a:solidFill>
                          <a:latin typeface="Arial Narrow"/>
                        </a:rPr>
                        <a:t>31</a:t>
                      </a:r>
                    </a:p>
                  </a:txBody>
                  <a:tcPr marL="9525" marR="9525" marT="9525" marB="0" anchor="b"/>
                </a:tc>
              </a:tr>
            </a:tbl>
          </a:graphicData>
        </a:graphic>
      </p:graphicFrame>
      <p:sp>
        <p:nvSpPr>
          <p:cNvPr id="6" name="5 - Τίτλος"/>
          <p:cNvSpPr>
            <a:spLocks noGrp="1"/>
          </p:cNvSpPr>
          <p:nvPr>
            <p:ph type="title"/>
          </p:nvPr>
        </p:nvSpPr>
        <p:spPr>
          <a:xfrm>
            <a:off x="457200" y="274638"/>
            <a:ext cx="8291264" cy="274042"/>
          </a:xfrm>
        </p:spPr>
        <p:txBody>
          <a:bodyPr>
            <a:noAutofit/>
          </a:bodyPr>
          <a:lstStyle/>
          <a:p>
            <a:r>
              <a:rPr lang="el-GR" sz="1800" dirty="0" smtClean="0"/>
              <a:t>Ιαν. – Αύγουστος 2018 Γενική Κυβέρνηση σε εκατ. ευρώ</a:t>
            </a:r>
            <a:endParaRPr lang="el-GR"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 Θέση περιεχομένου"/>
          <p:cNvGraphicFramePr>
            <a:graphicFrameLocks noGrp="1"/>
          </p:cNvGraphicFramePr>
          <p:nvPr>
            <p:ph idx="1"/>
          </p:nvPr>
        </p:nvGraphicFramePr>
        <p:xfrm>
          <a:off x="395536" y="764703"/>
          <a:ext cx="8229599" cy="5807189"/>
        </p:xfrm>
        <a:graphic>
          <a:graphicData uri="http://schemas.openxmlformats.org/drawingml/2006/table">
            <a:tbl>
              <a:tblPr firstRow="1" bandRow="1">
                <a:tableStyleId>{5C22544A-7EE6-4342-B048-85BDC9FD1C3A}</a:tableStyleId>
              </a:tblPr>
              <a:tblGrid>
                <a:gridCol w="1175657"/>
                <a:gridCol w="1175657"/>
                <a:gridCol w="1175657"/>
                <a:gridCol w="1175657"/>
                <a:gridCol w="1175657"/>
                <a:gridCol w="1175657"/>
                <a:gridCol w="1175657"/>
              </a:tblGrid>
              <a:tr h="1326175">
                <a:tc>
                  <a:txBody>
                    <a:bodyPr/>
                    <a:lstStyle/>
                    <a:p>
                      <a:pPr algn="ctr" fontAlgn="ctr"/>
                      <a:r>
                        <a:rPr lang="el-GR" sz="1400" b="0" i="0" u="none" strike="noStrike" dirty="0">
                          <a:solidFill>
                            <a:srgbClr val="000000"/>
                          </a:solidFill>
                          <a:latin typeface="Arial Narrow"/>
                        </a:rPr>
                        <a:t>Στοιχείο</a:t>
                      </a:r>
                    </a:p>
                  </a:txBody>
                  <a:tcPr marL="9525" marR="9525" marT="9525" marB="0" anchor="ctr"/>
                </a:tc>
                <a:tc>
                  <a:txBody>
                    <a:bodyPr/>
                    <a:lstStyle/>
                    <a:p>
                      <a:pPr algn="ctr" fontAlgn="ctr"/>
                      <a:r>
                        <a:rPr lang="el-GR" sz="1400" b="0" i="0" u="none" strike="noStrike" dirty="0">
                          <a:solidFill>
                            <a:srgbClr val="000000"/>
                          </a:solidFill>
                          <a:latin typeface="Arial Narrow"/>
                        </a:rPr>
                        <a:t>Γενική κυβέρνηση (ενοποιημένα)</a:t>
                      </a:r>
                    </a:p>
                  </a:txBody>
                  <a:tcPr marL="9525" marR="9525" marT="9525" marB="0" anchor="ctr"/>
                </a:tc>
                <a:tc>
                  <a:txBody>
                    <a:bodyPr/>
                    <a:lstStyle/>
                    <a:p>
                      <a:pPr algn="ctr" fontAlgn="ctr"/>
                      <a:r>
                        <a:rPr lang="el-GR" sz="1400" b="0" i="0" u="none" strike="noStrike" dirty="0">
                          <a:solidFill>
                            <a:srgbClr val="000000"/>
                          </a:solidFill>
                          <a:latin typeface="Arial Narrow"/>
                        </a:rPr>
                        <a:t>Κεντρική κυβέρνηση (ενοποιημένα σε επίπεδο υποτομέα)</a:t>
                      </a:r>
                    </a:p>
                  </a:txBody>
                  <a:tcPr marL="9525" marR="9525" marT="9525" marB="0" anchor="ctr"/>
                </a:tc>
                <a:tc>
                  <a:txBody>
                    <a:bodyPr/>
                    <a:lstStyle/>
                    <a:p>
                      <a:pPr algn="ctr" fontAlgn="ctr"/>
                      <a:r>
                        <a:rPr lang="el-GR" sz="1400" b="0" i="0" u="none" strike="noStrike" dirty="0">
                          <a:solidFill>
                            <a:srgbClr val="000000"/>
                          </a:solidFill>
                          <a:latin typeface="Arial Narrow"/>
                        </a:rPr>
                        <a:t>Κράτος (Κεντρική διοίκηση)</a:t>
                      </a:r>
                    </a:p>
                  </a:txBody>
                  <a:tcPr marL="9525" marR="9525" marT="9525" marB="0" anchor="ctr"/>
                </a:tc>
                <a:tc>
                  <a:txBody>
                    <a:bodyPr/>
                    <a:lstStyle/>
                    <a:p>
                      <a:pPr algn="ctr" fontAlgn="ctr"/>
                      <a:r>
                        <a:rPr lang="el-GR" sz="1400" b="0" i="0" u="none" strike="noStrike" dirty="0">
                          <a:solidFill>
                            <a:srgbClr val="000000"/>
                          </a:solidFill>
                          <a:latin typeface="Arial Narrow"/>
                        </a:rPr>
                        <a:t>Κεντρική κυβέρνηση εκτός κρατικού προϋπολογισμού </a:t>
                      </a:r>
                      <a:br>
                        <a:rPr lang="el-GR" sz="1400" b="0" i="0" u="none" strike="noStrike" dirty="0">
                          <a:solidFill>
                            <a:srgbClr val="000000"/>
                          </a:solidFill>
                          <a:latin typeface="Arial Narrow"/>
                        </a:rPr>
                      </a:br>
                      <a:r>
                        <a:rPr lang="el-GR" sz="1400" b="0" i="0" u="none" strike="noStrike" dirty="0">
                          <a:solidFill>
                            <a:srgbClr val="000000"/>
                          </a:solidFill>
                          <a:latin typeface="Arial Narrow"/>
                        </a:rPr>
                        <a:t>(μη ενοποιημένα)</a:t>
                      </a:r>
                    </a:p>
                  </a:txBody>
                  <a:tcPr marL="9525" marR="9525" marT="9525" marB="0" anchor="ctr"/>
                </a:tc>
                <a:tc>
                  <a:txBody>
                    <a:bodyPr/>
                    <a:lstStyle/>
                    <a:p>
                      <a:pPr algn="ctr" fontAlgn="ctr"/>
                      <a:r>
                        <a:rPr lang="el-GR" sz="1400" b="0" i="0" u="none" strike="noStrike" dirty="0">
                          <a:solidFill>
                            <a:srgbClr val="000000"/>
                          </a:solidFill>
                          <a:latin typeface="Arial Narrow"/>
                        </a:rPr>
                        <a:t>Τοπική Αυτοδιοίκηση (Ενοποιημένα σε επίπεδο υποτομέα)</a:t>
                      </a:r>
                    </a:p>
                  </a:txBody>
                  <a:tcPr marL="9525" marR="9525" marT="9525" marB="0" anchor="ctr"/>
                </a:tc>
                <a:tc>
                  <a:txBody>
                    <a:bodyPr/>
                    <a:lstStyle/>
                    <a:p>
                      <a:pPr algn="ctr" fontAlgn="ctr"/>
                      <a:r>
                        <a:rPr lang="el-GR" sz="1400" b="0" i="0" u="none" strike="noStrike" dirty="0">
                          <a:solidFill>
                            <a:srgbClr val="000000"/>
                          </a:solidFill>
                          <a:latin typeface="Arial Narrow"/>
                        </a:rPr>
                        <a:t>Οργανισμοί Κοινωνικής Ασφάλισης (ενοποιημένα σε επίπεδο υποτομέα)</a:t>
                      </a:r>
                    </a:p>
                  </a:txBody>
                  <a:tcPr marL="9525" marR="9525" marT="9525" marB="0" anchor="ctr"/>
                </a:tc>
              </a:tr>
              <a:tr h="195762">
                <a:tc>
                  <a:txBody>
                    <a:bodyPr/>
                    <a:lstStyle/>
                    <a:p>
                      <a:pPr algn="l" fontAlgn="b"/>
                      <a:r>
                        <a:rPr lang="el-GR" sz="1400" b="1" i="0" u="none" strike="noStrike">
                          <a:solidFill>
                            <a:srgbClr val="000000"/>
                          </a:solidFill>
                          <a:latin typeface="Arial Narrow"/>
                        </a:rPr>
                        <a:t>Δαπάνες </a:t>
                      </a:r>
                    </a:p>
                  </a:txBody>
                  <a:tcPr marL="9525" marR="9525" marT="9525" marB="0" anchor="b"/>
                </a:tc>
                <a:tc>
                  <a:txBody>
                    <a:bodyPr/>
                    <a:lstStyle/>
                    <a:p>
                      <a:pPr algn="r" fontAlgn="b"/>
                      <a:r>
                        <a:rPr lang="el-GR" sz="1400" b="1" i="0" u="none" strike="noStrike" dirty="0">
                          <a:solidFill>
                            <a:srgbClr val="000000"/>
                          </a:solidFill>
                          <a:latin typeface="Arial Narrow"/>
                        </a:rPr>
                        <a:t>49.741</a:t>
                      </a:r>
                    </a:p>
                  </a:txBody>
                  <a:tcPr marL="9525" marR="9525" marT="9525" marB="0" anchor="b"/>
                </a:tc>
                <a:tc>
                  <a:txBody>
                    <a:bodyPr/>
                    <a:lstStyle/>
                    <a:p>
                      <a:pPr algn="r" fontAlgn="b"/>
                      <a:r>
                        <a:rPr lang="el-GR" sz="1400" b="1" i="0" u="none" strike="noStrike" dirty="0">
                          <a:solidFill>
                            <a:srgbClr val="000000"/>
                          </a:solidFill>
                          <a:latin typeface="Arial Narrow"/>
                        </a:rPr>
                        <a:t>35.278</a:t>
                      </a:r>
                    </a:p>
                  </a:txBody>
                  <a:tcPr marL="9525" marR="9525" marT="9525" marB="0" anchor="b"/>
                </a:tc>
                <a:tc>
                  <a:txBody>
                    <a:bodyPr/>
                    <a:lstStyle/>
                    <a:p>
                      <a:pPr algn="r" fontAlgn="b"/>
                      <a:r>
                        <a:rPr lang="el-GR" sz="1400" b="1" i="0" u="none" strike="noStrike" dirty="0">
                          <a:solidFill>
                            <a:srgbClr val="000000"/>
                          </a:solidFill>
                          <a:latin typeface="Arial Narrow"/>
                        </a:rPr>
                        <a:t>34.238</a:t>
                      </a:r>
                    </a:p>
                  </a:txBody>
                  <a:tcPr marL="9525" marR="9525" marT="9525" marB="0" anchor="b"/>
                </a:tc>
                <a:tc>
                  <a:txBody>
                    <a:bodyPr/>
                    <a:lstStyle/>
                    <a:p>
                      <a:pPr algn="r" fontAlgn="b"/>
                      <a:r>
                        <a:rPr lang="el-GR" sz="1400" b="1" i="0" u="none" strike="noStrike">
                          <a:solidFill>
                            <a:srgbClr val="000000"/>
                          </a:solidFill>
                          <a:latin typeface="Arial Narrow"/>
                        </a:rPr>
                        <a:t>4.411</a:t>
                      </a:r>
                    </a:p>
                  </a:txBody>
                  <a:tcPr marL="9525" marR="9525" marT="9525" marB="0" anchor="b"/>
                </a:tc>
                <a:tc>
                  <a:txBody>
                    <a:bodyPr/>
                    <a:lstStyle/>
                    <a:p>
                      <a:pPr algn="r" fontAlgn="b"/>
                      <a:r>
                        <a:rPr lang="el-GR" sz="1400" b="1" i="0" u="none" strike="noStrike" dirty="0">
                          <a:solidFill>
                            <a:srgbClr val="000000"/>
                          </a:solidFill>
                          <a:latin typeface="Arial Narrow"/>
                        </a:rPr>
                        <a:t>3.924</a:t>
                      </a:r>
                    </a:p>
                  </a:txBody>
                  <a:tcPr marL="9525" marR="9525" marT="9525" marB="0" anchor="b"/>
                </a:tc>
                <a:tc>
                  <a:txBody>
                    <a:bodyPr/>
                    <a:lstStyle/>
                    <a:p>
                      <a:pPr algn="r" fontAlgn="b"/>
                      <a:r>
                        <a:rPr lang="el-GR" sz="1400" b="1" i="0" u="none" strike="noStrike" dirty="0">
                          <a:solidFill>
                            <a:srgbClr val="000000"/>
                          </a:solidFill>
                          <a:latin typeface="Arial Narrow"/>
                        </a:rPr>
                        <a:t>27.580</a:t>
                      </a:r>
                    </a:p>
                  </a:txBody>
                  <a:tcPr marL="9525" marR="9525" marT="9525" marB="0" anchor="b"/>
                </a:tc>
              </a:tr>
              <a:tr h="384164">
                <a:tc>
                  <a:txBody>
                    <a:bodyPr/>
                    <a:lstStyle/>
                    <a:p>
                      <a:pPr algn="l" fontAlgn="b"/>
                      <a:r>
                        <a:rPr lang="el-GR" sz="1400" b="1" i="1" u="none" strike="noStrike">
                          <a:solidFill>
                            <a:srgbClr val="000000"/>
                          </a:solidFill>
                          <a:latin typeface="Arial Narrow"/>
                        </a:rPr>
                        <a:t>Αμοιβές προσωπικού</a:t>
                      </a:r>
                    </a:p>
                  </a:txBody>
                  <a:tcPr marL="9525" marR="9525" marT="9525" marB="0" anchor="b"/>
                </a:tc>
                <a:tc>
                  <a:txBody>
                    <a:bodyPr/>
                    <a:lstStyle/>
                    <a:p>
                      <a:pPr algn="r" fontAlgn="b"/>
                      <a:r>
                        <a:rPr lang="el-GR" sz="1400" b="1" i="0" u="none" strike="noStrike" dirty="0">
                          <a:solidFill>
                            <a:srgbClr val="000000"/>
                          </a:solidFill>
                          <a:latin typeface="Arial Narrow"/>
                        </a:rPr>
                        <a:t>11.171</a:t>
                      </a:r>
                    </a:p>
                  </a:txBody>
                  <a:tcPr marL="9525" marR="9525" marT="9525" marB="0" anchor="b"/>
                </a:tc>
                <a:tc>
                  <a:txBody>
                    <a:bodyPr/>
                    <a:lstStyle/>
                    <a:p>
                      <a:pPr algn="r" fontAlgn="b"/>
                      <a:r>
                        <a:rPr lang="el-GR" sz="1400" b="1" i="0" u="none" strike="noStrike">
                          <a:solidFill>
                            <a:srgbClr val="000000"/>
                          </a:solidFill>
                          <a:latin typeface="Arial Narrow"/>
                        </a:rPr>
                        <a:t>7.913</a:t>
                      </a:r>
                    </a:p>
                  </a:txBody>
                  <a:tcPr marL="9525" marR="9525" marT="9525" marB="0" anchor="b"/>
                </a:tc>
                <a:tc>
                  <a:txBody>
                    <a:bodyPr/>
                    <a:lstStyle/>
                    <a:p>
                      <a:pPr algn="r" fontAlgn="b"/>
                      <a:r>
                        <a:rPr lang="el-GR" sz="1400" b="1" i="0" u="none" strike="noStrike" dirty="0">
                          <a:solidFill>
                            <a:srgbClr val="000000"/>
                          </a:solidFill>
                          <a:latin typeface="Arial Narrow"/>
                        </a:rPr>
                        <a:t>6.392</a:t>
                      </a:r>
                    </a:p>
                  </a:txBody>
                  <a:tcPr marL="9525" marR="9525" marT="9525" marB="0" anchor="b"/>
                </a:tc>
                <a:tc>
                  <a:txBody>
                    <a:bodyPr/>
                    <a:lstStyle/>
                    <a:p>
                      <a:pPr algn="r" fontAlgn="b"/>
                      <a:r>
                        <a:rPr lang="el-GR" sz="1400" b="1" i="0" u="none" strike="noStrike">
                          <a:solidFill>
                            <a:srgbClr val="000000"/>
                          </a:solidFill>
                          <a:latin typeface="Arial Narrow"/>
                        </a:rPr>
                        <a:t>1.521</a:t>
                      </a:r>
                    </a:p>
                  </a:txBody>
                  <a:tcPr marL="9525" marR="9525" marT="9525" marB="0" anchor="b"/>
                </a:tc>
                <a:tc>
                  <a:txBody>
                    <a:bodyPr/>
                    <a:lstStyle/>
                    <a:p>
                      <a:pPr algn="r" fontAlgn="b"/>
                      <a:r>
                        <a:rPr lang="el-GR" sz="1400" b="1" i="0" u="none" strike="noStrike">
                          <a:solidFill>
                            <a:srgbClr val="000000"/>
                          </a:solidFill>
                          <a:latin typeface="Arial Narrow"/>
                        </a:rPr>
                        <a:t>1.597</a:t>
                      </a:r>
                    </a:p>
                  </a:txBody>
                  <a:tcPr marL="9525" marR="9525" marT="9525" marB="0" anchor="b"/>
                </a:tc>
                <a:tc>
                  <a:txBody>
                    <a:bodyPr/>
                    <a:lstStyle/>
                    <a:p>
                      <a:pPr algn="r" fontAlgn="b"/>
                      <a:r>
                        <a:rPr lang="el-GR" sz="1400" b="1" i="0" u="none" strike="noStrike" dirty="0">
                          <a:solidFill>
                            <a:srgbClr val="000000"/>
                          </a:solidFill>
                          <a:latin typeface="Arial Narrow"/>
                        </a:rPr>
                        <a:t>1.661</a:t>
                      </a:r>
                    </a:p>
                  </a:txBody>
                  <a:tcPr marL="9525" marR="9525" marT="9525" marB="0" anchor="b"/>
                </a:tc>
              </a:tr>
              <a:tr h="572566">
                <a:tc>
                  <a:txBody>
                    <a:bodyPr/>
                    <a:lstStyle/>
                    <a:p>
                      <a:pPr algn="l" fontAlgn="b"/>
                      <a:r>
                        <a:rPr lang="el-GR" sz="1400" b="1" i="1" u="none" strike="noStrike">
                          <a:solidFill>
                            <a:srgbClr val="000000"/>
                          </a:solidFill>
                          <a:latin typeface="Arial Narrow"/>
                        </a:rPr>
                        <a:t>Αγορά αγαθών και υπηρεσιών </a:t>
                      </a:r>
                    </a:p>
                  </a:txBody>
                  <a:tcPr marL="9525" marR="9525" marT="9525" marB="0" anchor="b"/>
                </a:tc>
                <a:tc>
                  <a:txBody>
                    <a:bodyPr/>
                    <a:lstStyle/>
                    <a:p>
                      <a:pPr algn="r" fontAlgn="b"/>
                      <a:r>
                        <a:rPr lang="el-GR" sz="1400" b="1" i="0" u="none" strike="noStrike" dirty="0">
                          <a:solidFill>
                            <a:srgbClr val="000000"/>
                          </a:solidFill>
                          <a:latin typeface="Arial Narrow"/>
                        </a:rPr>
                        <a:t>4.071</a:t>
                      </a:r>
                    </a:p>
                  </a:txBody>
                  <a:tcPr marL="9525" marR="9525" marT="9525" marB="0" anchor="b"/>
                </a:tc>
                <a:tc>
                  <a:txBody>
                    <a:bodyPr/>
                    <a:lstStyle/>
                    <a:p>
                      <a:pPr algn="r" fontAlgn="b"/>
                      <a:r>
                        <a:rPr lang="el-GR" sz="1400" b="1" i="0" u="none" strike="noStrike">
                          <a:solidFill>
                            <a:srgbClr val="000000"/>
                          </a:solidFill>
                          <a:latin typeface="Arial Narrow"/>
                        </a:rPr>
                        <a:t>1.852</a:t>
                      </a:r>
                    </a:p>
                  </a:txBody>
                  <a:tcPr marL="9525" marR="9525" marT="9525" marB="0" anchor="b"/>
                </a:tc>
                <a:tc>
                  <a:txBody>
                    <a:bodyPr/>
                    <a:lstStyle/>
                    <a:p>
                      <a:pPr algn="r" fontAlgn="b"/>
                      <a:r>
                        <a:rPr lang="el-GR" sz="1400" b="1" i="0" u="none" strike="noStrike" dirty="0">
                          <a:solidFill>
                            <a:srgbClr val="000000"/>
                          </a:solidFill>
                          <a:latin typeface="Arial Narrow"/>
                        </a:rPr>
                        <a:t>852</a:t>
                      </a:r>
                    </a:p>
                  </a:txBody>
                  <a:tcPr marL="9525" marR="9525" marT="9525" marB="0" anchor="b"/>
                </a:tc>
                <a:tc>
                  <a:txBody>
                    <a:bodyPr/>
                    <a:lstStyle/>
                    <a:p>
                      <a:pPr algn="r" fontAlgn="b"/>
                      <a:r>
                        <a:rPr lang="el-GR" sz="1400" b="1" i="0" u="none" strike="noStrike" dirty="0">
                          <a:solidFill>
                            <a:srgbClr val="000000"/>
                          </a:solidFill>
                          <a:latin typeface="Arial Narrow"/>
                        </a:rPr>
                        <a:t>1.000</a:t>
                      </a:r>
                    </a:p>
                  </a:txBody>
                  <a:tcPr marL="9525" marR="9525" marT="9525" marB="0" anchor="b"/>
                </a:tc>
                <a:tc>
                  <a:txBody>
                    <a:bodyPr/>
                    <a:lstStyle/>
                    <a:p>
                      <a:pPr algn="r" fontAlgn="b"/>
                      <a:r>
                        <a:rPr lang="el-GR" sz="1400" b="1" i="0" u="none" strike="noStrike" dirty="0">
                          <a:solidFill>
                            <a:srgbClr val="000000"/>
                          </a:solidFill>
                          <a:latin typeface="Arial Narrow"/>
                        </a:rPr>
                        <a:t>945</a:t>
                      </a:r>
                    </a:p>
                  </a:txBody>
                  <a:tcPr marL="9525" marR="9525" marT="9525" marB="0" anchor="b"/>
                </a:tc>
                <a:tc>
                  <a:txBody>
                    <a:bodyPr/>
                    <a:lstStyle/>
                    <a:p>
                      <a:pPr algn="r" fontAlgn="b"/>
                      <a:r>
                        <a:rPr lang="el-GR" sz="1400" b="1" i="0" u="none" strike="noStrike" dirty="0">
                          <a:solidFill>
                            <a:srgbClr val="000000"/>
                          </a:solidFill>
                          <a:latin typeface="Arial Narrow"/>
                        </a:rPr>
                        <a:t>1.274</a:t>
                      </a:r>
                    </a:p>
                  </a:txBody>
                  <a:tcPr marL="9525" marR="9525" marT="9525" marB="0" anchor="b"/>
                </a:tc>
              </a:tr>
              <a:tr h="572566">
                <a:tc>
                  <a:txBody>
                    <a:bodyPr/>
                    <a:lstStyle/>
                    <a:p>
                      <a:pPr algn="l" fontAlgn="b"/>
                      <a:r>
                        <a:rPr lang="el-GR" sz="1400" b="1" i="1" u="none" strike="noStrike">
                          <a:solidFill>
                            <a:srgbClr val="000000"/>
                          </a:solidFill>
                          <a:latin typeface="Arial Narrow"/>
                        </a:rPr>
                        <a:t>Τόκοι καταβληθέντες </a:t>
                      </a:r>
                    </a:p>
                  </a:txBody>
                  <a:tcPr marL="9525" marR="9525" marT="9525" marB="0" anchor="b"/>
                </a:tc>
                <a:tc>
                  <a:txBody>
                    <a:bodyPr/>
                    <a:lstStyle/>
                    <a:p>
                      <a:pPr algn="r" fontAlgn="b"/>
                      <a:r>
                        <a:rPr lang="el-GR" sz="1400" b="1" i="0" u="none" strike="noStrike" dirty="0">
                          <a:solidFill>
                            <a:srgbClr val="000000"/>
                          </a:solidFill>
                          <a:latin typeface="Arial Narrow"/>
                        </a:rPr>
                        <a:t>3.813</a:t>
                      </a:r>
                    </a:p>
                  </a:txBody>
                  <a:tcPr marL="9525" marR="9525" marT="9525" marB="0" anchor="b"/>
                </a:tc>
                <a:tc>
                  <a:txBody>
                    <a:bodyPr/>
                    <a:lstStyle/>
                    <a:p>
                      <a:pPr algn="r" fontAlgn="b"/>
                      <a:r>
                        <a:rPr lang="el-GR" sz="1400" b="1" i="0" u="none" strike="noStrike" dirty="0">
                          <a:solidFill>
                            <a:srgbClr val="000000"/>
                          </a:solidFill>
                          <a:latin typeface="Arial Narrow"/>
                        </a:rPr>
                        <a:t>4.146</a:t>
                      </a:r>
                    </a:p>
                  </a:txBody>
                  <a:tcPr marL="9525" marR="9525" marT="9525" marB="0" anchor="b"/>
                </a:tc>
                <a:tc>
                  <a:txBody>
                    <a:bodyPr/>
                    <a:lstStyle/>
                    <a:p>
                      <a:pPr algn="r" fontAlgn="b"/>
                      <a:r>
                        <a:rPr lang="el-GR" sz="1400" b="1" i="0" u="none" strike="noStrike" dirty="0">
                          <a:solidFill>
                            <a:srgbClr val="000000"/>
                          </a:solidFill>
                          <a:latin typeface="Arial Narrow"/>
                        </a:rPr>
                        <a:t>4.377</a:t>
                      </a:r>
                    </a:p>
                  </a:txBody>
                  <a:tcPr marL="9525" marR="9525" marT="9525" marB="0" anchor="b"/>
                </a:tc>
                <a:tc>
                  <a:txBody>
                    <a:bodyPr/>
                    <a:lstStyle/>
                    <a:p>
                      <a:pPr algn="r" fontAlgn="b"/>
                      <a:r>
                        <a:rPr lang="el-GR" sz="1400" b="1" i="0" u="none" strike="noStrike" dirty="0">
                          <a:solidFill>
                            <a:srgbClr val="000000"/>
                          </a:solidFill>
                          <a:latin typeface="Arial Narrow"/>
                        </a:rPr>
                        <a:t>216</a:t>
                      </a:r>
                    </a:p>
                  </a:txBody>
                  <a:tcPr marL="9525" marR="9525" marT="9525" marB="0" anchor="b"/>
                </a:tc>
                <a:tc>
                  <a:txBody>
                    <a:bodyPr/>
                    <a:lstStyle/>
                    <a:p>
                      <a:pPr algn="r" fontAlgn="b"/>
                      <a:r>
                        <a:rPr lang="el-GR" sz="1400" b="1" i="0" u="none" strike="noStrike" dirty="0">
                          <a:solidFill>
                            <a:srgbClr val="000000"/>
                          </a:solidFill>
                          <a:latin typeface="Arial Narrow"/>
                        </a:rPr>
                        <a:t>38</a:t>
                      </a:r>
                    </a:p>
                  </a:txBody>
                  <a:tcPr marL="9525" marR="9525" marT="9525" marB="0" anchor="b"/>
                </a:tc>
                <a:tc>
                  <a:txBody>
                    <a:bodyPr/>
                    <a:lstStyle/>
                    <a:p>
                      <a:pPr algn="r" fontAlgn="b"/>
                      <a:r>
                        <a:rPr lang="el-GR" sz="1400" b="1" i="0" u="none" strike="noStrike" dirty="0">
                          <a:solidFill>
                            <a:srgbClr val="000000"/>
                          </a:solidFill>
                          <a:latin typeface="Arial Narrow"/>
                        </a:rPr>
                        <a:t>2</a:t>
                      </a:r>
                    </a:p>
                  </a:txBody>
                  <a:tcPr marL="9525" marR="9525" marT="9525" marB="0" anchor="b"/>
                </a:tc>
              </a:tr>
              <a:tr h="195762">
                <a:tc>
                  <a:txBody>
                    <a:bodyPr/>
                    <a:lstStyle/>
                    <a:p>
                      <a:pPr algn="l" fontAlgn="b"/>
                      <a:r>
                        <a:rPr lang="el-GR" sz="1400" b="1" i="1" u="none" strike="noStrike">
                          <a:solidFill>
                            <a:srgbClr val="000000"/>
                          </a:solidFill>
                          <a:latin typeface="Arial Narrow"/>
                        </a:rPr>
                        <a:t>Επιδοτήσεις</a:t>
                      </a:r>
                    </a:p>
                  </a:txBody>
                  <a:tcPr marL="9525" marR="9525" marT="9525" marB="0" anchor="b"/>
                </a:tc>
                <a:tc>
                  <a:txBody>
                    <a:bodyPr/>
                    <a:lstStyle/>
                    <a:p>
                      <a:pPr algn="r" fontAlgn="b"/>
                      <a:r>
                        <a:rPr lang="el-GR" sz="1400" b="1" i="0" u="none" strike="noStrike" dirty="0">
                          <a:solidFill>
                            <a:srgbClr val="000000"/>
                          </a:solidFill>
                          <a:latin typeface="Arial Narrow"/>
                        </a:rPr>
                        <a:t>1.015</a:t>
                      </a:r>
                    </a:p>
                  </a:txBody>
                  <a:tcPr marL="9525" marR="9525" marT="9525" marB="0" anchor="b"/>
                </a:tc>
                <a:tc>
                  <a:txBody>
                    <a:bodyPr/>
                    <a:lstStyle/>
                    <a:p>
                      <a:pPr algn="r" fontAlgn="b"/>
                      <a:r>
                        <a:rPr lang="el-GR" sz="1400" b="1" i="0" u="none" strike="noStrike" dirty="0">
                          <a:solidFill>
                            <a:srgbClr val="000000"/>
                          </a:solidFill>
                          <a:latin typeface="Arial Narrow"/>
                        </a:rPr>
                        <a:t>864</a:t>
                      </a:r>
                    </a:p>
                  </a:txBody>
                  <a:tcPr marL="9525" marR="9525" marT="9525" marB="0" anchor="b"/>
                </a:tc>
                <a:tc>
                  <a:txBody>
                    <a:bodyPr/>
                    <a:lstStyle/>
                    <a:p>
                      <a:pPr algn="r" fontAlgn="b"/>
                      <a:r>
                        <a:rPr lang="el-GR" sz="1400" b="1" i="0" u="none" strike="noStrike">
                          <a:solidFill>
                            <a:srgbClr val="000000"/>
                          </a:solidFill>
                          <a:latin typeface="Arial Narrow"/>
                        </a:rPr>
                        <a:t>114</a:t>
                      </a:r>
                    </a:p>
                  </a:txBody>
                  <a:tcPr marL="9525" marR="9525" marT="9525" marB="0" anchor="b"/>
                </a:tc>
                <a:tc>
                  <a:txBody>
                    <a:bodyPr/>
                    <a:lstStyle/>
                    <a:p>
                      <a:pPr algn="r" fontAlgn="b"/>
                      <a:r>
                        <a:rPr lang="el-GR" sz="1400" b="1" i="0" u="none" strike="noStrike" dirty="0">
                          <a:solidFill>
                            <a:srgbClr val="000000"/>
                          </a:solidFill>
                          <a:latin typeface="Arial Narrow"/>
                        </a:rPr>
                        <a:t>750</a:t>
                      </a:r>
                    </a:p>
                  </a:txBody>
                  <a:tcPr marL="9525" marR="9525" marT="9525" marB="0" anchor="b"/>
                </a:tc>
                <a:tc>
                  <a:txBody>
                    <a:bodyPr/>
                    <a:lstStyle/>
                    <a:p>
                      <a:pPr algn="r" fontAlgn="b"/>
                      <a:r>
                        <a:rPr lang="el-GR" sz="1400" b="1" i="0" u="none" strike="noStrike">
                          <a:solidFill>
                            <a:srgbClr val="000000"/>
                          </a:solidFill>
                          <a:latin typeface="Arial Narrow"/>
                        </a:rPr>
                        <a:t>0</a:t>
                      </a:r>
                    </a:p>
                  </a:txBody>
                  <a:tcPr marL="9525" marR="9525" marT="9525" marB="0" anchor="b"/>
                </a:tc>
                <a:tc>
                  <a:txBody>
                    <a:bodyPr/>
                    <a:lstStyle/>
                    <a:p>
                      <a:pPr algn="r" fontAlgn="b"/>
                      <a:r>
                        <a:rPr lang="el-GR" sz="1400" b="1" i="0" u="none" strike="noStrike" dirty="0">
                          <a:solidFill>
                            <a:srgbClr val="000000"/>
                          </a:solidFill>
                          <a:latin typeface="Arial Narrow"/>
                        </a:rPr>
                        <a:t>151</a:t>
                      </a:r>
                    </a:p>
                  </a:txBody>
                  <a:tcPr marL="9525" marR="9525" marT="9525" marB="0" anchor="b"/>
                </a:tc>
              </a:tr>
              <a:tr h="195762">
                <a:tc>
                  <a:txBody>
                    <a:bodyPr/>
                    <a:lstStyle/>
                    <a:p>
                      <a:pPr algn="l" fontAlgn="b"/>
                      <a:r>
                        <a:rPr lang="el-GR" sz="1400" b="1" i="1" u="none" strike="noStrike">
                          <a:solidFill>
                            <a:srgbClr val="000000"/>
                          </a:solidFill>
                          <a:latin typeface="Arial Narrow"/>
                        </a:rPr>
                        <a:t>Μεταβιβάσεις</a:t>
                      </a:r>
                    </a:p>
                  </a:txBody>
                  <a:tcPr marL="9525" marR="9525" marT="9525" marB="0" anchor="b"/>
                </a:tc>
                <a:tc>
                  <a:txBody>
                    <a:bodyPr/>
                    <a:lstStyle/>
                    <a:p>
                      <a:pPr algn="r" fontAlgn="b"/>
                      <a:r>
                        <a:rPr lang="el-GR" sz="1400" b="1" i="0" u="none" strike="noStrike" dirty="0">
                          <a:solidFill>
                            <a:srgbClr val="000000"/>
                          </a:solidFill>
                          <a:latin typeface="Arial Narrow"/>
                        </a:rPr>
                        <a:t>2.362</a:t>
                      </a:r>
                    </a:p>
                  </a:txBody>
                  <a:tcPr marL="9525" marR="9525" marT="9525" marB="0" anchor="b"/>
                </a:tc>
                <a:tc>
                  <a:txBody>
                    <a:bodyPr/>
                    <a:lstStyle/>
                    <a:p>
                      <a:pPr algn="r" fontAlgn="b"/>
                      <a:r>
                        <a:rPr lang="el-GR" sz="1400" b="1" i="0" u="none" strike="noStrike" dirty="0">
                          <a:solidFill>
                            <a:srgbClr val="000000"/>
                          </a:solidFill>
                          <a:latin typeface="Arial Narrow"/>
                        </a:rPr>
                        <a:t>18.588</a:t>
                      </a:r>
                    </a:p>
                  </a:txBody>
                  <a:tcPr marL="9525" marR="9525" marT="9525" marB="0" anchor="b"/>
                </a:tc>
                <a:tc>
                  <a:txBody>
                    <a:bodyPr/>
                    <a:lstStyle/>
                    <a:p>
                      <a:pPr algn="r" fontAlgn="b"/>
                      <a:r>
                        <a:rPr lang="el-GR" sz="1400" b="1" i="0" u="none" strike="noStrike" dirty="0">
                          <a:solidFill>
                            <a:srgbClr val="000000"/>
                          </a:solidFill>
                          <a:latin typeface="Arial Narrow"/>
                        </a:rPr>
                        <a:t>21.020</a:t>
                      </a:r>
                    </a:p>
                  </a:txBody>
                  <a:tcPr marL="9525" marR="9525" marT="9525" marB="0" anchor="b"/>
                </a:tc>
                <a:tc>
                  <a:txBody>
                    <a:bodyPr/>
                    <a:lstStyle/>
                    <a:p>
                      <a:pPr algn="r" fontAlgn="b"/>
                      <a:r>
                        <a:rPr lang="el-GR" sz="1400" b="1" i="0" u="none" strike="noStrike" dirty="0">
                          <a:solidFill>
                            <a:srgbClr val="000000"/>
                          </a:solidFill>
                          <a:latin typeface="Arial Narrow"/>
                        </a:rPr>
                        <a:t>456</a:t>
                      </a:r>
                    </a:p>
                  </a:txBody>
                  <a:tcPr marL="9525" marR="9525" marT="9525" marB="0" anchor="b"/>
                </a:tc>
                <a:tc>
                  <a:txBody>
                    <a:bodyPr/>
                    <a:lstStyle/>
                    <a:p>
                      <a:pPr algn="r" fontAlgn="b"/>
                      <a:r>
                        <a:rPr lang="el-GR" sz="1400" b="1" i="0" u="none" strike="noStrike">
                          <a:solidFill>
                            <a:srgbClr val="000000"/>
                          </a:solidFill>
                          <a:latin typeface="Arial Narrow"/>
                        </a:rPr>
                        <a:t>179</a:t>
                      </a:r>
                    </a:p>
                  </a:txBody>
                  <a:tcPr marL="9525" marR="9525" marT="9525" marB="0" anchor="b"/>
                </a:tc>
                <a:tc>
                  <a:txBody>
                    <a:bodyPr/>
                    <a:lstStyle/>
                    <a:p>
                      <a:pPr algn="r" fontAlgn="b"/>
                      <a:r>
                        <a:rPr lang="el-GR" sz="1400" b="1" i="0" u="none" strike="noStrike" dirty="0">
                          <a:solidFill>
                            <a:srgbClr val="000000"/>
                          </a:solidFill>
                          <a:latin typeface="Arial Narrow"/>
                        </a:rPr>
                        <a:t>262</a:t>
                      </a:r>
                    </a:p>
                  </a:txBody>
                  <a:tcPr marL="9525" marR="9525" marT="9525" marB="0" anchor="b"/>
                </a:tc>
              </a:tr>
              <a:tr h="384164">
                <a:tc>
                  <a:txBody>
                    <a:bodyPr/>
                    <a:lstStyle/>
                    <a:p>
                      <a:pPr algn="l" fontAlgn="b"/>
                      <a:r>
                        <a:rPr lang="el-GR" sz="1400" b="1" i="1" u="none" strike="noStrike">
                          <a:solidFill>
                            <a:srgbClr val="000000"/>
                          </a:solidFill>
                          <a:latin typeface="Arial Narrow"/>
                        </a:rPr>
                        <a:t>Κοινωνικές παροχές</a:t>
                      </a:r>
                    </a:p>
                  </a:txBody>
                  <a:tcPr marL="9525" marR="9525" marT="9525" marB="0" anchor="b"/>
                </a:tc>
                <a:tc>
                  <a:txBody>
                    <a:bodyPr/>
                    <a:lstStyle/>
                    <a:p>
                      <a:pPr algn="r" fontAlgn="b"/>
                      <a:r>
                        <a:rPr lang="el-GR" sz="1400" b="1" i="0" u="none" strike="noStrike" dirty="0">
                          <a:solidFill>
                            <a:srgbClr val="000000"/>
                          </a:solidFill>
                          <a:latin typeface="Arial Narrow"/>
                        </a:rPr>
                        <a:t>25.526</a:t>
                      </a:r>
                    </a:p>
                  </a:txBody>
                  <a:tcPr marL="9525" marR="9525" marT="9525" marB="0" anchor="b"/>
                </a:tc>
                <a:tc>
                  <a:txBody>
                    <a:bodyPr/>
                    <a:lstStyle/>
                    <a:p>
                      <a:pPr algn="r" fontAlgn="b"/>
                      <a:r>
                        <a:rPr lang="el-GR" sz="1400" b="1" i="0" u="none" strike="noStrike" dirty="0">
                          <a:solidFill>
                            <a:srgbClr val="000000"/>
                          </a:solidFill>
                          <a:latin typeface="Arial Narrow"/>
                        </a:rPr>
                        <a:t>710</a:t>
                      </a:r>
                    </a:p>
                  </a:txBody>
                  <a:tcPr marL="9525" marR="9525" marT="9525" marB="0" anchor="b"/>
                </a:tc>
                <a:tc>
                  <a:txBody>
                    <a:bodyPr/>
                    <a:lstStyle/>
                    <a:p>
                      <a:pPr algn="r" fontAlgn="b"/>
                      <a:r>
                        <a:rPr lang="el-GR" sz="1400" b="1" i="0" u="none" strike="noStrike" dirty="0">
                          <a:solidFill>
                            <a:srgbClr val="000000"/>
                          </a:solidFill>
                          <a:latin typeface="Arial Narrow"/>
                        </a:rPr>
                        <a:t>709</a:t>
                      </a:r>
                    </a:p>
                  </a:txBody>
                  <a:tcPr marL="9525" marR="9525" marT="9525" marB="0" anchor="b"/>
                </a:tc>
                <a:tc>
                  <a:txBody>
                    <a:bodyPr/>
                    <a:lstStyle/>
                    <a:p>
                      <a:pPr algn="r" fontAlgn="b"/>
                      <a:r>
                        <a:rPr lang="el-GR" sz="1400" b="1" i="0" u="none" strike="noStrike" dirty="0">
                          <a:solidFill>
                            <a:srgbClr val="000000"/>
                          </a:solidFill>
                          <a:latin typeface="Arial Narrow"/>
                        </a:rPr>
                        <a:t>1</a:t>
                      </a:r>
                    </a:p>
                  </a:txBody>
                  <a:tcPr marL="9525" marR="9525" marT="9525" marB="0" anchor="b"/>
                </a:tc>
                <a:tc>
                  <a:txBody>
                    <a:bodyPr/>
                    <a:lstStyle/>
                    <a:p>
                      <a:pPr algn="r" fontAlgn="b"/>
                      <a:r>
                        <a:rPr lang="el-GR" sz="1400" b="1" i="0" u="none" strike="noStrike" dirty="0">
                          <a:solidFill>
                            <a:srgbClr val="000000"/>
                          </a:solidFill>
                          <a:latin typeface="Arial Narrow"/>
                        </a:rPr>
                        <a:t>636</a:t>
                      </a:r>
                    </a:p>
                  </a:txBody>
                  <a:tcPr marL="9525" marR="9525" marT="9525" marB="0" anchor="b"/>
                </a:tc>
                <a:tc>
                  <a:txBody>
                    <a:bodyPr/>
                    <a:lstStyle/>
                    <a:p>
                      <a:pPr algn="r" fontAlgn="b"/>
                      <a:r>
                        <a:rPr lang="el-GR" sz="1400" b="1" i="0" u="none" strike="noStrike" dirty="0">
                          <a:solidFill>
                            <a:srgbClr val="000000"/>
                          </a:solidFill>
                          <a:latin typeface="Arial Narrow"/>
                        </a:rPr>
                        <a:t>24.180</a:t>
                      </a:r>
                    </a:p>
                  </a:txBody>
                  <a:tcPr marL="9525" marR="9525" marT="9525" marB="0" anchor="b"/>
                </a:tc>
              </a:tr>
              <a:tr h="572566">
                <a:tc>
                  <a:txBody>
                    <a:bodyPr/>
                    <a:lstStyle/>
                    <a:p>
                      <a:pPr algn="l" fontAlgn="b"/>
                      <a:r>
                        <a:rPr lang="el-GR" sz="1400" b="1" i="1" u="none" strike="noStrike">
                          <a:solidFill>
                            <a:srgbClr val="000000"/>
                          </a:solidFill>
                          <a:latin typeface="Arial Narrow"/>
                        </a:rPr>
                        <a:t>Αγορές μη χρημ/κών παγίων</a:t>
                      </a:r>
                    </a:p>
                  </a:txBody>
                  <a:tcPr marL="9525" marR="9525" marT="9525" marB="0" anchor="b"/>
                </a:tc>
                <a:tc>
                  <a:txBody>
                    <a:bodyPr/>
                    <a:lstStyle/>
                    <a:p>
                      <a:pPr algn="r" fontAlgn="b"/>
                      <a:r>
                        <a:rPr lang="el-GR" sz="1400" b="1" i="0" u="none" strike="noStrike" dirty="0">
                          <a:solidFill>
                            <a:srgbClr val="000000"/>
                          </a:solidFill>
                          <a:latin typeface="Arial Narrow"/>
                        </a:rPr>
                        <a:t>1.776</a:t>
                      </a:r>
                    </a:p>
                  </a:txBody>
                  <a:tcPr marL="9525" marR="9525" marT="9525" marB="0" anchor="b"/>
                </a:tc>
                <a:tc>
                  <a:txBody>
                    <a:bodyPr/>
                    <a:lstStyle/>
                    <a:p>
                      <a:pPr algn="r" fontAlgn="b"/>
                      <a:r>
                        <a:rPr lang="el-GR" sz="1400" b="1" i="0" u="none" strike="noStrike">
                          <a:solidFill>
                            <a:srgbClr val="000000"/>
                          </a:solidFill>
                          <a:latin typeface="Arial Narrow"/>
                        </a:rPr>
                        <a:t>1.200</a:t>
                      </a:r>
                    </a:p>
                  </a:txBody>
                  <a:tcPr marL="9525" marR="9525" marT="9525" marB="0" anchor="b"/>
                </a:tc>
                <a:tc>
                  <a:txBody>
                    <a:bodyPr/>
                    <a:lstStyle/>
                    <a:p>
                      <a:pPr algn="r" fontAlgn="b"/>
                      <a:r>
                        <a:rPr lang="el-GR" sz="1400" b="1" i="0" u="none" strike="noStrike">
                          <a:solidFill>
                            <a:srgbClr val="000000"/>
                          </a:solidFill>
                          <a:latin typeface="Arial Narrow"/>
                        </a:rPr>
                        <a:t>774</a:t>
                      </a:r>
                    </a:p>
                  </a:txBody>
                  <a:tcPr marL="9525" marR="9525" marT="9525" marB="0" anchor="b"/>
                </a:tc>
                <a:tc>
                  <a:txBody>
                    <a:bodyPr/>
                    <a:lstStyle/>
                    <a:p>
                      <a:pPr algn="r" fontAlgn="b"/>
                      <a:r>
                        <a:rPr lang="el-GR" sz="1400" b="1" i="0" u="none" strike="noStrike" dirty="0">
                          <a:solidFill>
                            <a:srgbClr val="000000"/>
                          </a:solidFill>
                          <a:latin typeface="Arial Narrow"/>
                        </a:rPr>
                        <a:t>463</a:t>
                      </a:r>
                    </a:p>
                  </a:txBody>
                  <a:tcPr marL="9525" marR="9525" marT="9525" marB="0" anchor="b"/>
                </a:tc>
                <a:tc>
                  <a:txBody>
                    <a:bodyPr/>
                    <a:lstStyle/>
                    <a:p>
                      <a:pPr algn="r" fontAlgn="b"/>
                      <a:r>
                        <a:rPr lang="el-GR" sz="1400" b="1" i="0" u="none" strike="noStrike" dirty="0">
                          <a:solidFill>
                            <a:srgbClr val="000000"/>
                          </a:solidFill>
                          <a:latin typeface="Arial Narrow"/>
                        </a:rPr>
                        <a:t>526</a:t>
                      </a:r>
                    </a:p>
                  </a:txBody>
                  <a:tcPr marL="9525" marR="9525" marT="9525" marB="0" anchor="b"/>
                </a:tc>
                <a:tc>
                  <a:txBody>
                    <a:bodyPr/>
                    <a:lstStyle/>
                    <a:p>
                      <a:pPr algn="r" fontAlgn="b"/>
                      <a:r>
                        <a:rPr lang="el-GR" sz="1400" b="1" i="0" u="none" strike="noStrike" dirty="0">
                          <a:solidFill>
                            <a:srgbClr val="000000"/>
                          </a:solidFill>
                          <a:latin typeface="Arial Narrow"/>
                        </a:rPr>
                        <a:t>51</a:t>
                      </a:r>
                    </a:p>
                  </a:txBody>
                  <a:tcPr marL="9525" marR="9525" marT="9525" marB="0" anchor="b"/>
                </a:tc>
              </a:tr>
              <a:tr h="384164">
                <a:tc>
                  <a:txBody>
                    <a:bodyPr/>
                    <a:lstStyle/>
                    <a:p>
                      <a:pPr algn="l" fontAlgn="b"/>
                      <a:r>
                        <a:rPr lang="el-GR" sz="1400" b="1" i="1" u="none" strike="noStrike">
                          <a:solidFill>
                            <a:srgbClr val="000000"/>
                          </a:solidFill>
                          <a:latin typeface="Arial Narrow"/>
                        </a:rPr>
                        <a:t>Λοιπές δαπάνες</a:t>
                      </a:r>
                    </a:p>
                  </a:txBody>
                  <a:tcPr marL="9525" marR="9525" marT="9525" marB="0" anchor="b"/>
                </a:tc>
                <a:tc>
                  <a:txBody>
                    <a:bodyPr/>
                    <a:lstStyle/>
                    <a:p>
                      <a:pPr algn="r" fontAlgn="b"/>
                      <a:r>
                        <a:rPr lang="el-GR" sz="1400" b="1" i="0" u="none" strike="noStrike" dirty="0">
                          <a:solidFill>
                            <a:srgbClr val="000000"/>
                          </a:solidFill>
                          <a:latin typeface="Arial Narrow"/>
                        </a:rPr>
                        <a:t>7</a:t>
                      </a:r>
                    </a:p>
                  </a:txBody>
                  <a:tcPr marL="9525" marR="9525" marT="9525" marB="0" anchor="b"/>
                </a:tc>
                <a:tc>
                  <a:txBody>
                    <a:bodyPr/>
                    <a:lstStyle/>
                    <a:p>
                      <a:pPr algn="r" fontAlgn="b"/>
                      <a:r>
                        <a:rPr lang="el-GR" sz="1400" b="1" i="0" u="none" strike="noStrike">
                          <a:solidFill>
                            <a:srgbClr val="000000"/>
                          </a:solidFill>
                          <a:latin typeface="Arial Narrow"/>
                        </a:rPr>
                        <a:t>4</a:t>
                      </a:r>
                    </a:p>
                  </a:txBody>
                  <a:tcPr marL="9525" marR="9525" marT="9525" marB="0" anchor="b"/>
                </a:tc>
                <a:tc>
                  <a:txBody>
                    <a:bodyPr/>
                    <a:lstStyle/>
                    <a:p>
                      <a:pPr algn="r" fontAlgn="b"/>
                      <a:r>
                        <a:rPr lang="el-GR" sz="1400" b="1" i="0" u="none" strike="noStrike">
                          <a:solidFill>
                            <a:srgbClr val="000000"/>
                          </a:solidFill>
                          <a:latin typeface="Arial Narrow"/>
                        </a:rPr>
                        <a:t>0</a:t>
                      </a:r>
                    </a:p>
                  </a:txBody>
                  <a:tcPr marL="9525" marR="9525" marT="9525" marB="0" anchor="b"/>
                </a:tc>
                <a:tc>
                  <a:txBody>
                    <a:bodyPr/>
                    <a:lstStyle/>
                    <a:p>
                      <a:pPr algn="r" fontAlgn="b"/>
                      <a:r>
                        <a:rPr lang="el-GR" sz="1400" b="1" i="0" u="none" strike="noStrike">
                          <a:solidFill>
                            <a:srgbClr val="000000"/>
                          </a:solidFill>
                          <a:latin typeface="Arial Narrow"/>
                        </a:rPr>
                        <a:t>4</a:t>
                      </a:r>
                    </a:p>
                  </a:txBody>
                  <a:tcPr marL="9525" marR="9525" marT="9525" marB="0" anchor="b"/>
                </a:tc>
                <a:tc>
                  <a:txBody>
                    <a:bodyPr/>
                    <a:lstStyle/>
                    <a:p>
                      <a:pPr algn="r" fontAlgn="b"/>
                      <a:r>
                        <a:rPr lang="el-GR" sz="1400" b="1" i="0" u="none" strike="noStrike" dirty="0">
                          <a:solidFill>
                            <a:srgbClr val="000000"/>
                          </a:solidFill>
                          <a:latin typeface="Arial Narrow"/>
                        </a:rPr>
                        <a:t>3</a:t>
                      </a:r>
                    </a:p>
                  </a:txBody>
                  <a:tcPr marL="9525" marR="9525" marT="9525" marB="0" anchor="b"/>
                </a:tc>
                <a:tc>
                  <a:txBody>
                    <a:bodyPr/>
                    <a:lstStyle/>
                    <a:p>
                      <a:pPr algn="r" fontAlgn="b"/>
                      <a:r>
                        <a:rPr lang="el-GR" sz="1400" b="1" i="0" u="none" strike="noStrike" dirty="0">
                          <a:solidFill>
                            <a:srgbClr val="000000"/>
                          </a:solidFill>
                          <a:latin typeface="Arial Narrow"/>
                        </a:rPr>
                        <a:t>0</a:t>
                      </a:r>
                    </a:p>
                  </a:txBody>
                  <a:tcPr marL="9525" marR="9525" marT="9525" marB="0" anchor="b"/>
                </a:tc>
              </a:tr>
              <a:tr h="760968">
                <a:tc>
                  <a:txBody>
                    <a:bodyPr/>
                    <a:lstStyle/>
                    <a:p>
                      <a:pPr algn="l" fontAlgn="b"/>
                      <a:r>
                        <a:rPr lang="el-GR" sz="1400" b="1" i="0" u="none" strike="noStrike">
                          <a:solidFill>
                            <a:srgbClr val="0000FF"/>
                          </a:solidFill>
                          <a:latin typeface="Arial Narrow"/>
                        </a:rPr>
                        <a:t>Ισοζύγιο (πλεόνασμα (+) / έλλειμα (-))</a:t>
                      </a:r>
                    </a:p>
                  </a:txBody>
                  <a:tcPr marL="9525" marR="9525" marT="9525" marB="0" anchor="b"/>
                </a:tc>
                <a:tc>
                  <a:txBody>
                    <a:bodyPr/>
                    <a:lstStyle/>
                    <a:p>
                      <a:pPr algn="r" fontAlgn="b"/>
                      <a:r>
                        <a:rPr lang="el-GR" sz="1400" b="1" i="0" u="none" strike="noStrike">
                          <a:solidFill>
                            <a:srgbClr val="0000FF"/>
                          </a:solidFill>
                          <a:latin typeface="Arial Narrow"/>
                        </a:rPr>
                        <a:t>-304</a:t>
                      </a:r>
                    </a:p>
                  </a:txBody>
                  <a:tcPr marL="9525" marR="9525" marT="9525" marB="0" anchor="b"/>
                </a:tc>
                <a:tc>
                  <a:txBody>
                    <a:bodyPr/>
                    <a:lstStyle/>
                    <a:p>
                      <a:pPr algn="r" fontAlgn="b"/>
                      <a:r>
                        <a:rPr lang="el-GR" sz="1400" b="1" i="0" u="none" strike="noStrike">
                          <a:solidFill>
                            <a:srgbClr val="0000FF"/>
                          </a:solidFill>
                          <a:latin typeface="Arial Narrow"/>
                        </a:rPr>
                        <a:t>-1.961</a:t>
                      </a:r>
                    </a:p>
                  </a:txBody>
                  <a:tcPr marL="9525" marR="9525" marT="9525" marB="0" anchor="b"/>
                </a:tc>
                <a:tc>
                  <a:txBody>
                    <a:bodyPr/>
                    <a:lstStyle/>
                    <a:p>
                      <a:pPr algn="r" fontAlgn="b"/>
                      <a:r>
                        <a:rPr lang="el-GR" sz="1400" b="1" i="0" u="none" strike="noStrike">
                          <a:solidFill>
                            <a:srgbClr val="0000FF"/>
                          </a:solidFill>
                          <a:latin typeface="Arial Narrow"/>
                        </a:rPr>
                        <a:t>-3.418</a:t>
                      </a:r>
                    </a:p>
                  </a:txBody>
                  <a:tcPr marL="9525" marR="9525" marT="9525" marB="0" anchor="b"/>
                </a:tc>
                <a:tc>
                  <a:txBody>
                    <a:bodyPr/>
                    <a:lstStyle/>
                    <a:p>
                      <a:pPr algn="r" fontAlgn="b"/>
                      <a:r>
                        <a:rPr lang="el-GR" sz="1400" b="1" i="0" u="none" strike="noStrike">
                          <a:solidFill>
                            <a:srgbClr val="0000FF"/>
                          </a:solidFill>
                          <a:latin typeface="Arial Narrow"/>
                        </a:rPr>
                        <a:t>1.457</a:t>
                      </a:r>
                    </a:p>
                  </a:txBody>
                  <a:tcPr marL="9525" marR="9525" marT="9525" marB="0" anchor="b"/>
                </a:tc>
                <a:tc>
                  <a:txBody>
                    <a:bodyPr/>
                    <a:lstStyle/>
                    <a:p>
                      <a:pPr algn="r" fontAlgn="b"/>
                      <a:r>
                        <a:rPr lang="el-GR" sz="1400" b="1" i="0" u="none" strike="noStrike">
                          <a:solidFill>
                            <a:srgbClr val="0000FF"/>
                          </a:solidFill>
                          <a:latin typeface="Arial Narrow"/>
                        </a:rPr>
                        <a:t>367</a:t>
                      </a:r>
                    </a:p>
                  </a:txBody>
                  <a:tcPr marL="9525" marR="9525" marT="9525" marB="0" anchor="b"/>
                </a:tc>
                <a:tc>
                  <a:txBody>
                    <a:bodyPr/>
                    <a:lstStyle/>
                    <a:p>
                      <a:pPr algn="r" fontAlgn="b"/>
                      <a:r>
                        <a:rPr lang="el-GR" sz="1400" b="1" i="0" u="none" strike="noStrike" dirty="0">
                          <a:solidFill>
                            <a:srgbClr val="0000FF"/>
                          </a:solidFill>
                          <a:latin typeface="Arial Narrow"/>
                        </a:rPr>
                        <a:t>1.289</a:t>
                      </a:r>
                    </a:p>
                  </a:txBody>
                  <a:tcPr marL="9525" marR="9525" marT="9525" marB="0" anchor="b"/>
                </a:tc>
              </a:tr>
            </a:tbl>
          </a:graphicData>
        </a:graphic>
      </p:graphicFrame>
      <p:sp>
        <p:nvSpPr>
          <p:cNvPr id="6" name="5 - Τίτλος"/>
          <p:cNvSpPr>
            <a:spLocks noGrp="1"/>
          </p:cNvSpPr>
          <p:nvPr>
            <p:ph type="title"/>
          </p:nvPr>
        </p:nvSpPr>
        <p:spPr>
          <a:xfrm>
            <a:off x="457200" y="274638"/>
            <a:ext cx="8291264" cy="274042"/>
          </a:xfrm>
        </p:spPr>
        <p:txBody>
          <a:bodyPr>
            <a:noAutofit/>
          </a:bodyPr>
          <a:lstStyle/>
          <a:p>
            <a:r>
              <a:rPr lang="el-GR" sz="1800" dirty="0" smtClean="0"/>
              <a:t>Ιαν. – Αύγουστος 2018 Γενική Κυβέρνηση σε εκατ. ευρώ</a:t>
            </a:r>
            <a:endParaRPr lang="el-GR"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 Θέση περιεχομένου"/>
          <p:cNvGraphicFramePr>
            <a:graphicFrameLocks noGrp="1"/>
          </p:cNvGraphicFramePr>
          <p:nvPr>
            <p:ph idx="1"/>
          </p:nvPr>
        </p:nvGraphicFramePr>
        <p:xfrm>
          <a:off x="179512" y="404664"/>
          <a:ext cx="8784976" cy="6237310"/>
        </p:xfrm>
        <a:graphic>
          <a:graphicData uri="http://schemas.openxmlformats.org/drawingml/2006/table">
            <a:tbl>
              <a:tblPr firstRow="1" bandRow="1">
                <a:tableStyleId>{5C22544A-7EE6-4342-B048-85BDC9FD1C3A}</a:tableStyleId>
              </a:tblPr>
              <a:tblGrid>
                <a:gridCol w="1604213"/>
                <a:gridCol w="993084"/>
                <a:gridCol w="1167693"/>
                <a:gridCol w="1254997"/>
                <a:gridCol w="1254997"/>
                <a:gridCol w="1254997"/>
                <a:gridCol w="1254995"/>
              </a:tblGrid>
              <a:tr h="1298082">
                <a:tc>
                  <a:txBody>
                    <a:bodyPr/>
                    <a:lstStyle/>
                    <a:p>
                      <a:pPr algn="ctr" fontAlgn="ctr"/>
                      <a:r>
                        <a:rPr lang="el-GR" sz="1400" b="0" i="0" u="none" strike="noStrike" dirty="0">
                          <a:solidFill>
                            <a:srgbClr val="000000"/>
                          </a:solidFill>
                          <a:latin typeface="Arial Narrow"/>
                        </a:rPr>
                        <a:t>Στοιχείο</a:t>
                      </a:r>
                    </a:p>
                  </a:txBody>
                  <a:tcPr marL="9525" marR="9525" marT="9525" marB="0" anchor="ctr"/>
                </a:tc>
                <a:tc>
                  <a:txBody>
                    <a:bodyPr/>
                    <a:lstStyle/>
                    <a:p>
                      <a:pPr algn="ctr" fontAlgn="ctr"/>
                      <a:r>
                        <a:rPr lang="el-GR" sz="1400" b="0" i="0" u="none" strike="noStrike" dirty="0">
                          <a:solidFill>
                            <a:srgbClr val="000000"/>
                          </a:solidFill>
                          <a:latin typeface="Arial Narrow"/>
                        </a:rPr>
                        <a:t>Γενική κυβέρνηση (ενοποιημένα)</a:t>
                      </a:r>
                    </a:p>
                  </a:txBody>
                  <a:tcPr marL="9525" marR="9525" marT="9525" marB="0" anchor="ctr"/>
                </a:tc>
                <a:tc>
                  <a:txBody>
                    <a:bodyPr/>
                    <a:lstStyle/>
                    <a:p>
                      <a:pPr algn="ctr" fontAlgn="ctr"/>
                      <a:r>
                        <a:rPr lang="el-GR" sz="1400" b="0" i="0" u="none" strike="noStrike" dirty="0">
                          <a:solidFill>
                            <a:srgbClr val="000000"/>
                          </a:solidFill>
                          <a:latin typeface="Arial Narrow"/>
                        </a:rPr>
                        <a:t>Κεντρική κυβέρνηση (ενοποιημένα σε επίπεδο υποτομέα)</a:t>
                      </a:r>
                    </a:p>
                  </a:txBody>
                  <a:tcPr marL="9525" marR="9525" marT="9525" marB="0" anchor="ctr"/>
                </a:tc>
                <a:tc>
                  <a:txBody>
                    <a:bodyPr/>
                    <a:lstStyle/>
                    <a:p>
                      <a:pPr algn="ctr" fontAlgn="ctr"/>
                      <a:r>
                        <a:rPr lang="el-GR" sz="1400" b="0" i="0" u="none" strike="noStrike" dirty="0">
                          <a:solidFill>
                            <a:srgbClr val="000000"/>
                          </a:solidFill>
                          <a:latin typeface="Arial Narrow"/>
                        </a:rPr>
                        <a:t>Κράτος (Κεντρική διοίκηση)</a:t>
                      </a:r>
                    </a:p>
                  </a:txBody>
                  <a:tcPr marL="9525" marR="9525" marT="9525" marB="0" anchor="ctr"/>
                </a:tc>
                <a:tc>
                  <a:txBody>
                    <a:bodyPr/>
                    <a:lstStyle/>
                    <a:p>
                      <a:pPr algn="ctr" fontAlgn="ctr"/>
                      <a:r>
                        <a:rPr lang="el-GR" sz="1400" b="0" i="0" u="none" strike="noStrike" dirty="0">
                          <a:solidFill>
                            <a:srgbClr val="000000"/>
                          </a:solidFill>
                          <a:latin typeface="Arial Narrow"/>
                        </a:rPr>
                        <a:t>Κεντρική κυβέρνηση εκτός κρατικού προϋπολογισμού </a:t>
                      </a:r>
                      <a:br>
                        <a:rPr lang="el-GR" sz="1400" b="0" i="0" u="none" strike="noStrike" dirty="0">
                          <a:solidFill>
                            <a:srgbClr val="000000"/>
                          </a:solidFill>
                          <a:latin typeface="Arial Narrow"/>
                        </a:rPr>
                      </a:br>
                      <a:r>
                        <a:rPr lang="el-GR" sz="1400" b="0" i="0" u="none" strike="noStrike" dirty="0">
                          <a:solidFill>
                            <a:srgbClr val="000000"/>
                          </a:solidFill>
                          <a:latin typeface="Arial Narrow"/>
                        </a:rPr>
                        <a:t>(μη ενοποιημένα)</a:t>
                      </a:r>
                    </a:p>
                  </a:txBody>
                  <a:tcPr marL="9525" marR="9525" marT="9525" marB="0" anchor="ctr"/>
                </a:tc>
                <a:tc>
                  <a:txBody>
                    <a:bodyPr/>
                    <a:lstStyle/>
                    <a:p>
                      <a:pPr algn="ctr" fontAlgn="ctr"/>
                      <a:r>
                        <a:rPr lang="el-GR" sz="1400" b="0" i="0" u="none" strike="noStrike" dirty="0">
                          <a:solidFill>
                            <a:srgbClr val="000000"/>
                          </a:solidFill>
                          <a:latin typeface="Arial Narrow"/>
                        </a:rPr>
                        <a:t>Τοπική Αυτοδιοίκηση (Ενοποιημένα σε επίπεδο υποτομέα)</a:t>
                      </a:r>
                    </a:p>
                  </a:txBody>
                  <a:tcPr marL="9525" marR="9525" marT="9525" marB="0" anchor="ctr"/>
                </a:tc>
                <a:tc>
                  <a:txBody>
                    <a:bodyPr/>
                    <a:lstStyle/>
                    <a:p>
                      <a:pPr algn="ctr" fontAlgn="ctr"/>
                      <a:r>
                        <a:rPr lang="el-GR" sz="1400" b="0" i="0" u="none" strike="noStrike" dirty="0">
                          <a:solidFill>
                            <a:srgbClr val="000000"/>
                          </a:solidFill>
                          <a:latin typeface="Arial Narrow"/>
                        </a:rPr>
                        <a:t>Οργανισμοί Κοινωνικής Ασφάλισης (ενοποιημένα σε επίπεδο υποτομέα)</a:t>
                      </a:r>
                    </a:p>
                  </a:txBody>
                  <a:tcPr marL="9525" marR="9525" marT="9525" marB="0" anchor="ctr"/>
                </a:tc>
              </a:tr>
              <a:tr h="429498">
                <a:tc>
                  <a:txBody>
                    <a:bodyPr/>
                    <a:lstStyle/>
                    <a:p>
                      <a:pPr algn="l" fontAlgn="b"/>
                      <a:r>
                        <a:rPr lang="el-GR" sz="1400" b="1" i="0" u="none" strike="noStrike" dirty="0">
                          <a:solidFill>
                            <a:srgbClr val="0000FF"/>
                          </a:solidFill>
                          <a:latin typeface="Arial Narrow"/>
                        </a:rPr>
                        <a:t>Ισοζύγιο (πλεόνασμα (+) / </a:t>
                      </a:r>
                      <a:r>
                        <a:rPr lang="el-GR" sz="1400" b="1" i="0" u="none" strike="noStrike" dirty="0" err="1">
                          <a:solidFill>
                            <a:srgbClr val="0000FF"/>
                          </a:solidFill>
                          <a:latin typeface="Arial Narrow"/>
                        </a:rPr>
                        <a:t>έλλειμα</a:t>
                      </a:r>
                      <a:r>
                        <a:rPr lang="el-GR" sz="1400" b="1" i="0" u="none" strike="noStrike" dirty="0">
                          <a:solidFill>
                            <a:srgbClr val="0000FF"/>
                          </a:solidFill>
                          <a:latin typeface="Arial Narrow"/>
                        </a:rPr>
                        <a:t> (-))</a:t>
                      </a:r>
                    </a:p>
                  </a:txBody>
                  <a:tcPr marL="0" marR="0" marT="0" marB="0" anchor="b"/>
                </a:tc>
                <a:tc>
                  <a:txBody>
                    <a:bodyPr/>
                    <a:lstStyle/>
                    <a:p>
                      <a:pPr algn="r" fontAlgn="b"/>
                      <a:r>
                        <a:rPr lang="el-GR" sz="1400" b="1" i="0" u="none" strike="noStrike" dirty="0">
                          <a:solidFill>
                            <a:srgbClr val="0000FF"/>
                          </a:solidFill>
                          <a:latin typeface="Arial Narrow"/>
                        </a:rPr>
                        <a:t>-304</a:t>
                      </a:r>
                    </a:p>
                  </a:txBody>
                  <a:tcPr marL="0" marR="0" marT="0" marB="0" anchor="b"/>
                </a:tc>
                <a:tc>
                  <a:txBody>
                    <a:bodyPr/>
                    <a:lstStyle/>
                    <a:p>
                      <a:pPr algn="r" fontAlgn="b"/>
                      <a:r>
                        <a:rPr lang="el-GR" sz="1400" b="1" i="0" u="none" strike="noStrike">
                          <a:solidFill>
                            <a:srgbClr val="0000FF"/>
                          </a:solidFill>
                          <a:latin typeface="Arial Narrow"/>
                        </a:rPr>
                        <a:t>-1.961</a:t>
                      </a:r>
                    </a:p>
                  </a:txBody>
                  <a:tcPr marL="0" marR="0" marT="0" marB="0" anchor="b"/>
                </a:tc>
                <a:tc>
                  <a:txBody>
                    <a:bodyPr/>
                    <a:lstStyle/>
                    <a:p>
                      <a:pPr algn="r" fontAlgn="b"/>
                      <a:r>
                        <a:rPr lang="el-GR" sz="1400" b="1" i="0" u="none" strike="noStrike">
                          <a:solidFill>
                            <a:srgbClr val="0000FF"/>
                          </a:solidFill>
                          <a:latin typeface="Arial Narrow"/>
                        </a:rPr>
                        <a:t>-3.418</a:t>
                      </a:r>
                    </a:p>
                  </a:txBody>
                  <a:tcPr marL="0" marR="0" marT="0" marB="0" anchor="b"/>
                </a:tc>
                <a:tc>
                  <a:txBody>
                    <a:bodyPr/>
                    <a:lstStyle/>
                    <a:p>
                      <a:pPr algn="r" fontAlgn="b"/>
                      <a:r>
                        <a:rPr lang="el-GR" sz="1400" b="1" i="0" u="none" strike="noStrike">
                          <a:solidFill>
                            <a:srgbClr val="0000FF"/>
                          </a:solidFill>
                          <a:latin typeface="Arial Narrow"/>
                        </a:rPr>
                        <a:t>1.457</a:t>
                      </a:r>
                    </a:p>
                  </a:txBody>
                  <a:tcPr marL="0" marR="0" marT="0" marB="0" anchor="b"/>
                </a:tc>
                <a:tc>
                  <a:txBody>
                    <a:bodyPr/>
                    <a:lstStyle/>
                    <a:p>
                      <a:pPr algn="r" fontAlgn="b"/>
                      <a:r>
                        <a:rPr lang="el-GR" sz="1400" b="1" i="0" u="none" strike="noStrike">
                          <a:solidFill>
                            <a:srgbClr val="0000FF"/>
                          </a:solidFill>
                          <a:latin typeface="Arial Narrow"/>
                        </a:rPr>
                        <a:t>367</a:t>
                      </a:r>
                    </a:p>
                  </a:txBody>
                  <a:tcPr marL="0" marR="0" marT="0" marB="0" anchor="b"/>
                </a:tc>
                <a:tc>
                  <a:txBody>
                    <a:bodyPr/>
                    <a:lstStyle/>
                    <a:p>
                      <a:pPr algn="r" fontAlgn="b"/>
                      <a:r>
                        <a:rPr lang="el-GR" sz="1400" b="1" i="0" u="none" strike="noStrike" dirty="0">
                          <a:solidFill>
                            <a:srgbClr val="0000FF"/>
                          </a:solidFill>
                          <a:latin typeface="Arial Narrow"/>
                        </a:rPr>
                        <a:t>1.289</a:t>
                      </a:r>
                    </a:p>
                  </a:txBody>
                  <a:tcPr marL="0" marR="0" marT="0" marB="0" anchor="b"/>
                </a:tc>
              </a:tr>
              <a:tr h="214749">
                <a:tc>
                  <a:txBody>
                    <a:bodyPr/>
                    <a:lstStyle/>
                    <a:p>
                      <a:pPr algn="l" fontAlgn="b"/>
                      <a:r>
                        <a:rPr lang="el-GR" sz="1400" b="1" i="0" u="none" strike="noStrike">
                          <a:solidFill>
                            <a:srgbClr val="000000"/>
                          </a:solidFill>
                          <a:latin typeface="Arial Narrow"/>
                        </a:rPr>
                        <a:t>Στατιστική απόκλιση</a:t>
                      </a:r>
                    </a:p>
                  </a:txBody>
                  <a:tcPr marL="0" marR="0" marT="0" marB="0" anchor="b"/>
                </a:tc>
                <a:tc>
                  <a:txBody>
                    <a:bodyPr/>
                    <a:lstStyle/>
                    <a:p>
                      <a:pPr algn="r" fontAlgn="b"/>
                      <a:r>
                        <a:rPr lang="el-GR" sz="1400" b="1" i="0" u="none" strike="noStrike" dirty="0">
                          <a:solidFill>
                            <a:srgbClr val="000000"/>
                          </a:solidFill>
                          <a:latin typeface="Arial Narrow"/>
                        </a:rPr>
                        <a:t>-3</a:t>
                      </a:r>
                    </a:p>
                  </a:txBody>
                  <a:tcPr marL="0" marR="0" marT="0" marB="0" anchor="b"/>
                </a:tc>
                <a:tc>
                  <a:txBody>
                    <a:bodyPr/>
                    <a:lstStyle/>
                    <a:p>
                      <a:pPr algn="r" fontAlgn="b"/>
                      <a:r>
                        <a:rPr lang="el-GR" sz="1400" b="1" i="0" u="none" strike="noStrike" dirty="0">
                          <a:solidFill>
                            <a:srgbClr val="000000"/>
                          </a:solidFill>
                          <a:latin typeface="Arial Narrow"/>
                        </a:rPr>
                        <a:t>-81</a:t>
                      </a:r>
                    </a:p>
                  </a:txBody>
                  <a:tcPr marL="0" marR="0" marT="0" marB="0" anchor="b"/>
                </a:tc>
                <a:tc>
                  <a:txBody>
                    <a:bodyPr/>
                    <a:lstStyle/>
                    <a:p>
                      <a:pPr algn="r" fontAlgn="b"/>
                      <a:r>
                        <a:rPr lang="el-GR" sz="1400" b="1" i="0" u="none" strike="noStrike">
                          <a:solidFill>
                            <a:srgbClr val="000000"/>
                          </a:solidFill>
                          <a:latin typeface="Arial Narrow"/>
                        </a:rPr>
                        <a:t>-22</a:t>
                      </a:r>
                    </a:p>
                  </a:txBody>
                  <a:tcPr marL="0" marR="0" marT="0" marB="0" anchor="b"/>
                </a:tc>
                <a:tc>
                  <a:txBody>
                    <a:bodyPr/>
                    <a:lstStyle/>
                    <a:p>
                      <a:pPr algn="r" fontAlgn="b"/>
                      <a:r>
                        <a:rPr lang="el-GR" sz="1400" b="1" i="0" u="none" strike="noStrike">
                          <a:solidFill>
                            <a:srgbClr val="000000"/>
                          </a:solidFill>
                          <a:latin typeface="Arial Narrow"/>
                        </a:rPr>
                        <a:t>-59</a:t>
                      </a:r>
                    </a:p>
                  </a:txBody>
                  <a:tcPr marL="0" marR="0" marT="0" marB="0" anchor="b"/>
                </a:tc>
                <a:tc>
                  <a:txBody>
                    <a:bodyPr/>
                    <a:lstStyle/>
                    <a:p>
                      <a:pPr algn="r" fontAlgn="b"/>
                      <a:r>
                        <a:rPr lang="el-GR" sz="1400" b="1" i="0" u="none" strike="noStrike">
                          <a:solidFill>
                            <a:srgbClr val="000000"/>
                          </a:solidFill>
                          <a:latin typeface="Arial Narrow"/>
                        </a:rPr>
                        <a:t>-18</a:t>
                      </a:r>
                    </a:p>
                  </a:txBody>
                  <a:tcPr marL="0" marR="0" marT="0" marB="0" anchor="b"/>
                </a:tc>
                <a:tc>
                  <a:txBody>
                    <a:bodyPr/>
                    <a:lstStyle/>
                    <a:p>
                      <a:pPr algn="r" fontAlgn="b"/>
                      <a:r>
                        <a:rPr lang="el-GR" sz="1400" b="1" i="0" u="none" strike="noStrike">
                          <a:solidFill>
                            <a:srgbClr val="000000"/>
                          </a:solidFill>
                          <a:latin typeface="Arial Narrow"/>
                        </a:rPr>
                        <a:t>96</a:t>
                      </a:r>
                    </a:p>
                  </a:txBody>
                  <a:tcPr marL="0" marR="0" marT="0" marB="0" anchor="b"/>
                </a:tc>
              </a:tr>
              <a:tr h="429498">
                <a:tc>
                  <a:txBody>
                    <a:bodyPr/>
                    <a:lstStyle/>
                    <a:p>
                      <a:pPr algn="l" fontAlgn="b"/>
                      <a:r>
                        <a:rPr lang="el-GR" sz="1400" b="1" i="0" u="none" strike="noStrike" dirty="0">
                          <a:solidFill>
                            <a:srgbClr val="0000FF"/>
                          </a:solidFill>
                          <a:latin typeface="Arial Narrow"/>
                        </a:rPr>
                        <a:t>Καθαρές </a:t>
                      </a:r>
                      <a:r>
                        <a:rPr lang="el-GR" sz="1400" b="1" i="0" u="none" strike="noStrike" dirty="0" err="1">
                          <a:solidFill>
                            <a:srgbClr val="0000FF"/>
                          </a:solidFill>
                          <a:latin typeface="Arial Narrow"/>
                        </a:rPr>
                        <a:t>χρημ</a:t>
                      </a:r>
                      <a:r>
                        <a:rPr lang="el-GR" sz="1400" b="1" i="0" u="none" strike="noStrike" dirty="0">
                          <a:solidFill>
                            <a:srgbClr val="0000FF"/>
                          </a:solidFill>
                          <a:latin typeface="Arial Narrow"/>
                        </a:rPr>
                        <a:t>/</a:t>
                      </a:r>
                      <a:r>
                        <a:rPr lang="el-GR" sz="1400" b="1" i="0" u="none" strike="noStrike" dirty="0" err="1">
                          <a:solidFill>
                            <a:srgbClr val="0000FF"/>
                          </a:solidFill>
                          <a:latin typeface="Arial Narrow"/>
                        </a:rPr>
                        <a:t>κές</a:t>
                      </a:r>
                      <a:r>
                        <a:rPr lang="el-GR" sz="1400" b="1" i="0" u="none" strike="noStrike" dirty="0">
                          <a:solidFill>
                            <a:srgbClr val="0000FF"/>
                          </a:solidFill>
                          <a:latin typeface="Arial Narrow"/>
                        </a:rPr>
                        <a:t> συναλλαγές </a:t>
                      </a:r>
                    </a:p>
                  </a:txBody>
                  <a:tcPr marL="0" marR="0" marT="0" marB="0" anchor="b"/>
                </a:tc>
                <a:tc>
                  <a:txBody>
                    <a:bodyPr/>
                    <a:lstStyle/>
                    <a:p>
                      <a:pPr algn="r" fontAlgn="b"/>
                      <a:r>
                        <a:rPr lang="el-GR" sz="1400" b="1" i="0" u="none" strike="noStrike">
                          <a:solidFill>
                            <a:srgbClr val="0000FF"/>
                          </a:solidFill>
                          <a:latin typeface="Arial Narrow"/>
                        </a:rPr>
                        <a:t>-301</a:t>
                      </a:r>
                    </a:p>
                  </a:txBody>
                  <a:tcPr marL="0" marR="0" marT="0" marB="0" anchor="b"/>
                </a:tc>
                <a:tc>
                  <a:txBody>
                    <a:bodyPr/>
                    <a:lstStyle/>
                    <a:p>
                      <a:pPr algn="r" fontAlgn="b"/>
                      <a:r>
                        <a:rPr lang="el-GR" sz="1400" b="1" i="0" u="none" strike="noStrike" dirty="0">
                          <a:solidFill>
                            <a:srgbClr val="0000FF"/>
                          </a:solidFill>
                          <a:latin typeface="Arial Narrow"/>
                        </a:rPr>
                        <a:t>-1.880</a:t>
                      </a:r>
                    </a:p>
                  </a:txBody>
                  <a:tcPr marL="0" marR="0" marT="0" marB="0" anchor="b"/>
                </a:tc>
                <a:tc>
                  <a:txBody>
                    <a:bodyPr/>
                    <a:lstStyle/>
                    <a:p>
                      <a:pPr algn="r" fontAlgn="b"/>
                      <a:r>
                        <a:rPr lang="el-GR" sz="1400" b="1" i="0" u="none" strike="noStrike" dirty="0">
                          <a:solidFill>
                            <a:srgbClr val="0000FF"/>
                          </a:solidFill>
                          <a:latin typeface="Arial Narrow"/>
                        </a:rPr>
                        <a:t>-3.396</a:t>
                      </a:r>
                    </a:p>
                  </a:txBody>
                  <a:tcPr marL="0" marR="0" marT="0" marB="0" anchor="b"/>
                </a:tc>
                <a:tc>
                  <a:txBody>
                    <a:bodyPr/>
                    <a:lstStyle/>
                    <a:p>
                      <a:pPr algn="r" fontAlgn="b"/>
                      <a:r>
                        <a:rPr lang="el-GR" sz="1400" b="1" i="0" u="none" strike="noStrike">
                          <a:solidFill>
                            <a:srgbClr val="0000FF"/>
                          </a:solidFill>
                          <a:latin typeface="Arial Narrow"/>
                        </a:rPr>
                        <a:t>1.516</a:t>
                      </a:r>
                    </a:p>
                  </a:txBody>
                  <a:tcPr marL="0" marR="0" marT="0" marB="0" anchor="b"/>
                </a:tc>
                <a:tc>
                  <a:txBody>
                    <a:bodyPr/>
                    <a:lstStyle/>
                    <a:p>
                      <a:pPr algn="r" fontAlgn="b"/>
                      <a:r>
                        <a:rPr lang="el-GR" sz="1400" b="1" i="0" u="none" strike="noStrike" dirty="0">
                          <a:solidFill>
                            <a:srgbClr val="0000FF"/>
                          </a:solidFill>
                          <a:latin typeface="Arial Narrow"/>
                        </a:rPr>
                        <a:t>385</a:t>
                      </a:r>
                    </a:p>
                  </a:txBody>
                  <a:tcPr marL="0" marR="0" marT="0" marB="0" anchor="b"/>
                </a:tc>
                <a:tc>
                  <a:txBody>
                    <a:bodyPr/>
                    <a:lstStyle/>
                    <a:p>
                      <a:pPr algn="r" fontAlgn="b"/>
                      <a:r>
                        <a:rPr lang="el-GR" sz="1400" b="1" i="0" u="none" strike="noStrike">
                          <a:solidFill>
                            <a:srgbClr val="0000FF"/>
                          </a:solidFill>
                          <a:latin typeface="Arial Narrow"/>
                        </a:rPr>
                        <a:t>1.194</a:t>
                      </a:r>
                    </a:p>
                  </a:txBody>
                  <a:tcPr marL="0" marR="0" marT="0" marB="0" anchor="b"/>
                </a:tc>
              </a:tr>
              <a:tr h="858997">
                <a:tc>
                  <a:txBody>
                    <a:bodyPr/>
                    <a:lstStyle/>
                    <a:p>
                      <a:pPr algn="l" fontAlgn="b"/>
                      <a:r>
                        <a:rPr lang="el-GR" sz="1400" b="1" i="0" u="none" strike="noStrike">
                          <a:solidFill>
                            <a:srgbClr val="000000"/>
                          </a:solidFill>
                          <a:latin typeface="Arial Narrow"/>
                        </a:rPr>
                        <a:t>Καθαρή απόκτηση χρημ/κών περιουσιακών στοιχείων </a:t>
                      </a:r>
                    </a:p>
                  </a:txBody>
                  <a:tcPr marL="0" marR="0" marT="0" marB="0" anchor="b"/>
                </a:tc>
                <a:tc>
                  <a:txBody>
                    <a:bodyPr/>
                    <a:lstStyle/>
                    <a:p>
                      <a:pPr algn="r" fontAlgn="b"/>
                      <a:r>
                        <a:rPr lang="el-GR" sz="1400" b="1" i="0" u="none" strike="noStrike">
                          <a:solidFill>
                            <a:srgbClr val="000000"/>
                          </a:solidFill>
                          <a:latin typeface="Arial Narrow"/>
                        </a:rPr>
                        <a:t>18.380</a:t>
                      </a:r>
                    </a:p>
                  </a:txBody>
                  <a:tcPr marL="0" marR="0" marT="0" marB="0" anchor="b"/>
                </a:tc>
                <a:tc>
                  <a:txBody>
                    <a:bodyPr/>
                    <a:lstStyle/>
                    <a:p>
                      <a:pPr algn="r" fontAlgn="b"/>
                      <a:r>
                        <a:rPr lang="el-GR" sz="1400" b="1" i="0" u="none" strike="noStrike">
                          <a:solidFill>
                            <a:srgbClr val="000000"/>
                          </a:solidFill>
                          <a:latin typeface="Arial Narrow"/>
                        </a:rPr>
                        <a:t>21.479</a:t>
                      </a:r>
                    </a:p>
                  </a:txBody>
                  <a:tcPr marL="0" marR="0" marT="0" marB="0" anchor="b"/>
                </a:tc>
                <a:tc>
                  <a:txBody>
                    <a:bodyPr/>
                    <a:lstStyle/>
                    <a:p>
                      <a:pPr algn="r" fontAlgn="b"/>
                      <a:r>
                        <a:rPr lang="el-GR" sz="1400" b="1" i="0" u="none" strike="noStrike" dirty="0">
                          <a:solidFill>
                            <a:srgbClr val="000000"/>
                          </a:solidFill>
                          <a:latin typeface="Arial Narrow"/>
                        </a:rPr>
                        <a:t>24.540</a:t>
                      </a:r>
                    </a:p>
                  </a:txBody>
                  <a:tcPr marL="0" marR="0" marT="0" marB="0" anchor="b"/>
                </a:tc>
                <a:tc>
                  <a:txBody>
                    <a:bodyPr/>
                    <a:lstStyle/>
                    <a:p>
                      <a:pPr algn="r" fontAlgn="b"/>
                      <a:r>
                        <a:rPr lang="el-GR" sz="1400" b="1" i="0" u="none" strike="noStrike" dirty="0">
                          <a:solidFill>
                            <a:srgbClr val="000000"/>
                          </a:solidFill>
                          <a:latin typeface="Arial Narrow"/>
                        </a:rPr>
                        <a:t>1.058</a:t>
                      </a:r>
                    </a:p>
                  </a:txBody>
                  <a:tcPr marL="0" marR="0" marT="0" marB="0" anchor="b"/>
                </a:tc>
                <a:tc>
                  <a:txBody>
                    <a:bodyPr/>
                    <a:lstStyle/>
                    <a:p>
                      <a:pPr algn="r" fontAlgn="b"/>
                      <a:r>
                        <a:rPr lang="el-GR" sz="1400" b="1" i="0" u="none" strike="noStrike">
                          <a:solidFill>
                            <a:srgbClr val="000000"/>
                          </a:solidFill>
                          <a:latin typeface="Arial Narrow"/>
                        </a:rPr>
                        <a:t>265</a:t>
                      </a:r>
                    </a:p>
                  </a:txBody>
                  <a:tcPr marL="0" marR="0" marT="0" marB="0" anchor="b"/>
                </a:tc>
                <a:tc>
                  <a:txBody>
                    <a:bodyPr/>
                    <a:lstStyle/>
                    <a:p>
                      <a:pPr algn="r" fontAlgn="b"/>
                      <a:r>
                        <a:rPr lang="el-GR" sz="1400" b="1" i="0" u="none" strike="noStrike" dirty="0">
                          <a:solidFill>
                            <a:srgbClr val="000000"/>
                          </a:solidFill>
                          <a:latin typeface="Arial Narrow"/>
                        </a:rPr>
                        <a:t>1.192</a:t>
                      </a:r>
                    </a:p>
                  </a:txBody>
                  <a:tcPr marL="0" marR="0" marT="0" marB="0" anchor="b"/>
                </a:tc>
              </a:tr>
              <a:tr h="429498">
                <a:tc>
                  <a:txBody>
                    <a:bodyPr/>
                    <a:lstStyle/>
                    <a:p>
                      <a:pPr algn="l" fontAlgn="b"/>
                      <a:r>
                        <a:rPr lang="el-GR" sz="1400" b="0" i="0" u="none" strike="noStrike" dirty="0">
                          <a:solidFill>
                            <a:srgbClr val="000000"/>
                          </a:solidFill>
                          <a:latin typeface="Arial Narrow"/>
                        </a:rPr>
                        <a:t>Συνάλλαγμα και καταθέσεις </a:t>
                      </a:r>
                    </a:p>
                  </a:txBody>
                  <a:tcPr marL="85725" marR="0" marT="0" marB="0" anchor="b"/>
                </a:tc>
                <a:tc>
                  <a:txBody>
                    <a:bodyPr/>
                    <a:lstStyle/>
                    <a:p>
                      <a:pPr algn="r" fontAlgn="b"/>
                      <a:r>
                        <a:rPr lang="el-GR" sz="1400" b="0" i="0" u="none" strike="noStrike">
                          <a:solidFill>
                            <a:srgbClr val="000000"/>
                          </a:solidFill>
                          <a:latin typeface="Arial Narrow"/>
                        </a:rPr>
                        <a:t>18.708</a:t>
                      </a:r>
                    </a:p>
                  </a:txBody>
                  <a:tcPr marL="0" marR="0" marT="0" marB="0" anchor="b"/>
                </a:tc>
                <a:tc>
                  <a:txBody>
                    <a:bodyPr/>
                    <a:lstStyle/>
                    <a:p>
                      <a:pPr algn="r" fontAlgn="b"/>
                      <a:r>
                        <a:rPr lang="el-GR" sz="1400" b="0" i="0" u="none" strike="noStrike" dirty="0">
                          <a:solidFill>
                            <a:srgbClr val="000000"/>
                          </a:solidFill>
                          <a:latin typeface="Arial Narrow"/>
                        </a:rPr>
                        <a:t>21.972</a:t>
                      </a:r>
                    </a:p>
                  </a:txBody>
                  <a:tcPr marL="0" marR="0" marT="0" marB="0" anchor="b"/>
                </a:tc>
                <a:tc>
                  <a:txBody>
                    <a:bodyPr/>
                    <a:lstStyle/>
                    <a:p>
                      <a:pPr algn="r" fontAlgn="b"/>
                      <a:r>
                        <a:rPr lang="el-GR" sz="1400" b="0" i="0" u="none" strike="noStrike" dirty="0">
                          <a:solidFill>
                            <a:srgbClr val="000000"/>
                          </a:solidFill>
                          <a:latin typeface="Arial Narrow"/>
                        </a:rPr>
                        <a:t>25.492</a:t>
                      </a:r>
                    </a:p>
                  </a:txBody>
                  <a:tcPr marL="0" marR="0" marT="0" marB="0" anchor="b"/>
                </a:tc>
                <a:tc>
                  <a:txBody>
                    <a:bodyPr/>
                    <a:lstStyle/>
                    <a:p>
                      <a:pPr algn="r" fontAlgn="b"/>
                      <a:r>
                        <a:rPr lang="el-GR" sz="1400" b="0" i="0" u="none" strike="noStrike" dirty="0">
                          <a:solidFill>
                            <a:srgbClr val="000000"/>
                          </a:solidFill>
                          <a:latin typeface="Arial Narrow"/>
                        </a:rPr>
                        <a:t>-3.488</a:t>
                      </a:r>
                    </a:p>
                  </a:txBody>
                  <a:tcPr marL="0" marR="0" marT="0" marB="0" anchor="b"/>
                </a:tc>
                <a:tc>
                  <a:txBody>
                    <a:bodyPr/>
                    <a:lstStyle/>
                    <a:p>
                      <a:pPr algn="r" fontAlgn="b"/>
                      <a:r>
                        <a:rPr lang="el-GR" sz="1400" b="0" i="0" u="none" strike="noStrike" dirty="0">
                          <a:solidFill>
                            <a:srgbClr val="000000"/>
                          </a:solidFill>
                          <a:latin typeface="Arial Narrow"/>
                        </a:rPr>
                        <a:t>238</a:t>
                      </a:r>
                    </a:p>
                  </a:txBody>
                  <a:tcPr marL="0" marR="0" marT="0" marB="0" anchor="b"/>
                </a:tc>
                <a:tc>
                  <a:txBody>
                    <a:bodyPr/>
                    <a:lstStyle/>
                    <a:p>
                      <a:pPr algn="r" fontAlgn="b"/>
                      <a:r>
                        <a:rPr lang="el-GR" sz="1400" b="0" i="0" u="none" strike="noStrike" dirty="0">
                          <a:solidFill>
                            <a:srgbClr val="000000"/>
                          </a:solidFill>
                          <a:latin typeface="Arial Narrow"/>
                        </a:rPr>
                        <a:t>-3.278</a:t>
                      </a:r>
                    </a:p>
                  </a:txBody>
                  <a:tcPr marL="0" marR="0" marT="0" marB="0" anchor="b"/>
                </a:tc>
              </a:tr>
              <a:tr h="214749">
                <a:tc>
                  <a:txBody>
                    <a:bodyPr/>
                    <a:lstStyle/>
                    <a:p>
                      <a:pPr algn="l" fontAlgn="b"/>
                      <a:r>
                        <a:rPr lang="el-GR" sz="1400" b="0" i="0" u="none" strike="noStrike">
                          <a:solidFill>
                            <a:srgbClr val="000000"/>
                          </a:solidFill>
                          <a:latin typeface="Arial Narrow"/>
                        </a:rPr>
                        <a:t>Χρεωστικοί τίτλοι </a:t>
                      </a:r>
                    </a:p>
                  </a:txBody>
                  <a:tcPr marL="85725" marR="0" marT="0" marB="0" anchor="b"/>
                </a:tc>
                <a:tc>
                  <a:txBody>
                    <a:bodyPr/>
                    <a:lstStyle/>
                    <a:p>
                      <a:pPr algn="r" fontAlgn="b"/>
                      <a:r>
                        <a:rPr lang="el-GR" sz="1400" b="0" i="0" u="none" strike="noStrike">
                          <a:solidFill>
                            <a:srgbClr val="000000"/>
                          </a:solidFill>
                          <a:latin typeface="Arial Narrow"/>
                        </a:rPr>
                        <a:t>13</a:t>
                      </a:r>
                    </a:p>
                  </a:txBody>
                  <a:tcPr marL="0" marR="0" marT="0" marB="0" anchor="b"/>
                </a:tc>
                <a:tc>
                  <a:txBody>
                    <a:bodyPr/>
                    <a:lstStyle/>
                    <a:p>
                      <a:pPr algn="r" fontAlgn="b"/>
                      <a:r>
                        <a:rPr lang="el-GR" sz="1400" b="0" i="0" u="none" strike="noStrike">
                          <a:solidFill>
                            <a:srgbClr val="000000"/>
                          </a:solidFill>
                          <a:latin typeface="Arial Narrow"/>
                        </a:rPr>
                        <a:t>0</a:t>
                      </a:r>
                    </a:p>
                  </a:txBody>
                  <a:tcPr marL="0" marR="0" marT="0" marB="0" anchor="b"/>
                </a:tc>
                <a:tc>
                  <a:txBody>
                    <a:bodyPr/>
                    <a:lstStyle/>
                    <a:p>
                      <a:pPr algn="r" fontAlgn="b"/>
                      <a:r>
                        <a:rPr lang="el-GR" sz="1400" b="0" i="0" u="none" strike="noStrike" dirty="0">
                          <a:solidFill>
                            <a:srgbClr val="000000"/>
                          </a:solidFill>
                          <a:latin typeface="Arial Narrow"/>
                        </a:rPr>
                        <a:t>-738</a:t>
                      </a:r>
                    </a:p>
                  </a:txBody>
                  <a:tcPr marL="0" marR="0" marT="0" marB="0" anchor="b"/>
                </a:tc>
                <a:tc>
                  <a:txBody>
                    <a:bodyPr/>
                    <a:lstStyle/>
                    <a:p>
                      <a:pPr algn="r" fontAlgn="b"/>
                      <a:r>
                        <a:rPr lang="el-GR" sz="1400" b="0" i="0" u="none" strike="noStrike" dirty="0">
                          <a:solidFill>
                            <a:srgbClr val="000000"/>
                          </a:solidFill>
                          <a:latin typeface="Arial Narrow"/>
                        </a:rPr>
                        <a:t>895</a:t>
                      </a:r>
                    </a:p>
                  </a:txBody>
                  <a:tcPr marL="0" marR="0" marT="0" marB="0" anchor="b"/>
                </a:tc>
                <a:tc>
                  <a:txBody>
                    <a:bodyPr/>
                    <a:lstStyle/>
                    <a:p>
                      <a:pPr algn="r" fontAlgn="b"/>
                      <a:r>
                        <a:rPr lang="el-GR" sz="1400" b="0" i="0" u="none" strike="noStrike" dirty="0">
                          <a:solidFill>
                            <a:srgbClr val="000000"/>
                          </a:solidFill>
                          <a:latin typeface="Arial Narrow"/>
                        </a:rPr>
                        <a:t>0</a:t>
                      </a:r>
                    </a:p>
                  </a:txBody>
                  <a:tcPr marL="0" marR="0" marT="0" marB="0" anchor="b"/>
                </a:tc>
                <a:tc>
                  <a:txBody>
                    <a:bodyPr/>
                    <a:lstStyle/>
                    <a:p>
                      <a:pPr algn="r" fontAlgn="b"/>
                      <a:r>
                        <a:rPr lang="el-GR" sz="1400" b="0" i="0" u="none" strike="noStrike" dirty="0">
                          <a:solidFill>
                            <a:srgbClr val="000000"/>
                          </a:solidFill>
                          <a:latin typeface="Arial Narrow"/>
                        </a:rPr>
                        <a:t>837</a:t>
                      </a:r>
                    </a:p>
                  </a:txBody>
                  <a:tcPr marL="0" marR="0" marT="0" marB="0" anchor="b"/>
                </a:tc>
              </a:tr>
              <a:tr h="214749">
                <a:tc>
                  <a:txBody>
                    <a:bodyPr/>
                    <a:lstStyle/>
                    <a:p>
                      <a:pPr algn="l" fontAlgn="b"/>
                      <a:r>
                        <a:rPr lang="el-GR" sz="1400" b="0" i="0" u="none" strike="noStrike">
                          <a:solidFill>
                            <a:srgbClr val="000000"/>
                          </a:solidFill>
                          <a:latin typeface="Arial Narrow"/>
                        </a:rPr>
                        <a:t>Δάνεια</a:t>
                      </a:r>
                    </a:p>
                  </a:txBody>
                  <a:tcPr marL="85725" marR="0" marT="0" marB="0" anchor="b"/>
                </a:tc>
                <a:tc>
                  <a:txBody>
                    <a:bodyPr/>
                    <a:lstStyle/>
                    <a:p>
                      <a:pPr algn="r" fontAlgn="b"/>
                      <a:r>
                        <a:rPr lang="el-GR" sz="1400" b="0" i="0" u="none" strike="noStrike">
                          <a:solidFill>
                            <a:srgbClr val="000000"/>
                          </a:solidFill>
                          <a:latin typeface="Arial Narrow"/>
                        </a:rPr>
                        <a:t>67</a:t>
                      </a:r>
                    </a:p>
                  </a:txBody>
                  <a:tcPr marL="0" marR="0" marT="0" marB="0" anchor="b"/>
                </a:tc>
                <a:tc>
                  <a:txBody>
                    <a:bodyPr/>
                    <a:lstStyle/>
                    <a:p>
                      <a:pPr algn="r" fontAlgn="b"/>
                      <a:r>
                        <a:rPr lang="el-GR" sz="1400" b="0" i="0" u="none" strike="noStrike">
                          <a:solidFill>
                            <a:srgbClr val="000000"/>
                          </a:solidFill>
                          <a:latin typeface="Arial Narrow"/>
                        </a:rPr>
                        <a:t>0</a:t>
                      </a:r>
                    </a:p>
                  </a:txBody>
                  <a:tcPr marL="0" marR="0" marT="0" marB="0" anchor="b"/>
                </a:tc>
                <a:tc>
                  <a:txBody>
                    <a:bodyPr/>
                    <a:lstStyle/>
                    <a:p>
                      <a:pPr algn="r" fontAlgn="b"/>
                      <a:r>
                        <a:rPr lang="el-GR" sz="1400" b="0" i="0" u="none" strike="noStrike" dirty="0">
                          <a:solidFill>
                            <a:srgbClr val="000000"/>
                          </a:solidFill>
                          <a:latin typeface="Arial Narrow"/>
                        </a:rPr>
                        <a:t>279</a:t>
                      </a:r>
                    </a:p>
                  </a:txBody>
                  <a:tcPr marL="0" marR="0" marT="0" marB="0" anchor="b"/>
                </a:tc>
                <a:tc>
                  <a:txBody>
                    <a:bodyPr/>
                    <a:lstStyle/>
                    <a:p>
                      <a:pPr algn="r" fontAlgn="b"/>
                      <a:r>
                        <a:rPr lang="el-GR" sz="1400" b="0" i="0" u="none" strike="noStrike" dirty="0">
                          <a:solidFill>
                            <a:srgbClr val="000000"/>
                          </a:solidFill>
                          <a:latin typeface="Arial Narrow"/>
                        </a:rPr>
                        <a:t>3.577</a:t>
                      </a:r>
                    </a:p>
                  </a:txBody>
                  <a:tcPr marL="0" marR="0" marT="0" marB="0" anchor="b"/>
                </a:tc>
                <a:tc>
                  <a:txBody>
                    <a:bodyPr/>
                    <a:lstStyle/>
                    <a:p>
                      <a:pPr algn="r" fontAlgn="b"/>
                      <a:r>
                        <a:rPr lang="el-GR" sz="1400" b="0" i="0" u="none" strike="noStrike" dirty="0">
                          <a:solidFill>
                            <a:srgbClr val="000000"/>
                          </a:solidFill>
                          <a:latin typeface="Arial Narrow"/>
                        </a:rPr>
                        <a:t>26</a:t>
                      </a:r>
                    </a:p>
                  </a:txBody>
                  <a:tcPr marL="0" marR="0" marT="0" marB="0" anchor="b"/>
                </a:tc>
                <a:tc>
                  <a:txBody>
                    <a:bodyPr/>
                    <a:lstStyle/>
                    <a:p>
                      <a:pPr algn="r" fontAlgn="b"/>
                      <a:r>
                        <a:rPr lang="el-GR" sz="1400" b="0" i="0" u="none" strike="noStrike" dirty="0">
                          <a:solidFill>
                            <a:srgbClr val="000000"/>
                          </a:solidFill>
                          <a:latin typeface="Arial Narrow"/>
                        </a:rPr>
                        <a:t>3.549</a:t>
                      </a:r>
                    </a:p>
                  </a:txBody>
                  <a:tcPr marL="0" marR="0" marT="0" marB="0" anchor="b"/>
                </a:tc>
              </a:tr>
              <a:tr h="429498">
                <a:tc>
                  <a:txBody>
                    <a:bodyPr/>
                    <a:lstStyle/>
                    <a:p>
                      <a:pPr algn="l" fontAlgn="b"/>
                      <a:r>
                        <a:rPr lang="el-GR" sz="1400" b="0" i="0" u="none" strike="noStrike">
                          <a:solidFill>
                            <a:srgbClr val="000000"/>
                          </a:solidFill>
                          <a:latin typeface="Arial Narrow"/>
                        </a:rPr>
                        <a:t>Μετοχές και άλλες συμμετοχές</a:t>
                      </a:r>
                    </a:p>
                  </a:txBody>
                  <a:tcPr marL="85725" marR="0" marT="0" marB="0" anchor="b"/>
                </a:tc>
                <a:tc>
                  <a:txBody>
                    <a:bodyPr/>
                    <a:lstStyle/>
                    <a:p>
                      <a:pPr algn="r" fontAlgn="b"/>
                      <a:r>
                        <a:rPr lang="el-GR" sz="1400" b="0" i="0" u="none" strike="noStrike">
                          <a:solidFill>
                            <a:srgbClr val="000000"/>
                          </a:solidFill>
                          <a:latin typeface="Arial Narrow"/>
                        </a:rPr>
                        <a:t>-408</a:t>
                      </a:r>
                    </a:p>
                  </a:txBody>
                  <a:tcPr marL="0" marR="0" marT="0" marB="0" anchor="b"/>
                </a:tc>
                <a:tc>
                  <a:txBody>
                    <a:bodyPr/>
                    <a:lstStyle/>
                    <a:p>
                      <a:pPr algn="r" fontAlgn="b"/>
                      <a:r>
                        <a:rPr lang="el-GR" sz="1400" b="0" i="0" u="none" strike="noStrike">
                          <a:solidFill>
                            <a:srgbClr val="000000"/>
                          </a:solidFill>
                          <a:latin typeface="Arial Narrow"/>
                        </a:rPr>
                        <a:t>-493</a:t>
                      </a:r>
                    </a:p>
                  </a:txBody>
                  <a:tcPr marL="0" marR="0" marT="0" marB="0" anchor="b"/>
                </a:tc>
                <a:tc>
                  <a:txBody>
                    <a:bodyPr/>
                    <a:lstStyle/>
                    <a:p>
                      <a:pPr algn="r" fontAlgn="b"/>
                      <a:r>
                        <a:rPr lang="el-GR" sz="1400" b="0" i="0" u="none" strike="noStrike">
                          <a:solidFill>
                            <a:srgbClr val="000000"/>
                          </a:solidFill>
                          <a:latin typeface="Arial Narrow"/>
                        </a:rPr>
                        <a:t>-493</a:t>
                      </a:r>
                    </a:p>
                  </a:txBody>
                  <a:tcPr marL="0" marR="0" marT="0" marB="0" anchor="b"/>
                </a:tc>
                <a:tc>
                  <a:txBody>
                    <a:bodyPr/>
                    <a:lstStyle/>
                    <a:p>
                      <a:pPr algn="r" fontAlgn="b"/>
                      <a:r>
                        <a:rPr lang="el-GR" sz="1400" b="0" i="0" u="none" strike="noStrike" dirty="0">
                          <a:solidFill>
                            <a:srgbClr val="000000"/>
                          </a:solidFill>
                          <a:latin typeface="Arial Narrow"/>
                        </a:rPr>
                        <a:t>73</a:t>
                      </a:r>
                    </a:p>
                  </a:txBody>
                  <a:tcPr marL="0" marR="0" marT="0" marB="0" anchor="b"/>
                </a:tc>
                <a:tc>
                  <a:txBody>
                    <a:bodyPr/>
                    <a:lstStyle/>
                    <a:p>
                      <a:pPr algn="r" fontAlgn="b"/>
                      <a:r>
                        <a:rPr lang="el-GR" sz="1400" b="0" i="0" u="none" strike="noStrike" dirty="0">
                          <a:solidFill>
                            <a:srgbClr val="000000"/>
                          </a:solidFill>
                          <a:latin typeface="Arial Narrow"/>
                        </a:rPr>
                        <a:t>0</a:t>
                      </a:r>
                    </a:p>
                  </a:txBody>
                  <a:tcPr marL="0" marR="0" marT="0" marB="0" anchor="b"/>
                </a:tc>
                <a:tc>
                  <a:txBody>
                    <a:bodyPr/>
                    <a:lstStyle/>
                    <a:p>
                      <a:pPr algn="r" fontAlgn="b"/>
                      <a:r>
                        <a:rPr lang="el-GR" sz="1400" b="0" i="0" u="none" strike="noStrike" dirty="0">
                          <a:solidFill>
                            <a:srgbClr val="000000"/>
                          </a:solidFill>
                          <a:latin typeface="Arial Narrow"/>
                        </a:rPr>
                        <a:t>85</a:t>
                      </a:r>
                    </a:p>
                  </a:txBody>
                  <a:tcPr marL="0" marR="0" marT="0" marB="0" anchor="b"/>
                </a:tc>
              </a:tr>
              <a:tr h="429498">
                <a:tc>
                  <a:txBody>
                    <a:bodyPr/>
                    <a:lstStyle/>
                    <a:p>
                      <a:pPr algn="l" fontAlgn="b"/>
                      <a:r>
                        <a:rPr lang="el-GR" sz="1400" b="1" i="0" u="none" strike="noStrike" dirty="0">
                          <a:solidFill>
                            <a:srgbClr val="000000"/>
                          </a:solidFill>
                          <a:latin typeface="Arial Narrow"/>
                        </a:rPr>
                        <a:t>Καθαρή ανάληψη υποχρεώσεων </a:t>
                      </a:r>
                    </a:p>
                  </a:txBody>
                  <a:tcPr marL="0" marR="0" marT="0" marB="0" anchor="b"/>
                </a:tc>
                <a:tc>
                  <a:txBody>
                    <a:bodyPr/>
                    <a:lstStyle/>
                    <a:p>
                      <a:pPr algn="r" fontAlgn="b"/>
                      <a:r>
                        <a:rPr lang="el-GR" sz="1400" b="1" i="0" u="none" strike="noStrike">
                          <a:solidFill>
                            <a:srgbClr val="000000"/>
                          </a:solidFill>
                          <a:latin typeface="Arial Narrow"/>
                        </a:rPr>
                        <a:t>18.681</a:t>
                      </a:r>
                    </a:p>
                  </a:txBody>
                  <a:tcPr marL="0" marR="0" marT="0" marB="0" anchor="b"/>
                </a:tc>
                <a:tc>
                  <a:txBody>
                    <a:bodyPr/>
                    <a:lstStyle/>
                    <a:p>
                      <a:pPr algn="r" fontAlgn="b"/>
                      <a:r>
                        <a:rPr lang="el-GR" sz="1400" b="1" i="0" u="none" strike="noStrike">
                          <a:solidFill>
                            <a:srgbClr val="000000"/>
                          </a:solidFill>
                          <a:latin typeface="Arial Narrow"/>
                        </a:rPr>
                        <a:t>23.359</a:t>
                      </a:r>
                    </a:p>
                  </a:txBody>
                  <a:tcPr marL="0" marR="0" marT="0" marB="0" anchor="b"/>
                </a:tc>
                <a:tc>
                  <a:txBody>
                    <a:bodyPr/>
                    <a:lstStyle/>
                    <a:p>
                      <a:pPr algn="r" fontAlgn="b"/>
                      <a:r>
                        <a:rPr lang="el-GR" sz="1400" b="1" i="0" u="none" strike="noStrike">
                          <a:solidFill>
                            <a:srgbClr val="000000"/>
                          </a:solidFill>
                          <a:latin typeface="Arial Narrow"/>
                        </a:rPr>
                        <a:t>27.935</a:t>
                      </a:r>
                    </a:p>
                  </a:txBody>
                  <a:tcPr marL="0" marR="0" marT="0" marB="0" anchor="b"/>
                </a:tc>
                <a:tc>
                  <a:txBody>
                    <a:bodyPr/>
                    <a:lstStyle/>
                    <a:p>
                      <a:pPr algn="r" fontAlgn="b"/>
                      <a:r>
                        <a:rPr lang="el-GR" sz="1400" b="1" i="0" u="none" strike="noStrike">
                          <a:solidFill>
                            <a:srgbClr val="000000"/>
                          </a:solidFill>
                          <a:latin typeface="Arial Narrow"/>
                        </a:rPr>
                        <a:t>-458</a:t>
                      </a:r>
                    </a:p>
                  </a:txBody>
                  <a:tcPr marL="0" marR="0" marT="0" marB="0" anchor="b"/>
                </a:tc>
                <a:tc>
                  <a:txBody>
                    <a:bodyPr/>
                    <a:lstStyle/>
                    <a:p>
                      <a:pPr algn="r" fontAlgn="b"/>
                      <a:r>
                        <a:rPr lang="el-GR" sz="1400" b="1" i="0" u="none" strike="noStrike" dirty="0">
                          <a:solidFill>
                            <a:srgbClr val="000000"/>
                          </a:solidFill>
                          <a:latin typeface="Arial Narrow"/>
                        </a:rPr>
                        <a:t>-120</a:t>
                      </a:r>
                    </a:p>
                  </a:txBody>
                  <a:tcPr marL="0" marR="0" marT="0" marB="0" anchor="b"/>
                </a:tc>
                <a:tc>
                  <a:txBody>
                    <a:bodyPr/>
                    <a:lstStyle/>
                    <a:p>
                      <a:pPr algn="r" fontAlgn="b"/>
                      <a:r>
                        <a:rPr lang="el-GR" sz="1400" b="1" i="0" u="none" strike="noStrike" dirty="0">
                          <a:solidFill>
                            <a:srgbClr val="000000"/>
                          </a:solidFill>
                          <a:latin typeface="Arial Narrow"/>
                        </a:rPr>
                        <a:t>-2</a:t>
                      </a:r>
                    </a:p>
                  </a:txBody>
                  <a:tcPr marL="0" marR="0" marT="0" marB="0" anchor="b"/>
                </a:tc>
              </a:tr>
              <a:tr h="429498">
                <a:tc>
                  <a:txBody>
                    <a:bodyPr/>
                    <a:lstStyle/>
                    <a:p>
                      <a:pPr algn="l" fontAlgn="b"/>
                      <a:r>
                        <a:rPr lang="el-GR" sz="1400" b="0" i="0" u="none" strike="noStrike" dirty="0">
                          <a:solidFill>
                            <a:srgbClr val="000000"/>
                          </a:solidFill>
                          <a:latin typeface="Arial Narrow"/>
                        </a:rPr>
                        <a:t>Συνάλλαγμα και καταθέσεις</a:t>
                      </a:r>
                    </a:p>
                  </a:txBody>
                  <a:tcPr marL="85725" marR="0" marT="0" marB="0" anchor="b"/>
                </a:tc>
                <a:tc>
                  <a:txBody>
                    <a:bodyPr/>
                    <a:lstStyle/>
                    <a:p>
                      <a:pPr algn="r" fontAlgn="b"/>
                      <a:r>
                        <a:rPr lang="el-GR" sz="1400" b="0" i="0" u="none" strike="noStrike">
                          <a:solidFill>
                            <a:srgbClr val="000000"/>
                          </a:solidFill>
                          <a:latin typeface="Arial Narrow"/>
                        </a:rPr>
                        <a:t>62</a:t>
                      </a:r>
                    </a:p>
                  </a:txBody>
                  <a:tcPr marL="0" marR="0" marT="0" marB="0" anchor="b"/>
                </a:tc>
                <a:tc>
                  <a:txBody>
                    <a:bodyPr/>
                    <a:lstStyle/>
                    <a:p>
                      <a:pPr algn="r" fontAlgn="b"/>
                      <a:r>
                        <a:rPr lang="el-GR" sz="1400" b="0" i="0" u="none" strike="noStrike">
                          <a:solidFill>
                            <a:srgbClr val="000000"/>
                          </a:solidFill>
                          <a:latin typeface="Arial Narrow"/>
                        </a:rPr>
                        <a:t>286</a:t>
                      </a:r>
                    </a:p>
                  </a:txBody>
                  <a:tcPr marL="0" marR="0" marT="0" marB="0" anchor="b"/>
                </a:tc>
                <a:tc>
                  <a:txBody>
                    <a:bodyPr/>
                    <a:lstStyle/>
                    <a:p>
                      <a:pPr algn="r" fontAlgn="b"/>
                      <a:r>
                        <a:rPr lang="el-GR" sz="1400" b="0" i="0" u="none" strike="noStrike">
                          <a:solidFill>
                            <a:srgbClr val="000000"/>
                          </a:solidFill>
                          <a:latin typeface="Arial Narrow"/>
                        </a:rPr>
                        <a:t>-35</a:t>
                      </a:r>
                    </a:p>
                  </a:txBody>
                  <a:tcPr marL="0" marR="0" marT="0" marB="0" anchor="b"/>
                </a:tc>
                <a:tc>
                  <a:txBody>
                    <a:bodyPr/>
                    <a:lstStyle/>
                    <a:p>
                      <a:pPr algn="r" fontAlgn="b"/>
                      <a:r>
                        <a:rPr lang="el-GR" sz="1400" b="0" i="0" u="none" strike="noStrike">
                          <a:solidFill>
                            <a:srgbClr val="000000"/>
                          </a:solidFill>
                          <a:latin typeface="Arial Narrow"/>
                        </a:rPr>
                        <a:t>353</a:t>
                      </a:r>
                    </a:p>
                  </a:txBody>
                  <a:tcPr marL="0" marR="0" marT="0" marB="0" anchor="b"/>
                </a:tc>
                <a:tc>
                  <a:txBody>
                    <a:bodyPr/>
                    <a:lstStyle/>
                    <a:p>
                      <a:pPr algn="r" fontAlgn="b"/>
                      <a:r>
                        <a:rPr lang="el-GR" sz="1400" b="0" i="0" u="none" strike="noStrike">
                          <a:solidFill>
                            <a:srgbClr val="000000"/>
                          </a:solidFill>
                          <a:latin typeface="Arial Narrow"/>
                        </a:rPr>
                        <a:t>0</a:t>
                      </a:r>
                    </a:p>
                  </a:txBody>
                  <a:tcPr marL="0" marR="0" marT="0" marB="0" anchor="b"/>
                </a:tc>
                <a:tc>
                  <a:txBody>
                    <a:bodyPr/>
                    <a:lstStyle/>
                    <a:p>
                      <a:pPr algn="r" fontAlgn="b"/>
                      <a:r>
                        <a:rPr lang="el-GR" sz="1400" b="0" i="0" u="none" strike="noStrike" dirty="0">
                          <a:solidFill>
                            <a:srgbClr val="000000"/>
                          </a:solidFill>
                          <a:latin typeface="Arial Narrow"/>
                        </a:rPr>
                        <a:t>0</a:t>
                      </a:r>
                    </a:p>
                  </a:txBody>
                  <a:tcPr marL="0" marR="0" marT="0" marB="0" anchor="b"/>
                </a:tc>
              </a:tr>
              <a:tr h="214749">
                <a:tc>
                  <a:txBody>
                    <a:bodyPr/>
                    <a:lstStyle/>
                    <a:p>
                      <a:pPr algn="l" fontAlgn="b"/>
                      <a:r>
                        <a:rPr lang="el-GR" sz="1400" b="0" i="0" u="none" strike="noStrike">
                          <a:solidFill>
                            <a:srgbClr val="000000"/>
                          </a:solidFill>
                          <a:latin typeface="Arial Narrow"/>
                        </a:rPr>
                        <a:t>Χρεωστικοί τίτλοι </a:t>
                      </a:r>
                    </a:p>
                  </a:txBody>
                  <a:tcPr marL="85725" marR="0" marT="0" marB="0" anchor="b"/>
                </a:tc>
                <a:tc>
                  <a:txBody>
                    <a:bodyPr/>
                    <a:lstStyle/>
                    <a:p>
                      <a:pPr algn="r" fontAlgn="b"/>
                      <a:r>
                        <a:rPr lang="el-GR" sz="1400" b="0" i="0" u="none" strike="noStrike" dirty="0">
                          <a:solidFill>
                            <a:srgbClr val="000000"/>
                          </a:solidFill>
                          <a:latin typeface="Arial Narrow"/>
                        </a:rPr>
                        <a:t>-1.344</a:t>
                      </a:r>
                    </a:p>
                  </a:txBody>
                  <a:tcPr marL="0" marR="0" marT="0" marB="0" anchor="b"/>
                </a:tc>
                <a:tc>
                  <a:txBody>
                    <a:bodyPr/>
                    <a:lstStyle/>
                    <a:p>
                      <a:pPr algn="r" fontAlgn="b"/>
                      <a:r>
                        <a:rPr lang="el-GR" sz="1400" b="0" i="0" u="none" strike="noStrike" dirty="0">
                          <a:solidFill>
                            <a:srgbClr val="000000"/>
                          </a:solidFill>
                          <a:latin typeface="Arial Narrow"/>
                        </a:rPr>
                        <a:t>-520</a:t>
                      </a:r>
                    </a:p>
                  </a:txBody>
                  <a:tcPr marL="0" marR="0" marT="0" marB="0" anchor="b"/>
                </a:tc>
                <a:tc>
                  <a:txBody>
                    <a:bodyPr/>
                    <a:lstStyle/>
                    <a:p>
                      <a:pPr algn="r" fontAlgn="b"/>
                      <a:r>
                        <a:rPr lang="el-GR" sz="1400" b="0" i="0" u="none" strike="noStrike" dirty="0">
                          <a:solidFill>
                            <a:srgbClr val="000000"/>
                          </a:solidFill>
                          <a:latin typeface="Arial Narrow"/>
                        </a:rPr>
                        <a:t>375</a:t>
                      </a:r>
                    </a:p>
                  </a:txBody>
                  <a:tcPr marL="0" marR="0" marT="0" marB="0" anchor="b"/>
                </a:tc>
                <a:tc>
                  <a:txBody>
                    <a:bodyPr/>
                    <a:lstStyle/>
                    <a:p>
                      <a:pPr algn="r" fontAlgn="b"/>
                      <a:r>
                        <a:rPr lang="el-GR" sz="1400" b="0" i="0" u="none" strike="noStrike" dirty="0">
                          <a:solidFill>
                            <a:srgbClr val="000000"/>
                          </a:solidFill>
                          <a:latin typeface="Arial Narrow"/>
                        </a:rPr>
                        <a:t>-738</a:t>
                      </a:r>
                    </a:p>
                  </a:txBody>
                  <a:tcPr marL="0" marR="0" marT="0" marB="0" anchor="b"/>
                </a:tc>
                <a:tc>
                  <a:txBody>
                    <a:bodyPr/>
                    <a:lstStyle/>
                    <a:p>
                      <a:pPr algn="r" fontAlgn="b"/>
                      <a:r>
                        <a:rPr lang="el-GR" sz="1400" b="0" i="0" u="none" strike="noStrike" dirty="0">
                          <a:solidFill>
                            <a:srgbClr val="000000"/>
                          </a:solidFill>
                          <a:latin typeface="Arial Narrow"/>
                        </a:rPr>
                        <a:t>0</a:t>
                      </a:r>
                    </a:p>
                  </a:txBody>
                  <a:tcPr marL="0" marR="0" marT="0" marB="0" anchor="b"/>
                </a:tc>
                <a:tc>
                  <a:txBody>
                    <a:bodyPr/>
                    <a:lstStyle/>
                    <a:p>
                      <a:pPr algn="r" fontAlgn="b"/>
                      <a:r>
                        <a:rPr lang="el-GR" sz="1400" b="0" i="0" u="none" strike="noStrike" dirty="0">
                          <a:solidFill>
                            <a:srgbClr val="000000"/>
                          </a:solidFill>
                          <a:latin typeface="Arial Narrow"/>
                        </a:rPr>
                        <a:t>0</a:t>
                      </a:r>
                    </a:p>
                  </a:txBody>
                  <a:tcPr marL="0" marR="0" marT="0" marB="0" anchor="b"/>
                </a:tc>
              </a:tr>
              <a:tr h="214749">
                <a:tc>
                  <a:txBody>
                    <a:bodyPr/>
                    <a:lstStyle/>
                    <a:p>
                      <a:pPr algn="l" fontAlgn="b"/>
                      <a:r>
                        <a:rPr lang="el-GR" sz="1400" b="0" i="0" u="none" strike="noStrike">
                          <a:solidFill>
                            <a:srgbClr val="000000"/>
                          </a:solidFill>
                          <a:latin typeface="Arial Narrow"/>
                        </a:rPr>
                        <a:t>Δάνεια</a:t>
                      </a:r>
                    </a:p>
                  </a:txBody>
                  <a:tcPr marL="85725" marR="0" marT="0" marB="0" anchor="b"/>
                </a:tc>
                <a:tc>
                  <a:txBody>
                    <a:bodyPr/>
                    <a:lstStyle/>
                    <a:p>
                      <a:pPr algn="r" fontAlgn="b"/>
                      <a:r>
                        <a:rPr lang="el-GR" sz="1400" b="0" i="0" u="none" strike="noStrike" dirty="0">
                          <a:solidFill>
                            <a:srgbClr val="000000"/>
                          </a:solidFill>
                          <a:latin typeface="Arial Narrow"/>
                        </a:rPr>
                        <a:t>19.962</a:t>
                      </a:r>
                    </a:p>
                  </a:txBody>
                  <a:tcPr marL="0" marR="0" marT="0" marB="0" anchor="b"/>
                </a:tc>
                <a:tc>
                  <a:txBody>
                    <a:bodyPr/>
                    <a:lstStyle/>
                    <a:p>
                      <a:pPr algn="r" fontAlgn="b"/>
                      <a:r>
                        <a:rPr lang="el-GR" sz="1400" b="0" i="0" u="none" strike="noStrike" dirty="0">
                          <a:solidFill>
                            <a:srgbClr val="000000"/>
                          </a:solidFill>
                          <a:latin typeface="Arial Narrow"/>
                        </a:rPr>
                        <a:t>23.593</a:t>
                      </a:r>
                    </a:p>
                  </a:txBody>
                  <a:tcPr marL="0" marR="0" marT="0" marB="0" anchor="b"/>
                </a:tc>
                <a:tc>
                  <a:txBody>
                    <a:bodyPr/>
                    <a:lstStyle/>
                    <a:p>
                      <a:pPr algn="r" fontAlgn="b"/>
                      <a:r>
                        <a:rPr lang="el-GR" sz="1400" b="0" i="0" u="none" strike="noStrike" dirty="0">
                          <a:solidFill>
                            <a:srgbClr val="000000"/>
                          </a:solidFill>
                          <a:latin typeface="Arial Narrow"/>
                        </a:rPr>
                        <a:t>27.595</a:t>
                      </a:r>
                    </a:p>
                  </a:txBody>
                  <a:tcPr marL="0" marR="0" marT="0" marB="0" anchor="b"/>
                </a:tc>
                <a:tc>
                  <a:txBody>
                    <a:bodyPr/>
                    <a:lstStyle/>
                    <a:p>
                      <a:pPr algn="r" fontAlgn="b"/>
                      <a:r>
                        <a:rPr lang="el-GR" sz="1400" b="0" i="0" u="none" strike="noStrike">
                          <a:solidFill>
                            <a:srgbClr val="000000"/>
                          </a:solidFill>
                          <a:latin typeface="Arial Narrow"/>
                        </a:rPr>
                        <a:t>-146</a:t>
                      </a:r>
                    </a:p>
                  </a:txBody>
                  <a:tcPr marL="0" marR="0" marT="0" marB="0" anchor="b"/>
                </a:tc>
                <a:tc>
                  <a:txBody>
                    <a:bodyPr/>
                    <a:lstStyle/>
                    <a:p>
                      <a:pPr algn="r" fontAlgn="b"/>
                      <a:r>
                        <a:rPr lang="el-GR" sz="1400" b="0" i="0" u="none" strike="noStrike">
                          <a:solidFill>
                            <a:srgbClr val="000000"/>
                          </a:solidFill>
                          <a:latin typeface="Arial Narrow"/>
                        </a:rPr>
                        <a:t>-120</a:t>
                      </a:r>
                    </a:p>
                  </a:txBody>
                  <a:tcPr marL="0" marR="0" marT="0" marB="0" anchor="b"/>
                </a:tc>
                <a:tc>
                  <a:txBody>
                    <a:bodyPr/>
                    <a:lstStyle/>
                    <a:p>
                      <a:pPr algn="r" fontAlgn="b"/>
                      <a:r>
                        <a:rPr lang="el-GR" sz="1400" b="0" i="0" u="none" strike="noStrike" dirty="0">
                          <a:solidFill>
                            <a:srgbClr val="000000"/>
                          </a:solidFill>
                          <a:latin typeface="Arial Narrow"/>
                        </a:rPr>
                        <a:t>-2</a:t>
                      </a:r>
                    </a:p>
                  </a:txBody>
                  <a:tcPr marL="0" marR="0" marT="0" marB="0" anchor="b"/>
                </a:tc>
              </a:tr>
              <a:tr h="429498">
                <a:tc>
                  <a:txBody>
                    <a:bodyPr/>
                    <a:lstStyle/>
                    <a:p>
                      <a:pPr algn="l" fontAlgn="b"/>
                      <a:r>
                        <a:rPr lang="el-GR" sz="1400" b="0" i="0" u="none" strike="noStrike">
                          <a:solidFill>
                            <a:srgbClr val="000000"/>
                          </a:solidFill>
                          <a:latin typeface="Arial Narrow"/>
                        </a:rPr>
                        <a:t>Μετοχές και άλλες συμμετοχές</a:t>
                      </a:r>
                    </a:p>
                  </a:txBody>
                  <a:tcPr marL="85725" marR="0" marT="0" marB="0" anchor="b"/>
                </a:tc>
                <a:tc>
                  <a:txBody>
                    <a:bodyPr/>
                    <a:lstStyle/>
                    <a:p>
                      <a:pPr algn="r" fontAlgn="b"/>
                      <a:r>
                        <a:rPr lang="el-GR" sz="1400" b="0" i="0" u="none" strike="noStrike">
                          <a:solidFill>
                            <a:srgbClr val="000000"/>
                          </a:solidFill>
                          <a:latin typeface="Arial Narrow"/>
                        </a:rPr>
                        <a:t>0</a:t>
                      </a:r>
                    </a:p>
                  </a:txBody>
                  <a:tcPr marL="0" marR="0" marT="0" marB="0" anchor="b"/>
                </a:tc>
                <a:tc>
                  <a:txBody>
                    <a:bodyPr/>
                    <a:lstStyle/>
                    <a:p>
                      <a:pPr algn="r" fontAlgn="b"/>
                      <a:r>
                        <a:rPr lang="el-GR" sz="1400" b="0" i="0" u="none" strike="noStrike">
                          <a:solidFill>
                            <a:srgbClr val="000000"/>
                          </a:solidFill>
                          <a:latin typeface="Arial Narrow"/>
                        </a:rPr>
                        <a:t>0</a:t>
                      </a:r>
                    </a:p>
                  </a:txBody>
                  <a:tcPr marL="0" marR="0" marT="0" marB="0" anchor="b"/>
                </a:tc>
                <a:tc>
                  <a:txBody>
                    <a:bodyPr/>
                    <a:lstStyle/>
                    <a:p>
                      <a:pPr algn="r" fontAlgn="b"/>
                      <a:r>
                        <a:rPr lang="el-GR" sz="1400" b="0" i="0" u="none" strike="noStrike" dirty="0">
                          <a:solidFill>
                            <a:srgbClr val="000000"/>
                          </a:solidFill>
                          <a:latin typeface="Arial Narrow"/>
                        </a:rPr>
                        <a:t>0</a:t>
                      </a:r>
                    </a:p>
                  </a:txBody>
                  <a:tcPr marL="0" marR="0" marT="0" marB="0" anchor="b"/>
                </a:tc>
                <a:tc>
                  <a:txBody>
                    <a:bodyPr/>
                    <a:lstStyle/>
                    <a:p>
                      <a:pPr algn="r" fontAlgn="b"/>
                      <a:r>
                        <a:rPr lang="el-GR" sz="1400" b="0" i="0" u="none" strike="noStrike">
                          <a:solidFill>
                            <a:srgbClr val="000000"/>
                          </a:solidFill>
                          <a:latin typeface="Arial Narrow"/>
                        </a:rPr>
                        <a:t>73</a:t>
                      </a:r>
                    </a:p>
                  </a:txBody>
                  <a:tcPr marL="0" marR="0" marT="0" marB="0" anchor="b"/>
                </a:tc>
                <a:tc>
                  <a:txBody>
                    <a:bodyPr/>
                    <a:lstStyle/>
                    <a:p>
                      <a:pPr algn="r" fontAlgn="b"/>
                      <a:r>
                        <a:rPr lang="el-GR" sz="1400" b="0" i="0" u="none" strike="noStrike">
                          <a:solidFill>
                            <a:srgbClr val="000000"/>
                          </a:solidFill>
                          <a:latin typeface="Arial Narrow"/>
                        </a:rPr>
                        <a:t>0</a:t>
                      </a:r>
                    </a:p>
                  </a:txBody>
                  <a:tcPr marL="0" marR="0" marT="0" marB="0" anchor="b"/>
                </a:tc>
                <a:tc>
                  <a:txBody>
                    <a:bodyPr/>
                    <a:lstStyle/>
                    <a:p>
                      <a:pPr algn="r" fontAlgn="b"/>
                      <a:r>
                        <a:rPr lang="el-GR" sz="1400" b="0" i="0" u="none" strike="noStrike" dirty="0">
                          <a:solidFill>
                            <a:srgbClr val="000000"/>
                          </a:solidFill>
                          <a:latin typeface="Arial Narrow"/>
                        </a:rPr>
                        <a:t>0</a:t>
                      </a:r>
                    </a:p>
                  </a:txBody>
                  <a:tcPr marL="0" marR="0" marT="0" marB="0" anchor="b"/>
                </a:tc>
              </a:tr>
            </a:tbl>
          </a:graphicData>
        </a:graphic>
      </p:graphicFrame>
      <p:sp>
        <p:nvSpPr>
          <p:cNvPr id="6" name="5 - Τίτλος"/>
          <p:cNvSpPr>
            <a:spLocks noGrp="1"/>
          </p:cNvSpPr>
          <p:nvPr>
            <p:ph type="title"/>
          </p:nvPr>
        </p:nvSpPr>
        <p:spPr>
          <a:xfrm>
            <a:off x="467544" y="0"/>
            <a:ext cx="8291264" cy="274042"/>
          </a:xfrm>
        </p:spPr>
        <p:txBody>
          <a:bodyPr>
            <a:noAutofit/>
          </a:bodyPr>
          <a:lstStyle/>
          <a:p>
            <a:r>
              <a:rPr lang="el-GR" sz="1800" dirty="0" smtClean="0"/>
              <a:t>Ιαν. – Αύγουστος 2018 Γενική Κυβέρνηση σε εκατ. ευρώ</a:t>
            </a:r>
            <a:endParaRPr lang="el-GR" sz="1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Τίτλος"/>
          <p:cNvSpPr>
            <a:spLocks noGrp="1"/>
          </p:cNvSpPr>
          <p:nvPr>
            <p:ph type="title"/>
          </p:nvPr>
        </p:nvSpPr>
        <p:spPr>
          <a:xfrm>
            <a:off x="457200" y="274638"/>
            <a:ext cx="8291264" cy="274042"/>
          </a:xfrm>
        </p:spPr>
        <p:txBody>
          <a:bodyPr>
            <a:noAutofit/>
          </a:bodyPr>
          <a:lstStyle/>
          <a:p>
            <a:r>
              <a:rPr lang="el-GR" sz="1800" dirty="0" smtClean="0"/>
              <a:t>Ιαν. – Αύγουστος 2018 Γενική Κυβέρνηση – Απαλοιφές σε εκατ. ευρώ</a:t>
            </a:r>
            <a:endParaRPr lang="el-GR" sz="1800" dirty="0"/>
          </a:p>
        </p:txBody>
      </p:sp>
      <p:sp>
        <p:nvSpPr>
          <p:cNvPr id="7" name="6 - Θέση περιεχομένου"/>
          <p:cNvSpPr>
            <a:spLocks noGrp="1"/>
          </p:cNvSpPr>
          <p:nvPr>
            <p:ph idx="1"/>
          </p:nvPr>
        </p:nvSpPr>
        <p:spPr/>
        <p:txBody>
          <a:bodyPr/>
          <a:lstStyle/>
          <a:p>
            <a:pPr>
              <a:buNone/>
            </a:pPr>
            <a:endParaRPr lang="el-GR" dirty="0"/>
          </a:p>
        </p:txBody>
      </p:sp>
      <p:graphicFrame>
        <p:nvGraphicFramePr>
          <p:cNvPr id="8" name="4 - Θέση περιεχομένου"/>
          <p:cNvGraphicFramePr>
            <a:graphicFrameLocks/>
          </p:cNvGraphicFramePr>
          <p:nvPr/>
        </p:nvGraphicFramePr>
        <p:xfrm>
          <a:off x="467544" y="764704"/>
          <a:ext cx="8208912" cy="5826437"/>
        </p:xfrm>
        <a:graphic>
          <a:graphicData uri="http://schemas.openxmlformats.org/drawingml/2006/table">
            <a:tbl>
              <a:tblPr firstRow="1" bandRow="1">
                <a:tableStyleId>{5C22544A-7EE6-4342-B048-85BDC9FD1C3A}</a:tableStyleId>
              </a:tblPr>
              <a:tblGrid>
                <a:gridCol w="2176434"/>
                <a:gridCol w="1966382"/>
                <a:gridCol w="2055271"/>
                <a:gridCol w="2010825"/>
              </a:tblGrid>
              <a:tr h="1347265">
                <a:tc>
                  <a:txBody>
                    <a:bodyPr/>
                    <a:lstStyle/>
                    <a:p>
                      <a:pPr algn="ctr" fontAlgn="ctr"/>
                      <a:r>
                        <a:rPr lang="el-GR" sz="1800" b="1" i="0" u="none" strike="noStrike" dirty="0" smtClean="0">
                          <a:solidFill>
                            <a:srgbClr val="000000"/>
                          </a:solidFill>
                          <a:latin typeface="Arial Narrow"/>
                        </a:rPr>
                        <a:t>Γενική Κυβέρνηση</a:t>
                      </a:r>
                      <a:endParaRPr lang="el-GR" sz="1800" b="1" i="0" u="none" strike="noStrike" dirty="0">
                        <a:solidFill>
                          <a:srgbClr val="000000"/>
                        </a:solidFill>
                        <a:latin typeface="Arial Narrow"/>
                      </a:endParaRPr>
                    </a:p>
                  </a:txBody>
                  <a:tcPr marL="9525" marR="9525" marT="9525" marB="0" anchor="ctr"/>
                </a:tc>
                <a:tc>
                  <a:txBody>
                    <a:bodyPr/>
                    <a:lstStyle/>
                    <a:p>
                      <a:pPr algn="ctr" fontAlgn="ctr"/>
                      <a:r>
                        <a:rPr lang="el-GR" sz="1800" b="1" i="0" u="none" strike="noStrike" dirty="0" smtClean="0">
                          <a:solidFill>
                            <a:srgbClr val="000000"/>
                          </a:solidFill>
                          <a:latin typeface="Arial Narrow"/>
                        </a:rPr>
                        <a:t>Απαλοιφές</a:t>
                      </a:r>
                      <a:endParaRPr lang="el-GR" sz="1800" b="1" i="0" u="none" strike="noStrike" dirty="0">
                        <a:solidFill>
                          <a:srgbClr val="000000"/>
                        </a:solidFill>
                        <a:latin typeface="Arial Narrow"/>
                      </a:endParaRPr>
                    </a:p>
                  </a:txBody>
                  <a:tcPr marL="9525" marR="9525" marT="9525" marB="0" anchor="ctr"/>
                </a:tc>
                <a:tc>
                  <a:txBody>
                    <a:bodyPr/>
                    <a:lstStyle/>
                    <a:p>
                      <a:pPr algn="ctr" fontAlgn="ctr"/>
                      <a:r>
                        <a:rPr lang="el-GR" sz="1800" b="1" i="0" u="none" strike="noStrike" dirty="0" smtClean="0">
                          <a:solidFill>
                            <a:srgbClr val="000000"/>
                          </a:solidFill>
                          <a:latin typeface="Arial Narrow"/>
                        </a:rPr>
                        <a:t>Γενική</a:t>
                      </a:r>
                      <a:r>
                        <a:rPr lang="el-GR" sz="1800" b="1" i="0" u="none" strike="noStrike" baseline="0" dirty="0" smtClean="0">
                          <a:solidFill>
                            <a:srgbClr val="000000"/>
                          </a:solidFill>
                          <a:latin typeface="Arial Narrow"/>
                        </a:rPr>
                        <a:t> Κυβέρνηση</a:t>
                      </a:r>
                      <a:endParaRPr lang="el-GR" sz="1800" b="1" i="0" u="none" strike="noStrike" dirty="0">
                        <a:solidFill>
                          <a:srgbClr val="000000"/>
                        </a:solidFill>
                        <a:latin typeface="Arial Narrow"/>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l-GR" sz="1800" b="1" i="0" u="none" strike="noStrike" dirty="0" smtClean="0">
                        <a:solidFill>
                          <a:srgbClr val="000000"/>
                        </a:solidFill>
                        <a:latin typeface="Arial Narrow"/>
                      </a:endParaRPr>
                    </a:p>
                    <a:p>
                      <a:pPr marL="0" marR="0" indent="0" algn="ctr" defTabSz="914400" rtl="0" eaLnBrk="1" fontAlgn="ctr" latinLnBrk="0" hangingPunct="1">
                        <a:lnSpc>
                          <a:spcPct val="100000"/>
                        </a:lnSpc>
                        <a:spcBef>
                          <a:spcPts val="0"/>
                        </a:spcBef>
                        <a:spcAft>
                          <a:spcPts val="0"/>
                        </a:spcAft>
                        <a:buClrTx/>
                        <a:buSzTx/>
                        <a:buFontTx/>
                        <a:buNone/>
                        <a:tabLst/>
                        <a:defRPr/>
                      </a:pPr>
                      <a:r>
                        <a:rPr lang="el-GR" sz="1800" b="1" i="0" u="none" strike="noStrike" dirty="0" smtClean="0">
                          <a:solidFill>
                            <a:srgbClr val="000000"/>
                          </a:solidFill>
                          <a:latin typeface="Arial Narrow"/>
                        </a:rPr>
                        <a:t>Απαλοιφές</a:t>
                      </a:r>
                    </a:p>
                    <a:p>
                      <a:pPr algn="ctr" fontAlgn="ctr"/>
                      <a:endParaRPr lang="el-GR" sz="1800" b="1" i="0" u="none" strike="noStrike" dirty="0">
                        <a:solidFill>
                          <a:srgbClr val="000000"/>
                        </a:solidFill>
                        <a:latin typeface="Arial Narrow"/>
                      </a:endParaRPr>
                    </a:p>
                  </a:txBody>
                  <a:tcPr marL="9525" marR="9525" marT="9525" marB="0" anchor="ctr"/>
                </a:tc>
              </a:tr>
              <a:tr h="244810">
                <a:tc>
                  <a:txBody>
                    <a:bodyPr/>
                    <a:lstStyle/>
                    <a:p>
                      <a:pPr algn="l" fontAlgn="b"/>
                      <a:r>
                        <a:rPr lang="el-GR" sz="1800" b="1" i="0" u="none" strike="noStrike" dirty="0">
                          <a:solidFill>
                            <a:srgbClr val="000000"/>
                          </a:solidFill>
                          <a:latin typeface="Arial Narrow"/>
                        </a:rPr>
                        <a:t>Έσοδα</a:t>
                      </a:r>
                    </a:p>
                  </a:txBody>
                  <a:tcPr marL="9525" marR="9525" marT="9525" marB="0" anchor="b"/>
                </a:tc>
                <a:tc>
                  <a:txBody>
                    <a:bodyPr/>
                    <a:lstStyle/>
                    <a:p>
                      <a:pPr algn="ctr" fontAlgn="b"/>
                      <a:r>
                        <a:rPr lang="el-GR" sz="1800" b="1" i="0" u="none" strike="noStrike" dirty="0">
                          <a:solidFill>
                            <a:srgbClr val="000000"/>
                          </a:solidFill>
                          <a:latin typeface="Calibri"/>
                        </a:rPr>
                        <a:t>-17.040</a:t>
                      </a:r>
                    </a:p>
                  </a:txBody>
                  <a:tcPr marL="9525" marR="9525" marT="9525" marB="0" anchor="b"/>
                </a:tc>
                <a:tc>
                  <a:txBody>
                    <a:bodyPr/>
                    <a:lstStyle/>
                    <a:p>
                      <a:pPr marL="0" algn="l" defTabSz="914400" rtl="0" eaLnBrk="1" fontAlgn="b" latinLnBrk="0" hangingPunct="1"/>
                      <a:r>
                        <a:rPr lang="el-GR" sz="1800" b="1" i="0" u="none" strike="noStrike" kern="1200" dirty="0">
                          <a:solidFill>
                            <a:srgbClr val="000000"/>
                          </a:solidFill>
                          <a:latin typeface="Arial Narrow"/>
                          <a:ea typeface="+mn-ea"/>
                          <a:cs typeface="+mn-cs"/>
                        </a:rPr>
                        <a:t>Δαπάνες </a:t>
                      </a:r>
                    </a:p>
                  </a:txBody>
                  <a:tcPr marL="9525" marR="9525" marT="9525" marB="0" anchor="b"/>
                </a:tc>
                <a:tc>
                  <a:txBody>
                    <a:bodyPr/>
                    <a:lstStyle/>
                    <a:p>
                      <a:pPr algn="ctr" fontAlgn="b"/>
                      <a:r>
                        <a:rPr lang="el-GR" sz="1800" b="1" i="0" u="none" strike="noStrike" dirty="0">
                          <a:solidFill>
                            <a:srgbClr val="000000"/>
                          </a:solidFill>
                          <a:latin typeface="Calibri"/>
                        </a:rPr>
                        <a:t>-17.040</a:t>
                      </a:r>
                    </a:p>
                  </a:txBody>
                  <a:tcPr marL="9525" marR="9525" marT="9525" marB="0" anchor="b"/>
                </a:tc>
              </a:tr>
              <a:tr h="244810">
                <a:tc>
                  <a:txBody>
                    <a:bodyPr/>
                    <a:lstStyle/>
                    <a:p>
                      <a:pPr algn="l" fontAlgn="b"/>
                      <a:r>
                        <a:rPr lang="el-GR" sz="1800" b="1" i="1" u="none" strike="noStrike" dirty="0">
                          <a:solidFill>
                            <a:srgbClr val="000000"/>
                          </a:solidFill>
                          <a:latin typeface="Arial Narrow"/>
                        </a:rPr>
                        <a:t>Τόκοι εισπραχθέντες</a:t>
                      </a:r>
                    </a:p>
                  </a:txBody>
                  <a:tcPr marL="9525" marR="9525" marT="9525" marB="0" anchor="b"/>
                </a:tc>
                <a:tc>
                  <a:txBody>
                    <a:bodyPr/>
                    <a:lstStyle/>
                    <a:p>
                      <a:pPr algn="ctr" fontAlgn="b"/>
                      <a:r>
                        <a:rPr lang="el-GR" sz="1800" b="1" i="0" u="none" strike="noStrike" dirty="0">
                          <a:solidFill>
                            <a:srgbClr val="000000"/>
                          </a:solidFill>
                          <a:latin typeface="Calibri"/>
                        </a:rPr>
                        <a:t>-373</a:t>
                      </a:r>
                    </a:p>
                  </a:txBody>
                  <a:tcPr marL="9525" marR="9525" marT="9525" marB="0" anchor="b"/>
                </a:tc>
                <a:tc>
                  <a:txBody>
                    <a:bodyPr/>
                    <a:lstStyle/>
                    <a:p>
                      <a:pPr marL="0" algn="l" defTabSz="914400" rtl="0" eaLnBrk="1" fontAlgn="b" latinLnBrk="0" hangingPunct="1"/>
                      <a:r>
                        <a:rPr lang="el-GR" sz="1800" b="1" i="0" u="none" strike="noStrike" kern="1200" dirty="0">
                          <a:solidFill>
                            <a:srgbClr val="000000"/>
                          </a:solidFill>
                          <a:latin typeface="Calibri"/>
                          <a:ea typeface="+mn-ea"/>
                          <a:cs typeface="+mn-cs"/>
                        </a:rPr>
                        <a:t>Τόκοι καταβληθέντες </a:t>
                      </a:r>
                    </a:p>
                  </a:txBody>
                  <a:tcPr marL="9525" marR="9525" marT="9525" marB="0" anchor="b"/>
                </a:tc>
                <a:tc>
                  <a:txBody>
                    <a:bodyPr/>
                    <a:lstStyle/>
                    <a:p>
                      <a:pPr algn="ctr" fontAlgn="b"/>
                      <a:r>
                        <a:rPr lang="el-GR" sz="1800" b="1" i="0" u="none" strike="noStrike" dirty="0">
                          <a:solidFill>
                            <a:srgbClr val="000000"/>
                          </a:solidFill>
                          <a:latin typeface="Calibri"/>
                        </a:rPr>
                        <a:t>-373</a:t>
                      </a:r>
                    </a:p>
                  </a:txBody>
                  <a:tcPr marL="9525" marR="9525" marT="9525" marB="0" anchor="b"/>
                </a:tc>
              </a:tr>
              <a:tr h="244810">
                <a:tc>
                  <a:txBody>
                    <a:bodyPr/>
                    <a:lstStyle/>
                    <a:p>
                      <a:pPr marL="0" algn="l" defTabSz="914400" rtl="0" eaLnBrk="1" fontAlgn="b" latinLnBrk="0" hangingPunct="1"/>
                      <a:r>
                        <a:rPr lang="el-GR" sz="1800" b="1" i="0" u="none" strike="noStrike" kern="1200" dirty="0">
                          <a:solidFill>
                            <a:srgbClr val="000000"/>
                          </a:solidFill>
                          <a:latin typeface="Calibri"/>
                          <a:ea typeface="+mn-ea"/>
                          <a:cs typeface="+mn-cs"/>
                        </a:rPr>
                        <a:t>Μεταβιβάσεις</a:t>
                      </a:r>
                    </a:p>
                  </a:txBody>
                  <a:tcPr marL="0" marR="0" marT="0" marB="0" anchor="b"/>
                </a:tc>
                <a:tc>
                  <a:txBody>
                    <a:bodyPr/>
                    <a:lstStyle/>
                    <a:p>
                      <a:pPr marL="0" algn="ctr" defTabSz="914400" rtl="0" eaLnBrk="1" fontAlgn="b" latinLnBrk="0" hangingPunct="1"/>
                      <a:r>
                        <a:rPr lang="el-GR" sz="1800" b="1" i="0" u="none" strike="noStrike" kern="1200" dirty="0">
                          <a:solidFill>
                            <a:srgbClr val="000000"/>
                          </a:solidFill>
                          <a:latin typeface="Calibri"/>
                          <a:ea typeface="+mn-ea"/>
                          <a:cs typeface="+mn-cs"/>
                        </a:rPr>
                        <a:t>-16.667</a:t>
                      </a:r>
                    </a:p>
                  </a:txBody>
                  <a:tcPr marL="0" marR="0" marT="0" marB="0" anchor="b"/>
                </a:tc>
                <a:tc>
                  <a:txBody>
                    <a:bodyPr/>
                    <a:lstStyle/>
                    <a:p>
                      <a:pPr marL="0" algn="l" defTabSz="914400" rtl="0" eaLnBrk="1" fontAlgn="b" latinLnBrk="0" hangingPunct="1"/>
                      <a:r>
                        <a:rPr lang="el-GR" sz="1800" b="1" i="0" u="none" strike="noStrike" kern="1200" dirty="0">
                          <a:solidFill>
                            <a:srgbClr val="000000"/>
                          </a:solidFill>
                          <a:latin typeface="Calibri"/>
                          <a:ea typeface="+mn-ea"/>
                          <a:cs typeface="+mn-cs"/>
                        </a:rPr>
                        <a:t>Μεταβιβάσεις</a:t>
                      </a:r>
                    </a:p>
                  </a:txBody>
                  <a:tcPr marL="0" marR="0" marT="0" marB="0" anchor="b"/>
                </a:tc>
                <a:tc>
                  <a:txBody>
                    <a:bodyPr/>
                    <a:lstStyle/>
                    <a:p>
                      <a:pPr marL="0" algn="ctr" defTabSz="914400" rtl="0" eaLnBrk="1" fontAlgn="b" latinLnBrk="0" hangingPunct="1"/>
                      <a:r>
                        <a:rPr lang="el-GR" sz="1800" b="1" i="0" u="none" strike="noStrike" kern="1200" dirty="0">
                          <a:solidFill>
                            <a:srgbClr val="000000"/>
                          </a:solidFill>
                          <a:latin typeface="Calibri"/>
                          <a:ea typeface="+mn-ea"/>
                          <a:cs typeface="+mn-cs"/>
                        </a:rPr>
                        <a:t>-16.667</a:t>
                      </a:r>
                    </a:p>
                  </a:txBody>
                  <a:tcPr marL="0" marR="0" marT="0" marB="0" anchor="b"/>
                </a:tc>
              </a:tr>
              <a:tr h="621955">
                <a:tc>
                  <a:txBody>
                    <a:bodyPr/>
                    <a:lstStyle/>
                    <a:p>
                      <a:pPr algn="l" fontAlgn="b"/>
                      <a:endParaRPr lang="el-GR" sz="1800" b="1" i="0" u="none" strike="noStrike" dirty="0">
                        <a:solidFill>
                          <a:srgbClr val="000000"/>
                        </a:solidFill>
                        <a:latin typeface="Arial Narrow"/>
                      </a:endParaRPr>
                    </a:p>
                  </a:txBody>
                  <a:tcPr marL="0" marR="0" marT="0" marB="0" anchor="b"/>
                </a:tc>
                <a:tc>
                  <a:txBody>
                    <a:bodyPr/>
                    <a:lstStyle/>
                    <a:p>
                      <a:pPr algn="ctr" fontAlgn="b"/>
                      <a:endParaRPr lang="el-GR" sz="1800" b="1" i="0" u="none" strike="noStrike" dirty="0">
                        <a:solidFill>
                          <a:srgbClr val="000000"/>
                        </a:solidFill>
                        <a:latin typeface="Calibri"/>
                      </a:endParaRPr>
                    </a:p>
                  </a:txBody>
                  <a:tcPr marL="0" marR="0" marT="0" marB="0" anchor="b"/>
                </a:tc>
                <a:tc>
                  <a:txBody>
                    <a:bodyPr/>
                    <a:lstStyle/>
                    <a:p>
                      <a:pPr algn="l" fontAlgn="b"/>
                      <a:endParaRPr lang="el-GR" sz="1800" b="1" i="0" u="none" strike="noStrike" dirty="0">
                        <a:solidFill>
                          <a:srgbClr val="000000"/>
                        </a:solidFill>
                        <a:latin typeface="Arial Narrow"/>
                      </a:endParaRPr>
                    </a:p>
                  </a:txBody>
                  <a:tcPr marL="0" marR="0" marT="0" marB="0" anchor="b"/>
                </a:tc>
                <a:tc>
                  <a:txBody>
                    <a:bodyPr/>
                    <a:lstStyle/>
                    <a:p>
                      <a:pPr algn="ctr" fontAlgn="b"/>
                      <a:endParaRPr lang="el-GR" sz="1800" b="1" i="0" u="none" strike="noStrike" dirty="0">
                        <a:solidFill>
                          <a:srgbClr val="000000"/>
                        </a:solidFill>
                        <a:latin typeface="Calibri"/>
                      </a:endParaRPr>
                    </a:p>
                  </a:txBody>
                  <a:tcPr marL="0" marR="0" marT="0" marB="0" anchor="b"/>
                </a:tc>
              </a:tr>
              <a:tr h="621955">
                <a:tc>
                  <a:txBody>
                    <a:bodyPr/>
                    <a:lstStyle/>
                    <a:p>
                      <a:pPr algn="l" fontAlgn="b"/>
                      <a:r>
                        <a:rPr lang="el-GR" sz="1800" b="1" i="0" u="none" strike="noStrike" dirty="0">
                          <a:solidFill>
                            <a:srgbClr val="000000"/>
                          </a:solidFill>
                          <a:latin typeface="Arial Narrow"/>
                        </a:rPr>
                        <a:t>Καθαρή απόκτηση </a:t>
                      </a:r>
                      <a:r>
                        <a:rPr lang="el-GR" sz="1800" b="1" i="0" u="none" strike="noStrike" dirty="0" err="1">
                          <a:solidFill>
                            <a:srgbClr val="000000"/>
                          </a:solidFill>
                          <a:latin typeface="Arial Narrow"/>
                        </a:rPr>
                        <a:t>χρημ</a:t>
                      </a:r>
                      <a:r>
                        <a:rPr lang="el-GR" sz="1800" b="1" i="0" u="none" strike="noStrike" dirty="0">
                          <a:solidFill>
                            <a:srgbClr val="000000"/>
                          </a:solidFill>
                          <a:latin typeface="Arial Narrow"/>
                        </a:rPr>
                        <a:t>/</a:t>
                      </a:r>
                      <a:r>
                        <a:rPr lang="el-GR" sz="1800" b="1" i="0" u="none" strike="noStrike" dirty="0" err="1">
                          <a:solidFill>
                            <a:srgbClr val="000000"/>
                          </a:solidFill>
                          <a:latin typeface="Arial Narrow"/>
                        </a:rPr>
                        <a:t>κών</a:t>
                      </a:r>
                      <a:r>
                        <a:rPr lang="el-GR" sz="1800" b="1" i="0" u="none" strike="noStrike" dirty="0">
                          <a:solidFill>
                            <a:srgbClr val="000000"/>
                          </a:solidFill>
                          <a:latin typeface="Arial Narrow"/>
                        </a:rPr>
                        <a:t> περιουσιακών στοιχείων </a:t>
                      </a:r>
                    </a:p>
                  </a:txBody>
                  <a:tcPr marL="0" marR="0" marT="0" marB="0" anchor="b"/>
                </a:tc>
                <a:tc>
                  <a:txBody>
                    <a:bodyPr/>
                    <a:lstStyle/>
                    <a:p>
                      <a:pPr algn="ctr" fontAlgn="b"/>
                      <a:r>
                        <a:rPr lang="el-GR" sz="1800" b="1" i="0" u="none" strike="noStrike" dirty="0">
                          <a:solidFill>
                            <a:srgbClr val="000000"/>
                          </a:solidFill>
                          <a:latin typeface="Calibri"/>
                        </a:rPr>
                        <a:t>-4.556</a:t>
                      </a:r>
                    </a:p>
                  </a:txBody>
                  <a:tcPr marL="0" marR="0" marT="0" marB="0" anchor="b"/>
                </a:tc>
                <a:tc>
                  <a:txBody>
                    <a:bodyPr/>
                    <a:lstStyle/>
                    <a:p>
                      <a:pPr algn="l" fontAlgn="b"/>
                      <a:r>
                        <a:rPr lang="el-GR" sz="1800" b="1" i="0" u="none" strike="noStrike" dirty="0">
                          <a:solidFill>
                            <a:srgbClr val="000000"/>
                          </a:solidFill>
                          <a:latin typeface="Arial Narrow"/>
                        </a:rPr>
                        <a:t>Καθαρή ανάληψη υποχρεώσεων </a:t>
                      </a:r>
                    </a:p>
                  </a:txBody>
                  <a:tcPr marL="0" marR="0" marT="0" marB="0" anchor="b"/>
                </a:tc>
                <a:tc>
                  <a:txBody>
                    <a:bodyPr/>
                    <a:lstStyle/>
                    <a:p>
                      <a:pPr algn="ctr" fontAlgn="b"/>
                      <a:r>
                        <a:rPr lang="el-GR" sz="1800" b="1" i="0" u="none" strike="noStrike" dirty="0">
                          <a:solidFill>
                            <a:srgbClr val="000000"/>
                          </a:solidFill>
                          <a:latin typeface="Calibri"/>
                        </a:rPr>
                        <a:t>-4.556</a:t>
                      </a:r>
                    </a:p>
                  </a:txBody>
                  <a:tcPr marL="0" marR="0" marT="0" marB="0" anchor="b"/>
                </a:tc>
              </a:tr>
              <a:tr h="417677">
                <a:tc>
                  <a:txBody>
                    <a:bodyPr/>
                    <a:lstStyle/>
                    <a:p>
                      <a:pPr algn="l" fontAlgn="b"/>
                      <a:r>
                        <a:rPr lang="el-GR" sz="1800" b="0" i="0" u="none" strike="noStrike" dirty="0">
                          <a:solidFill>
                            <a:srgbClr val="000000"/>
                          </a:solidFill>
                          <a:latin typeface="Arial Narrow"/>
                        </a:rPr>
                        <a:t>Συνάλλαγμα και καταθέσεις </a:t>
                      </a:r>
                    </a:p>
                  </a:txBody>
                  <a:tcPr marL="85725" marR="0" marT="0" marB="0" anchor="b"/>
                </a:tc>
                <a:tc>
                  <a:txBody>
                    <a:bodyPr/>
                    <a:lstStyle/>
                    <a:p>
                      <a:pPr algn="ctr" fontAlgn="b"/>
                      <a:r>
                        <a:rPr lang="el-GR" sz="1800" b="1" i="0" u="none" strike="noStrike" dirty="0">
                          <a:solidFill>
                            <a:srgbClr val="000000"/>
                          </a:solidFill>
                          <a:latin typeface="Calibri"/>
                        </a:rPr>
                        <a:t>-224</a:t>
                      </a:r>
                    </a:p>
                  </a:txBody>
                  <a:tcPr marL="0" marR="0" marT="0" marB="0" anchor="b"/>
                </a:tc>
                <a:tc>
                  <a:txBody>
                    <a:bodyPr/>
                    <a:lstStyle/>
                    <a:p>
                      <a:pPr algn="l" fontAlgn="b"/>
                      <a:r>
                        <a:rPr lang="el-GR" sz="1800" b="0" i="0" u="none" strike="noStrike" dirty="0">
                          <a:solidFill>
                            <a:srgbClr val="000000"/>
                          </a:solidFill>
                          <a:latin typeface="Arial Narrow"/>
                        </a:rPr>
                        <a:t>Συνάλλαγμα και καταθέσεις</a:t>
                      </a:r>
                    </a:p>
                  </a:txBody>
                  <a:tcPr marL="85725" marR="0" marT="0" marB="0" anchor="b"/>
                </a:tc>
                <a:tc>
                  <a:txBody>
                    <a:bodyPr/>
                    <a:lstStyle/>
                    <a:p>
                      <a:pPr algn="ctr" fontAlgn="b"/>
                      <a:r>
                        <a:rPr lang="el-GR" sz="1800" b="1" i="0" u="none" strike="noStrike" dirty="0">
                          <a:solidFill>
                            <a:srgbClr val="000000"/>
                          </a:solidFill>
                          <a:latin typeface="Calibri"/>
                        </a:rPr>
                        <a:t>-224</a:t>
                      </a:r>
                    </a:p>
                  </a:txBody>
                  <a:tcPr marL="0" marR="0" marT="0" marB="0" anchor="b"/>
                </a:tc>
              </a:tr>
              <a:tr h="382313">
                <a:tc>
                  <a:txBody>
                    <a:bodyPr/>
                    <a:lstStyle/>
                    <a:p>
                      <a:pPr algn="l" fontAlgn="b"/>
                      <a:r>
                        <a:rPr lang="el-GR" sz="1800" b="0" i="0" u="none" strike="noStrike" dirty="0">
                          <a:solidFill>
                            <a:srgbClr val="000000"/>
                          </a:solidFill>
                          <a:latin typeface="Arial Narrow"/>
                        </a:rPr>
                        <a:t>Χρεωστικοί τίτλοι </a:t>
                      </a:r>
                    </a:p>
                  </a:txBody>
                  <a:tcPr marL="85725" marR="0" marT="0" marB="0" anchor="b"/>
                </a:tc>
                <a:tc>
                  <a:txBody>
                    <a:bodyPr/>
                    <a:lstStyle/>
                    <a:p>
                      <a:pPr algn="ctr" fontAlgn="b"/>
                      <a:r>
                        <a:rPr lang="el-GR" sz="1800" b="1" i="0" u="none" strike="noStrike" dirty="0">
                          <a:solidFill>
                            <a:srgbClr val="000000"/>
                          </a:solidFill>
                          <a:latin typeface="Calibri"/>
                        </a:rPr>
                        <a:t>-824</a:t>
                      </a:r>
                    </a:p>
                  </a:txBody>
                  <a:tcPr marL="0" marR="0" marT="0" marB="0" anchor="b"/>
                </a:tc>
                <a:tc>
                  <a:txBody>
                    <a:bodyPr/>
                    <a:lstStyle/>
                    <a:p>
                      <a:pPr algn="l" fontAlgn="b"/>
                      <a:r>
                        <a:rPr lang="el-GR" sz="1800" b="0" i="0" u="none" strike="noStrike" dirty="0">
                          <a:solidFill>
                            <a:srgbClr val="000000"/>
                          </a:solidFill>
                          <a:latin typeface="Arial Narrow"/>
                        </a:rPr>
                        <a:t>Χρεωστικοί τίτλοι </a:t>
                      </a:r>
                    </a:p>
                  </a:txBody>
                  <a:tcPr marL="85725" marR="0" marT="0" marB="0" anchor="b"/>
                </a:tc>
                <a:tc>
                  <a:txBody>
                    <a:bodyPr/>
                    <a:lstStyle/>
                    <a:p>
                      <a:pPr algn="ctr" fontAlgn="b"/>
                      <a:r>
                        <a:rPr lang="el-GR" sz="1800" b="1" i="0" u="none" strike="noStrike" dirty="0">
                          <a:solidFill>
                            <a:srgbClr val="000000"/>
                          </a:solidFill>
                          <a:latin typeface="Calibri"/>
                        </a:rPr>
                        <a:t>-824</a:t>
                      </a:r>
                    </a:p>
                  </a:txBody>
                  <a:tcPr marL="0" marR="0" marT="0" marB="0" anchor="b"/>
                </a:tc>
              </a:tr>
              <a:tr h="417677">
                <a:tc>
                  <a:txBody>
                    <a:bodyPr/>
                    <a:lstStyle/>
                    <a:p>
                      <a:pPr algn="l" fontAlgn="b"/>
                      <a:r>
                        <a:rPr lang="el-GR" sz="1800" b="0" i="0" u="none" strike="noStrike" dirty="0">
                          <a:solidFill>
                            <a:srgbClr val="000000"/>
                          </a:solidFill>
                          <a:latin typeface="Arial Narrow"/>
                        </a:rPr>
                        <a:t>Δάνεια</a:t>
                      </a:r>
                    </a:p>
                  </a:txBody>
                  <a:tcPr marL="85725" marR="0" marT="0" marB="0" anchor="b"/>
                </a:tc>
                <a:tc>
                  <a:txBody>
                    <a:bodyPr/>
                    <a:lstStyle/>
                    <a:p>
                      <a:pPr algn="ctr" fontAlgn="b"/>
                      <a:r>
                        <a:rPr lang="el-GR" sz="1800" b="1" i="0" u="none" strike="noStrike" dirty="0">
                          <a:solidFill>
                            <a:srgbClr val="000000"/>
                          </a:solidFill>
                          <a:latin typeface="Calibri"/>
                        </a:rPr>
                        <a:t>-3.508</a:t>
                      </a:r>
                    </a:p>
                  </a:txBody>
                  <a:tcPr marL="0" marR="0" marT="0" marB="0" anchor="b"/>
                </a:tc>
                <a:tc>
                  <a:txBody>
                    <a:bodyPr/>
                    <a:lstStyle/>
                    <a:p>
                      <a:pPr algn="l" fontAlgn="b"/>
                      <a:r>
                        <a:rPr lang="el-GR" sz="1800" b="0" i="0" u="none" strike="noStrike" dirty="0">
                          <a:solidFill>
                            <a:srgbClr val="000000"/>
                          </a:solidFill>
                          <a:latin typeface="Arial Narrow"/>
                        </a:rPr>
                        <a:t>Δάνεια</a:t>
                      </a:r>
                    </a:p>
                  </a:txBody>
                  <a:tcPr marL="85725" marR="0" marT="0" marB="0" anchor="b"/>
                </a:tc>
                <a:tc>
                  <a:txBody>
                    <a:bodyPr/>
                    <a:lstStyle/>
                    <a:p>
                      <a:pPr algn="ctr" fontAlgn="b"/>
                      <a:r>
                        <a:rPr lang="el-GR" sz="1800" b="1" i="0" u="none" strike="noStrike" dirty="0">
                          <a:solidFill>
                            <a:srgbClr val="000000"/>
                          </a:solidFill>
                          <a:latin typeface="Calibri"/>
                        </a:rPr>
                        <a:t>-3.508</a:t>
                      </a:r>
                    </a:p>
                  </a:txBody>
                  <a:tcPr marL="0" marR="0" marT="0" marB="0" anchor="b"/>
                </a:tc>
              </a:tr>
              <a:tr h="569297">
                <a:tc>
                  <a:txBody>
                    <a:bodyPr/>
                    <a:lstStyle/>
                    <a:p>
                      <a:pPr algn="l" fontAlgn="b"/>
                      <a:r>
                        <a:rPr lang="el-GR" sz="1800" b="0" i="0" u="none" strike="noStrike" dirty="0">
                          <a:solidFill>
                            <a:srgbClr val="000000"/>
                          </a:solidFill>
                          <a:latin typeface="Arial Narrow"/>
                        </a:rPr>
                        <a:t>Μετοχές και άλλες συμμετοχές</a:t>
                      </a:r>
                    </a:p>
                  </a:txBody>
                  <a:tcPr marL="85725" marR="0" marT="0" marB="0" anchor="b"/>
                </a:tc>
                <a:tc>
                  <a:txBody>
                    <a:bodyPr/>
                    <a:lstStyle/>
                    <a:p>
                      <a:pPr algn="ctr" fontAlgn="b"/>
                      <a:r>
                        <a:rPr lang="el-GR" sz="1800" b="1" i="0" u="none" strike="noStrike" dirty="0">
                          <a:solidFill>
                            <a:srgbClr val="000000"/>
                          </a:solidFill>
                          <a:latin typeface="Calibri"/>
                        </a:rPr>
                        <a:t>0</a:t>
                      </a:r>
                    </a:p>
                  </a:txBody>
                  <a:tcPr marL="0" marR="0" marT="0" marB="0" anchor="b"/>
                </a:tc>
                <a:tc>
                  <a:txBody>
                    <a:bodyPr/>
                    <a:lstStyle/>
                    <a:p>
                      <a:pPr algn="l" fontAlgn="b"/>
                      <a:r>
                        <a:rPr lang="el-GR" sz="1800" b="0" i="0" u="none" strike="noStrike" dirty="0">
                          <a:solidFill>
                            <a:srgbClr val="000000"/>
                          </a:solidFill>
                          <a:latin typeface="Arial Narrow"/>
                        </a:rPr>
                        <a:t>Μετοχές και άλλες συμμετοχές</a:t>
                      </a:r>
                    </a:p>
                  </a:txBody>
                  <a:tcPr marL="85725" marR="0" marT="0" marB="0" anchor="b"/>
                </a:tc>
                <a:tc>
                  <a:txBody>
                    <a:bodyPr/>
                    <a:lstStyle/>
                    <a:p>
                      <a:pPr algn="ctr" fontAlgn="b"/>
                      <a:r>
                        <a:rPr lang="el-GR" sz="1800" b="1" i="0" u="none" strike="noStrike" dirty="0">
                          <a:solidFill>
                            <a:srgbClr val="000000"/>
                          </a:solidFill>
                          <a:latin typeface="Calibri"/>
                        </a:rPr>
                        <a:t>0</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0" y="-27384"/>
            <a:ext cx="9144000" cy="659904"/>
          </a:xfrm>
          <a:prstGeom prst="rect">
            <a:avLst/>
          </a:prstGeom>
          <a:solidFill>
            <a:schemeClr val="accent6">
              <a:lumMod val="60000"/>
              <a:lumOff val="40000"/>
            </a:schemeClr>
          </a:solidFill>
        </p:spPr>
        <p:txBody>
          <a:bodyPr vert="horz" lIns="91440" tIns="45720" rIns="91440" bIns="45720" rtlCol="0" anchor="ctr">
            <a:normAutofit fontScale="77500" lnSpcReduction="20000"/>
          </a:bodyPr>
          <a:lstStyle/>
          <a:p>
            <a:pPr lvl="0" algn="ctr">
              <a:spcBef>
                <a:spcPct val="0"/>
              </a:spcBef>
            </a:pPr>
            <a:r>
              <a:rPr lang="el-GR" sz="4400" dirty="0" smtClean="0">
                <a:latin typeface="+mj-lt"/>
                <a:ea typeface="+mj-ea"/>
                <a:cs typeface="+mj-cs"/>
              </a:rPr>
              <a:t>Βήματα μετάβασης σε ΕΣΛ από ταμειακό σύστημα</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9" name="8 - Πίνακας"/>
          <p:cNvGraphicFramePr>
            <a:graphicFrameLocks noGrp="1"/>
          </p:cNvGraphicFramePr>
          <p:nvPr/>
        </p:nvGraphicFramePr>
        <p:xfrm>
          <a:off x="395536" y="575122"/>
          <a:ext cx="8424936" cy="6238254"/>
        </p:xfrm>
        <a:graphic>
          <a:graphicData uri="http://schemas.openxmlformats.org/drawingml/2006/table">
            <a:tbl>
              <a:tblPr/>
              <a:tblGrid>
                <a:gridCol w="8424936"/>
              </a:tblGrid>
              <a:tr h="123152">
                <a:tc>
                  <a:txBody>
                    <a:bodyPr/>
                    <a:lstStyle/>
                    <a:p>
                      <a:pPr algn="l" fontAlgn="b"/>
                      <a:r>
                        <a:rPr lang="el-GR" sz="1200" b="0" i="0" u="none" strike="noStrike">
                          <a:solidFill>
                            <a:srgbClr val="000000"/>
                          </a:solidFill>
                          <a:latin typeface="Calibri"/>
                        </a:rPr>
                        <a:t>Α. Συμφωνία καταθέσεων με διατραπεζικά στοιχεία (της Τραπέζης Ελλάδος)</a:t>
                      </a:r>
                    </a:p>
                  </a:txBody>
                  <a:tcPr marL="6158"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Α1. Μεταβατικές πληρωμές (ενδιάμεσες καταθέσεις πριν την τελική πληρωμή)</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Β. Μετατροπή ταμειακών στοιχείων σε δεδουλευμένων</a:t>
                      </a:r>
                    </a:p>
                  </a:txBody>
                  <a:tcPr marL="6158"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B1. Διαφορά μεταξύ ταμειακών και δεδουλευμένων τόκων</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Β2. Δεδουλευμένα φορολογικά έσοδα</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Β3. Δεδουλευμένα έσοδα από Ε.Ε</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Β4. Εισπρακτέα έσοδα υπουργείων</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Β5. Προκαταβολές από Ε.Ε</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Β6. Υποχρεώσεις από επιστροφές φόρων</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Β7. Απλήρωτες οφειλές υπουργείων</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Β8. Παραλαβές εξοπλιστικών προγραμμάτων</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Β9. Δεδουλευμένα έσοδα από πρόγραμμα στήριξης τραπεζών</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Β10. Δεδουλευμένα έσοδα ANFA και SMP</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B11. Λοιπές προσαρμογές σε δεδουλευμένη βάση</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Γ. Προσαρμογές ΕΣΛ: διαφορές από ταξινόμηση συναλλαγών</a:t>
                      </a:r>
                    </a:p>
                  </a:txBody>
                  <a:tcPr marL="6158"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Γ1. Ακυρώσεις swap που συμπεριλαμβάνονται στα έσοδα/έξοδα</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Γ2. Αυξήσεις μετοχικού κεφαλαίου (ΑΜΚ) μέσω ΠΔΕ</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Γ3. ΑΜΚ σε ζημιογόνες επιχειρήσεις</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Γ4. Συνεχόμενες καταπτώσεις εγγυήσεων και αναλήψεις χρέους</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Γ5. Προσαρμογές για εισπράξεις/πληρωμές υπέρ τρίτων</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Δ. Διορθώσεις για κωδικούς προϋπολογισμού με μικτές συναλλαγές</a:t>
                      </a:r>
                    </a:p>
                  </a:txBody>
                  <a:tcPr marL="6158"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Δ1. Εισπράξεις Χρεολυσίων που περιλήφθηκαν στα έσοδα</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Δ2. Μισθοδοσίες τρίτων φορέων που πληρώνονται από την Κεντρική Διοίκηση</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Ε. Υπηρεσίες ειδικού σκοπού</a:t>
                      </a:r>
                    </a:p>
                  </a:txBody>
                  <a:tcPr marL="6158"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Ε1. Συναλλαγές του ΕΛΕΓΕΠ (ειδική διαχείριση)</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Ε2. Ειδικοί Λογαριασμοί ΕΤΕΑΝ</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Ε3. Συναλλαγές ΤΑΙΠΕΔ για λογαριασμό του Κράτους</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Ε4. Αναταξινόμηση συναλλαγών ΕΤΧΣ</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ΣΤ. Λοιποί Υποτομείς πλην Κεντρικής Διοίκησης</a:t>
                      </a:r>
                    </a:p>
                  </a:txBody>
                  <a:tcPr marL="6158"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ΣΤ1. Απλήρωτες οφειλές υποτομέα</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ΣΤ2. Προσαρμογές για εισπράξεις/πληρωμές υπέρ τρίτων</a:t>
                      </a:r>
                    </a:p>
                  </a:txBody>
                  <a:tcPr marL="277091" marR="6158" marT="6158" marB="0" anchor="b">
                    <a:lnL>
                      <a:noFill/>
                    </a:lnL>
                    <a:lnR>
                      <a:noFill/>
                    </a:lnR>
                    <a:lnT>
                      <a:noFill/>
                    </a:lnT>
                    <a:lnB>
                      <a:noFill/>
                    </a:lnB>
                  </a:tcPr>
                </a:tc>
              </a:tr>
              <a:tr h="123152">
                <a:tc>
                  <a:txBody>
                    <a:bodyPr/>
                    <a:lstStyle/>
                    <a:p>
                      <a:pPr algn="l" fontAlgn="b"/>
                      <a:r>
                        <a:rPr lang="el-GR" sz="1200" b="0" i="0" u="none" strike="noStrike">
                          <a:solidFill>
                            <a:srgbClr val="000000"/>
                          </a:solidFill>
                          <a:latin typeface="Calibri"/>
                        </a:rPr>
                        <a:t>ΣΤ3. Εισπρακτέα έσοδα υποτομέα</a:t>
                      </a:r>
                    </a:p>
                  </a:txBody>
                  <a:tcPr marL="277091" marR="6158" marT="6158" marB="0" anchor="b">
                    <a:lnL>
                      <a:noFill/>
                    </a:lnL>
                    <a:lnR>
                      <a:noFill/>
                    </a:lnR>
                    <a:lnT>
                      <a:noFill/>
                    </a:lnT>
                    <a:lnB>
                      <a:noFill/>
                    </a:lnB>
                  </a:tcPr>
                </a:tc>
              </a:tr>
              <a:tr h="123152">
                <a:tc>
                  <a:txBody>
                    <a:bodyPr/>
                    <a:lstStyle/>
                    <a:p>
                      <a:pPr algn="l" fontAlgn="b"/>
                      <a:r>
                        <a:rPr lang="el-GR" sz="1200" b="0" i="0" u="none" strike="noStrike" dirty="0">
                          <a:solidFill>
                            <a:srgbClr val="000000"/>
                          </a:solidFill>
                          <a:latin typeface="Calibri"/>
                        </a:rPr>
                        <a:t>ΣΤ4. </a:t>
                      </a:r>
                      <a:r>
                        <a:rPr lang="el-GR" sz="1200" b="0" i="0" u="none" strike="noStrike" dirty="0" err="1">
                          <a:solidFill>
                            <a:srgbClr val="000000"/>
                          </a:solidFill>
                          <a:latin typeface="Calibri"/>
                        </a:rPr>
                        <a:t>Αναταξινόμηση</a:t>
                      </a:r>
                      <a:r>
                        <a:rPr lang="el-GR" sz="1200" b="0" i="0" u="none" strike="noStrike" dirty="0">
                          <a:solidFill>
                            <a:srgbClr val="000000"/>
                          </a:solidFill>
                          <a:latin typeface="Calibri"/>
                        </a:rPr>
                        <a:t> συναλλαγών</a:t>
                      </a:r>
                    </a:p>
                  </a:txBody>
                  <a:tcPr marL="277091" marR="6158" marT="6158"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0" y="332656"/>
            <a:ext cx="9144000" cy="1584176"/>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0" y="413793"/>
            <a:ext cx="9144000" cy="1431032"/>
          </a:xfrm>
        </p:spPr>
        <p:txBody>
          <a:bodyPr>
            <a:normAutofit fontScale="90000"/>
          </a:bodyPr>
          <a:lstStyle/>
          <a:p>
            <a:pPr lvl="0"/>
            <a:r>
              <a:rPr lang="el-GR" dirty="0" smtClean="0"/>
              <a:t>Ορισμός ληξιπρόθεσμων υποχρεώσεων γενικής κυβέρνησης</a:t>
            </a:r>
            <a:endParaRPr lang="en-US" dirty="0"/>
          </a:p>
        </p:txBody>
      </p:sp>
      <p:sp>
        <p:nvSpPr>
          <p:cNvPr id="3" name="2 - Θέση περιεχομένου"/>
          <p:cNvSpPr>
            <a:spLocks noGrp="1"/>
          </p:cNvSpPr>
          <p:nvPr>
            <p:ph sz="half" idx="1"/>
          </p:nvPr>
        </p:nvSpPr>
        <p:spPr>
          <a:xfrm>
            <a:off x="457200" y="1927374"/>
            <a:ext cx="8507288" cy="4525963"/>
          </a:xfrm>
        </p:spPr>
        <p:txBody>
          <a:bodyPr>
            <a:normAutofit/>
          </a:bodyPr>
          <a:lstStyle/>
          <a:p>
            <a:pPr marL="0" lvl="0" algn="just">
              <a:lnSpc>
                <a:spcPts val="2700"/>
              </a:lnSpc>
              <a:spcBef>
                <a:spcPts val="0"/>
              </a:spcBef>
              <a:buNone/>
            </a:pPr>
            <a:endParaRPr lang="el-GR" dirty="0" smtClean="0"/>
          </a:p>
          <a:p>
            <a:pPr>
              <a:buNone/>
            </a:pPr>
            <a:endParaRPr lang="el-GR" dirty="0" smtClean="0"/>
          </a:p>
          <a:p>
            <a:endParaRPr lang="el-GR" dirty="0"/>
          </a:p>
        </p:txBody>
      </p:sp>
      <p:sp>
        <p:nvSpPr>
          <p:cNvPr id="5" name="4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
        <p:nvSpPr>
          <p:cNvPr id="8" name="7 - Ορθογώνιο"/>
          <p:cNvSpPr/>
          <p:nvPr/>
        </p:nvSpPr>
        <p:spPr>
          <a:xfrm>
            <a:off x="251520" y="1916832"/>
            <a:ext cx="8496944" cy="5170646"/>
          </a:xfrm>
          <a:prstGeom prst="rect">
            <a:avLst/>
          </a:prstGeom>
        </p:spPr>
        <p:txBody>
          <a:bodyPr wrap="square">
            <a:spAutoFit/>
          </a:bodyPr>
          <a:lstStyle/>
          <a:p>
            <a:pPr algn="just">
              <a:buFont typeface="Arial" pitchFamily="34" charset="0"/>
              <a:buChar char="•"/>
            </a:pPr>
            <a:endParaRPr lang="el-GR" sz="2200" dirty="0" smtClean="0"/>
          </a:p>
          <a:p>
            <a:pPr algn="just">
              <a:buFont typeface="Arial" pitchFamily="34" charset="0"/>
              <a:buChar char="•"/>
            </a:pPr>
            <a:r>
              <a:rPr lang="el-GR" sz="2200" dirty="0" smtClean="0"/>
              <a:t> Ληξιπρόθεσμες είναι οι υφιστάμενες υποχρεώσεις προς τρίτους (εκτός γενικής κυβέρνησης), που δεν εξοφλήθηκαν μετά την παρέλευση 90 ημερών από την ημερομηνία οφειλής.</a:t>
            </a:r>
          </a:p>
          <a:p>
            <a:pPr algn="just">
              <a:buFont typeface="Arial" pitchFamily="34" charset="0"/>
              <a:buChar char="•"/>
            </a:pPr>
            <a:endParaRPr lang="el-GR" sz="2200" dirty="0" smtClean="0"/>
          </a:p>
          <a:p>
            <a:pPr algn="just">
              <a:buFont typeface="Arial" pitchFamily="34" charset="0"/>
              <a:buChar char="•"/>
            </a:pPr>
            <a:r>
              <a:rPr lang="el-GR" sz="2200" dirty="0" smtClean="0"/>
              <a:t>Από Δεκέμβριο 2015 και εφεξής οι εκκρεμείς επιστροφές φόρων περιλαμβάνουν στοιχεία εκκρεμών επιστροφών, για τις οποίες έχει εκδοθεί το σχετικό ΑΦΕΚ (εκκαθαρισμένα και μη), μέχρι και το τέλος του μήνα αναφοράς.</a:t>
            </a:r>
          </a:p>
          <a:p>
            <a:pPr algn="just">
              <a:buFont typeface="Arial" pitchFamily="34" charset="0"/>
              <a:buChar char="•"/>
            </a:pPr>
            <a:endParaRPr lang="el-GR" sz="2200" dirty="0" smtClean="0"/>
          </a:p>
          <a:p>
            <a:pPr algn="just">
              <a:buFont typeface="Arial" pitchFamily="34" charset="0"/>
              <a:buChar char="•"/>
            </a:pPr>
            <a:r>
              <a:rPr lang="el-GR" sz="2200" dirty="0" smtClean="0"/>
              <a:t>Τα ληξιπρόθεσμα  του ΕΟΠΥΥ και των Νοσοκομείων εμφανίζουν τα μικτά ποσά και υφίσταται απαίτηση για </a:t>
            </a:r>
            <a:r>
              <a:rPr lang="el-GR" sz="2200" dirty="0" err="1" smtClean="0"/>
              <a:t>rebate</a:t>
            </a:r>
            <a:r>
              <a:rPr lang="el-GR" sz="2200" dirty="0" smtClean="0"/>
              <a:t> και </a:t>
            </a:r>
            <a:r>
              <a:rPr lang="el-GR" sz="2200" dirty="0" err="1" smtClean="0"/>
              <a:t>clawback</a:t>
            </a:r>
            <a:r>
              <a:rPr lang="el-GR" sz="2200" dirty="0" smtClean="0"/>
              <a:t>  που δεν έχει συμψηφιστεί ακόμα.</a:t>
            </a:r>
          </a:p>
          <a:p>
            <a:endParaRPr lang="el-GR" sz="2200" dirty="0" smtClean="0"/>
          </a:p>
          <a:p>
            <a:endParaRPr lang="el-GR" sz="2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txBox="1">
            <a:spLocks/>
          </p:cNvSpPr>
          <p:nvPr/>
        </p:nvSpPr>
        <p:spPr>
          <a:xfrm>
            <a:off x="1" y="260648"/>
            <a:ext cx="9144000" cy="1440160"/>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r>
              <a:rPr kumimoji="0" lang="el-GR" sz="4400" b="0" i="0" u="none" strike="noStrike" kern="1200" cap="none" spc="0" normalizeH="0" baseline="0" noProof="0" dirty="0" smtClean="0">
                <a:ln>
                  <a:noFill/>
                </a:ln>
                <a:solidFill>
                  <a:schemeClr val="tx1"/>
                </a:solidFill>
                <a:effectLst/>
                <a:uLnTx/>
                <a:uFillTx/>
                <a:latin typeface="+mj-lt"/>
                <a:ea typeface="+mj-ea"/>
                <a:cs typeface="+mj-cs"/>
              </a:rPr>
              <a:t>Πίνακας ληξιπροθέσμων φορέων</a:t>
            </a:r>
            <a:r>
              <a:rPr kumimoji="0" lang="el-GR" sz="4400" b="0" i="0" u="none" strike="noStrike" kern="1200" cap="none" spc="0" normalizeH="0" noProof="0" dirty="0" smtClean="0">
                <a:ln>
                  <a:noFill/>
                </a:ln>
                <a:solidFill>
                  <a:schemeClr val="tx1"/>
                </a:solidFill>
                <a:effectLst/>
                <a:uLnTx/>
                <a:uFillTx/>
                <a:latin typeface="+mj-lt"/>
                <a:ea typeface="+mj-ea"/>
                <a:cs typeface="+mj-cs"/>
              </a:rPr>
              <a:t> γενικής κυβέρνησης</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Slide Number Placeholder 3"/>
          <p:cNvSpPr>
            <a:spLocks noGrp="1"/>
          </p:cNvSpPr>
          <p:nvPr>
            <p:ph type="sldNum" sz="quarter" idx="10"/>
          </p:nvPr>
        </p:nvSpPr>
        <p:spPr/>
        <p:txBody>
          <a:bodyPr/>
          <a:lstStyle/>
          <a:p>
            <a:pPr>
              <a:defRPr/>
            </a:pPr>
            <a:fld id="{9AED014A-61FC-5449-B19D-289B5E5C0F8A}" type="slidenum">
              <a:rPr lang="en-US" smtClean="0"/>
              <a:pPr>
                <a:defRPr/>
              </a:pPr>
              <a:t>16</a:t>
            </a:fld>
            <a:endParaRPr lang="en-US" dirty="0"/>
          </a:p>
        </p:txBody>
      </p:sp>
      <p:sp>
        <p:nvSpPr>
          <p:cNvPr id="11" name="10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graphicFrame>
        <p:nvGraphicFramePr>
          <p:cNvPr id="12" name="11 - Πίνακας"/>
          <p:cNvGraphicFramePr>
            <a:graphicFrameLocks noGrp="1"/>
          </p:cNvGraphicFramePr>
          <p:nvPr/>
        </p:nvGraphicFramePr>
        <p:xfrm>
          <a:off x="251523" y="1989645"/>
          <a:ext cx="8712970" cy="4544280"/>
        </p:xfrm>
        <a:graphic>
          <a:graphicData uri="http://schemas.openxmlformats.org/drawingml/2006/table">
            <a:tbl>
              <a:tblPr/>
              <a:tblGrid>
                <a:gridCol w="3675429"/>
                <a:gridCol w="69966"/>
                <a:gridCol w="489761"/>
                <a:gridCol w="489761"/>
                <a:gridCol w="489761"/>
                <a:gridCol w="489761"/>
                <a:gridCol w="489761"/>
                <a:gridCol w="489761"/>
                <a:gridCol w="559726"/>
                <a:gridCol w="489761"/>
                <a:gridCol w="489761"/>
                <a:gridCol w="489761"/>
              </a:tblGrid>
              <a:tr h="1121777">
                <a:tc>
                  <a:txBody>
                    <a:bodyPr/>
                    <a:lstStyle/>
                    <a:p>
                      <a:pPr algn="ctr" fontAlgn="b"/>
                      <a:r>
                        <a:rPr lang="el-GR" sz="1400" b="1" i="0" u="none" strike="noStrike" dirty="0" smtClean="0">
                          <a:solidFill>
                            <a:srgbClr val="000000"/>
                          </a:solidFill>
                          <a:latin typeface="Arial"/>
                        </a:rPr>
                        <a:t>Ληξιπρόθεσμες</a:t>
                      </a:r>
                      <a:r>
                        <a:rPr lang="el-GR" sz="1400" b="1" i="0" u="none" strike="noStrike" baseline="0" dirty="0" smtClean="0">
                          <a:solidFill>
                            <a:srgbClr val="000000"/>
                          </a:solidFill>
                          <a:latin typeface="Arial"/>
                        </a:rPr>
                        <a:t> υποχρεώσεις σε τρίτους  Γ.Κ σε εκατ. ευρώ</a:t>
                      </a:r>
                      <a:endParaRPr lang="el-GR" sz="1400" b="1" i="0" u="none" strike="noStrike" dirty="0">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000000"/>
                          </a:solidFill>
                          <a:latin typeface="Arial"/>
                        </a:rPr>
                        <a:t>Δεκ-17</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000000"/>
                          </a:solidFill>
                          <a:latin typeface="Arial"/>
                        </a:rPr>
                        <a:t>Ιαν-18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000000"/>
                          </a:solidFill>
                          <a:latin typeface="Arial"/>
                        </a:rPr>
                        <a:t>Φεβ-18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000000"/>
                          </a:solidFill>
                          <a:latin typeface="Arial"/>
                        </a:rPr>
                        <a:t>Μαρ-18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000000"/>
                          </a:solidFill>
                          <a:latin typeface="Arial"/>
                        </a:rPr>
                        <a:t>Απρ-18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000000"/>
                          </a:solidFill>
                          <a:latin typeface="Arial"/>
                        </a:rPr>
                        <a:t>Μαϊ-18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000000"/>
                          </a:solidFill>
                          <a:latin typeface="Arial"/>
                        </a:rPr>
                        <a:t>Ιουν-18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000000"/>
                          </a:solidFill>
                          <a:latin typeface="Arial"/>
                        </a:rPr>
                        <a:t>Ιουλ-18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dirty="0">
                          <a:solidFill>
                            <a:srgbClr val="000000"/>
                          </a:solidFill>
                          <a:latin typeface="Arial"/>
                        </a:rPr>
                        <a:t>Αυγ-18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000" b="1" i="0" u="none" strike="noStrike" dirty="0" smtClean="0">
                          <a:solidFill>
                            <a:srgbClr val="000000"/>
                          </a:solidFill>
                          <a:latin typeface="Arial"/>
                        </a:rPr>
                        <a:t>Μηνιαία</a:t>
                      </a:r>
                      <a:r>
                        <a:rPr lang="el-GR" sz="1000" b="1" i="0" u="none" strike="noStrike" baseline="0" dirty="0" smtClean="0">
                          <a:solidFill>
                            <a:srgbClr val="000000"/>
                          </a:solidFill>
                          <a:latin typeface="Arial"/>
                        </a:rPr>
                        <a:t> Μεταβολή</a:t>
                      </a:r>
                      <a:endParaRPr lang="el-GR" sz="1000" b="1" i="0" u="none" strike="noStrike" dirty="0">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2049">
                <a:tc>
                  <a:txBody>
                    <a:bodyPr/>
                    <a:lstStyle/>
                    <a:p>
                      <a:pPr algn="l" fontAlgn="b"/>
                      <a:r>
                        <a:rPr lang="el-GR" sz="1400" b="1" i="0" u="none" strike="noStrike" dirty="0">
                          <a:solidFill>
                            <a:srgbClr val="365F91"/>
                          </a:solidFill>
                          <a:latin typeface="Arial"/>
                        </a:rPr>
                        <a:t>Γενική Κυβέρνηση</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2.569</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2.474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2.626</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2.763</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2.626</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2.389</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2.020</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1.940</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dirty="0">
                          <a:solidFill>
                            <a:srgbClr val="365F91"/>
                          </a:solidFill>
                          <a:latin typeface="Calibri"/>
                        </a:rPr>
                        <a:t>1.974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dirty="0" smtClean="0">
                          <a:solidFill>
                            <a:srgbClr val="365F91"/>
                          </a:solidFill>
                          <a:latin typeface="Calibri"/>
                        </a:rPr>
                        <a:t>+34</a:t>
                      </a:r>
                      <a:endParaRPr lang="el-GR" sz="1400" b="1" i="0" u="none" strike="noStrike" dirty="0">
                        <a:solidFill>
                          <a:srgbClr val="365F91"/>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969">
                <a:tc>
                  <a:txBody>
                    <a:bodyPr/>
                    <a:lstStyle/>
                    <a:p>
                      <a:pPr algn="l" fontAlgn="b"/>
                      <a:r>
                        <a:rPr lang="el-GR" sz="1400" b="1" i="0" u="none" strike="noStrike" dirty="0">
                          <a:solidFill>
                            <a:srgbClr val="000000"/>
                          </a:solidFill>
                          <a:latin typeface="Arial"/>
                        </a:rPr>
                        <a:t>Κρατικός Π/Υ</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l-GR" sz="1400" b="1"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1" i="0" u="none" strike="noStrike">
                          <a:solidFill>
                            <a:srgbClr val="000000"/>
                          </a:solidFill>
                          <a:latin typeface="Calibri"/>
                        </a:rPr>
                        <a:t>147</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1" i="0" u="none" strike="noStrike">
                          <a:solidFill>
                            <a:srgbClr val="000000"/>
                          </a:solidFill>
                          <a:latin typeface="Calibri"/>
                        </a:rPr>
                        <a:t>99</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1" i="0" u="none" strike="noStrike">
                          <a:solidFill>
                            <a:srgbClr val="000000"/>
                          </a:solidFill>
                          <a:latin typeface="Calibri"/>
                        </a:rPr>
                        <a:t>103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1" i="0" u="none" strike="noStrike">
                          <a:solidFill>
                            <a:srgbClr val="000000"/>
                          </a:solidFill>
                          <a:latin typeface="Calibri"/>
                        </a:rPr>
                        <a:t>186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1" i="0" u="none" strike="noStrike">
                          <a:solidFill>
                            <a:srgbClr val="000000"/>
                          </a:solidFill>
                          <a:latin typeface="Calibri"/>
                        </a:rPr>
                        <a:t>173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1" i="0" u="none" strike="noStrike">
                          <a:solidFill>
                            <a:srgbClr val="000000"/>
                          </a:solidFill>
                          <a:latin typeface="Calibri"/>
                        </a:rPr>
                        <a:t>136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1" i="0" u="none" strike="noStrike">
                          <a:solidFill>
                            <a:srgbClr val="000000"/>
                          </a:solidFill>
                          <a:latin typeface="Calibri"/>
                        </a:rPr>
                        <a:t>130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1" i="0" u="none" strike="noStrike">
                          <a:solidFill>
                            <a:srgbClr val="000000"/>
                          </a:solidFill>
                          <a:latin typeface="Calibri"/>
                        </a:rPr>
                        <a:t>130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1" i="0" u="none" strike="noStrike" dirty="0">
                          <a:solidFill>
                            <a:srgbClr val="000000"/>
                          </a:solidFill>
                          <a:latin typeface="Calibri"/>
                        </a:rPr>
                        <a:t>130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1" i="0" u="none" strike="noStrike" dirty="0" smtClean="0">
                          <a:solidFill>
                            <a:srgbClr val="000000"/>
                          </a:solidFill>
                          <a:latin typeface="Calibri"/>
                        </a:rPr>
                        <a:t>0</a:t>
                      </a:r>
                      <a:endParaRPr lang="el-GR" sz="1400" b="1" i="0" u="none" strike="noStrike" dirty="0">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r h="247969">
                <a:tc>
                  <a:txBody>
                    <a:bodyPr/>
                    <a:lstStyle/>
                    <a:p>
                      <a:pPr algn="l" fontAlgn="b"/>
                      <a:r>
                        <a:rPr lang="el-GR" sz="1400" b="1" i="0" u="none" strike="noStrike" dirty="0">
                          <a:solidFill>
                            <a:srgbClr val="000000"/>
                          </a:solidFill>
                          <a:latin typeface="Arial"/>
                        </a:rPr>
                        <a:t>Λοιπά Νομικά Πρόσωπα </a:t>
                      </a:r>
                    </a:p>
                  </a:txBody>
                  <a:tcPr marL="0" marR="0" marT="0" marB="0" anchor="b">
                    <a:lnL>
                      <a:noFill/>
                    </a:lnL>
                    <a:lnR>
                      <a:noFill/>
                    </a:lnR>
                    <a:lnT>
                      <a:noFill/>
                    </a:lnT>
                    <a:lnB>
                      <a:noFill/>
                    </a:lnB>
                  </a:tcPr>
                </a:tc>
                <a:tc>
                  <a:txBody>
                    <a:bodyPr/>
                    <a:lstStyle/>
                    <a:p>
                      <a:pPr algn="ctr" fontAlgn="b"/>
                      <a:endParaRPr lang="el-GR" sz="14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352</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341</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352</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392</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375</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366</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337</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314</a:t>
                      </a:r>
                    </a:p>
                  </a:txBody>
                  <a:tcPr marL="0" marR="0" marT="0" marB="0" anchor="b">
                    <a:lnL>
                      <a:noFill/>
                    </a:lnL>
                    <a:lnR>
                      <a:noFill/>
                    </a:lnR>
                    <a:lnT>
                      <a:noFill/>
                    </a:lnT>
                    <a:lnB>
                      <a:noFill/>
                    </a:lnB>
                  </a:tcPr>
                </a:tc>
                <a:tc>
                  <a:txBody>
                    <a:bodyPr/>
                    <a:lstStyle/>
                    <a:p>
                      <a:pPr algn="ctr" fontAlgn="b"/>
                      <a:r>
                        <a:rPr lang="el-GR" sz="1400" b="1" i="0" u="none" strike="noStrike" dirty="0">
                          <a:solidFill>
                            <a:srgbClr val="000000"/>
                          </a:solidFill>
                          <a:latin typeface="Calibri"/>
                        </a:rPr>
                        <a:t>317</a:t>
                      </a:r>
                    </a:p>
                  </a:txBody>
                  <a:tcPr marL="0" marR="0" marT="0" marB="0" anchor="b">
                    <a:lnL>
                      <a:noFill/>
                    </a:lnL>
                    <a:lnR>
                      <a:noFill/>
                    </a:lnR>
                    <a:lnT>
                      <a:noFill/>
                    </a:lnT>
                    <a:lnB>
                      <a:noFill/>
                    </a:lnB>
                  </a:tcPr>
                </a:tc>
                <a:tc>
                  <a:txBody>
                    <a:bodyPr/>
                    <a:lstStyle/>
                    <a:p>
                      <a:pPr algn="ctr" fontAlgn="b"/>
                      <a:r>
                        <a:rPr lang="el-GR" sz="1400" b="1" i="0" u="none" strike="noStrike" dirty="0" smtClean="0">
                          <a:solidFill>
                            <a:srgbClr val="000000"/>
                          </a:solidFill>
                          <a:latin typeface="Calibri"/>
                        </a:rPr>
                        <a:t>+3</a:t>
                      </a:r>
                      <a:endParaRPr lang="el-GR" sz="1400" b="1" i="0" u="none" strike="noStrike" dirty="0">
                        <a:solidFill>
                          <a:srgbClr val="000000"/>
                        </a:solidFill>
                        <a:latin typeface="Calibri"/>
                      </a:endParaRPr>
                    </a:p>
                  </a:txBody>
                  <a:tcPr marL="0" marR="0" marT="0" marB="0" anchor="b">
                    <a:lnL>
                      <a:noFill/>
                    </a:lnL>
                    <a:lnR>
                      <a:noFill/>
                    </a:lnR>
                    <a:lnT>
                      <a:noFill/>
                    </a:lnT>
                    <a:lnB>
                      <a:noFill/>
                    </a:lnB>
                  </a:tcPr>
                </a:tc>
              </a:tr>
              <a:tr h="211644">
                <a:tc>
                  <a:txBody>
                    <a:bodyPr/>
                    <a:lstStyle/>
                    <a:p>
                      <a:pPr algn="l" fontAlgn="b"/>
                      <a:r>
                        <a:rPr lang="el-GR" sz="1400" b="1" i="0" u="none" strike="noStrike">
                          <a:solidFill>
                            <a:srgbClr val="000000"/>
                          </a:solidFill>
                          <a:latin typeface="Arial"/>
                        </a:rPr>
                        <a:t>Τοπική Αυτοδιοίκηση </a:t>
                      </a:r>
                    </a:p>
                  </a:txBody>
                  <a:tcPr marL="0" marR="0" marT="0" marB="0" anchor="b">
                    <a:lnL>
                      <a:noFill/>
                    </a:lnL>
                    <a:lnR>
                      <a:noFill/>
                    </a:lnR>
                    <a:lnT>
                      <a:noFill/>
                    </a:lnT>
                    <a:lnB>
                      <a:noFill/>
                    </a:lnB>
                  </a:tcPr>
                </a:tc>
                <a:tc>
                  <a:txBody>
                    <a:bodyPr/>
                    <a:lstStyle/>
                    <a:p>
                      <a:pPr algn="ctr" fontAlgn="b"/>
                      <a:endParaRPr lang="el-GR" sz="14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r>
                        <a:rPr lang="el-GR" sz="1400" b="1" i="0" u="none" strike="noStrike" dirty="0">
                          <a:solidFill>
                            <a:srgbClr val="000000"/>
                          </a:solidFill>
                          <a:latin typeface="Calibri"/>
                        </a:rPr>
                        <a:t>240</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243</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269</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328</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317</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312</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277</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261</a:t>
                      </a:r>
                    </a:p>
                  </a:txBody>
                  <a:tcPr marL="0" marR="0" marT="0" marB="0" anchor="b">
                    <a:lnL>
                      <a:noFill/>
                    </a:lnL>
                    <a:lnR>
                      <a:noFill/>
                    </a:lnR>
                    <a:lnT>
                      <a:noFill/>
                    </a:lnT>
                    <a:lnB>
                      <a:noFill/>
                    </a:lnB>
                  </a:tcPr>
                </a:tc>
                <a:tc>
                  <a:txBody>
                    <a:bodyPr/>
                    <a:lstStyle/>
                    <a:p>
                      <a:pPr algn="ctr" fontAlgn="b"/>
                      <a:r>
                        <a:rPr lang="el-GR" sz="1400" b="1" i="0" u="none" strike="noStrike" dirty="0">
                          <a:solidFill>
                            <a:srgbClr val="000000"/>
                          </a:solidFill>
                          <a:latin typeface="Calibri"/>
                        </a:rPr>
                        <a:t>255</a:t>
                      </a:r>
                    </a:p>
                  </a:txBody>
                  <a:tcPr marL="0" marR="0" marT="0" marB="0" anchor="b">
                    <a:lnL>
                      <a:noFill/>
                    </a:lnL>
                    <a:lnR>
                      <a:noFill/>
                    </a:lnR>
                    <a:lnT>
                      <a:noFill/>
                    </a:lnT>
                    <a:lnB>
                      <a:noFill/>
                    </a:lnB>
                  </a:tcPr>
                </a:tc>
                <a:tc>
                  <a:txBody>
                    <a:bodyPr/>
                    <a:lstStyle/>
                    <a:p>
                      <a:pPr algn="ctr" fontAlgn="b"/>
                      <a:r>
                        <a:rPr lang="el-GR" sz="1400" b="1" i="0" u="none" strike="noStrike" dirty="0" smtClean="0">
                          <a:solidFill>
                            <a:srgbClr val="000000"/>
                          </a:solidFill>
                          <a:latin typeface="Calibri"/>
                        </a:rPr>
                        <a:t>-6</a:t>
                      </a:r>
                      <a:endParaRPr lang="el-GR" sz="1400" b="1" i="0" u="none" strike="noStrike" dirty="0">
                        <a:solidFill>
                          <a:srgbClr val="000000"/>
                        </a:solidFill>
                        <a:latin typeface="Calibri"/>
                      </a:endParaRPr>
                    </a:p>
                  </a:txBody>
                  <a:tcPr marL="0" marR="0" marT="0" marB="0" anchor="b">
                    <a:lnL>
                      <a:noFill/>
                    </a:lnL>
                    <a:lnR>
                      <a:noFill/>
                    </a:lnR>
                    <a:lnT>
                      <a:noFill/>
                    </a:lnT>
                    <a:lnB>
                      <a:noFill/>
                    </a:lnB>
                  </a:tcPr>
                </a:tc>
              </a:tr>
              <a:tr h="247969">
                <a:tc>
                  <a:txBody>
                    <a:bodyPr/>
                    <a:lstStyle/>
                    <a:p>
                      <a:pPr algn="l" fontAlgn="b"/>
                      <a:r>
                        <a:rPr lang="el-GR" sz="1400" b="1" i="0" u="none" strike="noStrike" dirty="0">
                          <a:solidFill>
                            <a:srgbClr val="000000"/>
                          </a:solidFill>
                          <a:latin typeface="Arial"/>
                        </a:rPr>
                        <a:t>Οργανισμοί Κοινωνικής Ασφάλισης </a:t>
                      </a:r>
                    </a:p>
                  </a:txBody>
                  <a:tcPr marL="0" marR="0" marT="0" marB="0" anchor="b">
                    <a:lnL>
                      <a:noFill/>
                    </a:lnL>
                    <a:lnR>
                      <a:noFill/>
                    </a:lnR>
                    <a:lnT>
                      <a:noFill/>
                    </a:lnT>
                    <a:lnB>
                      <a:noFill/>
                    </a:lnB>
                  </a:tcPr>
                </a:tc>
                <a:tc>
                  <a:txBody>
                    <a:bodyPr/>
                    <a:lstStyle/>
                    <a:p>
                      <a:pPr algn="ctr" fontAlgn="b"/>
                      <a:endParaRPr lang="el-GR" sz="14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r>
                        <a:rPr lang="el-GR" sz="1400" b="1" i="0" u="none" strike="noStrike" dirty="0">
                          <a:solidFill>
                            <a:srgbClr val="000000"/>
                          </a:solidFill>
                          <a:latin typeface="Calibri"/>
                        </a:rPr>
                        <a:t>1.531</a:t>
                      </a:r>
                    </a:p>
                  </a:txBody>
                  <a:tcPr marL="0" marR="0" marT="0" marB="0" anchor="b">
                    <a:lnL>
                      <a:noFill/>
                    </a:lnL>
                    <a:lnR>
                      <a:noFill/>
                    </a:lnR>
                    <a:lnT>
                      <a:noFill/>
                    </a:lnT>
                    <a:lnB>
                      <a:noFill/>
                    </a:lnB>
                  </a:tcPr>
                </a:tc>
                <a:tc>
                  <a:txBody>
                    <a:bodyPr/>
                    <a:lstStyle/>
                    <a:p>
                      <a:pPr algn="ctr" fontAlgn="b"/>
                      <a:r>
                        <a:rPr lang="el-GR" sz="1400" b="1" i="0" u="none" strike="noStrike" dirty="0">
                          <a:solidFill>
                            <a:srgbClr val="000000"/>
                          </a:solidFill>
                          <a:latin typeface="Calibri"/>
                        </a:rPr>
                        <a:t>1.443</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1.457</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1.314</a:t>
                      </a:r>
                    </a:p>
                  </a:txBody>
                  <a:tcPr marL="0" marR="0" marT="0" marB="0" anchor="b">
                    <a:lnL>
                      <a:noFill/>
                    </a:lnL>
                    <a:lnR>
                      <a:noFill/>
                    </a:lnR>
                    <a:lnT>
                      <a:noFill/>
                    </a:lnT>
                    <a:lnB>
                      <a:noFill/>
                    </a:lnB>
                  </a:tcPr>
                </a:tc>
                <a:tc>
                  <a:txBody>
                    <a:bodyPr/>
                    <a:lstStyle/>
                    <a:p>
                      <a:pPr algn="ctr" fontAlgn="b"/>
                      <a:r>
                        <a:rPr lang="el-GR" sz="1400" b="1" i="0" u="none" strike="noStrike" dirty="0">
                          <a:solidFill>
                            <a:srgbClr val="000000"/>
                          </a:solidFill>
                          <a:latin typeface="Calibri"/>
                        </a:rPr>
                        <a:t>1.188</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1.079</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918</a:t>
                      </a:r>
                    </a:p>
                  </a:txBody>
                  <a:tcPr marL="0" marR="0" marT="0" marB="0" anchor="b">
                    <a:lnL>
                      <a:noFill/>
                    </a:lnL>
                    <a:lnR>
                      <a:noFill/>
                    </a:lnR>
                    <a:lnT>
                      <a:noFill/>
                    </a:lnT>
                    <a:lnB>
                      <a:noFill/>
                    </a:lnB>
                  </a:tcPr>
                </a:tc>
                <a:tc>
                  <a:txBody>
                    <a:bodyPr/>
                    <a:lstStyle/>
                    <a:p>
                      <a:pPr algn="ctr" fontAlgn="b"/>
                      <a:r>
                        <a:rPr lang="el-GR" sz="1400" b="1" i="0" u="none" strike="noStrike">
                          <a:solidFill>
                            <a:srgbClr val="000000"/>
                          </a:solidFill>
                          <a:latin typeface="Calibri"/>
                        </a:rPr>
                        <a:t>861</a:t>
                      </a:r>
                    </a:p>
                  </a:txBody>
                  <a:tcPr marL="0" marR="0" marT="0" marB="0" anchor="b">
                    <a:lnL>
                      <a:noFill/>
                    </a:lnL>
                    <a:lnR>
                      <a:noFill/>
                    </a:lnR>
                    <a:lnT>
                      <a:noFill/>
                    </a:lnT>
                    <a:lnB>
                      <a:noFill/>
                    </a:lnB>
                  </a:tcPr>
                </a:tc>
                <a:tc>
                  <a:txBody>
                    <a:bodyPr/>
                    <a:lstStyle/>
                    <a:p>
                      <a:pPr algn="ctr" fontAlgn="b"/>
                      <a:r>
                        <a:rPr lang="el-GR" sz="1400" b="1" i="0" u="none" strike="noStrike" dirty="0">
                          <a:solidFill>
                            <a:srgbClr val="000000"/>
                          </a:solidFill>
                          <a:latin typeface="Calibri"/>
                        </a:rPr>
                        <a:t>876</a:t>
                      </a:r>
                    </a:p>
                  </a:txBody>
                  <a:tcPr marL="0" marR="0" marT="0" marB="0" anchor="b">
                    <a:lnL>
                      <a:noFill/>
                    </a:lnL>
                    <a:lnR>
                      <a:noFill/>
                    </a:lnR>
                    <a:lnT>
                      <a:noFill/>
                    </a:lnT>
                    <a:lnB>
                      <a:noFill/>
                    </a:lnB>
                  </a:tcPr>
                </a:tc>
                <a:tc>
                  <a:txBody>
                    <a:bodyPr/>
                    <a:lstStyle/>
                    <a:p>
                      <a:pPr algn="ctr" fontAlgn="b"/>
                      <a:r>
                        <a:rPr lang="el-GR" sz="1400" b="1" i="0" u="none" strike="noStrike" dirty="0" smtClean="0">
                          <a:solidFill>
                            <a:srgbClr val="000000"/>
                          </a:solidFill>
                          <a:latin typeface="Calibri"/>
                        </a:rPr>
                        <a:t>+15</a:t>
                      </a:r>
                      <a:endParaRPr lang="el-GR" sz="1400" b="1" i="0" u="none" strike="noStrike" dirty="0">
                        <a:solidFill>
                          <a:srgbClr val="000000"/>
                        </a:solidFill>
                        <a:latin typeface="Calibri"/>
                      </a:endParaRPr>
                    </a:p>
                  </a:txBody>
                  <a:tcPr marL="0" marR="0" marT="0" marB="0" anchor="b">
                    <a:lnL>
                      <a:noFill/>
                    </a:lnL>
                    <a:lnR>
                      <a:noFill/>
                    </a:lnR>
                    <a:lnT>
                      <a:noFill/>
                    </a:lnT>
                    <a:lnB>
                      <a:noFill/>
                    </a:lnB>
                  </a:tcPr>
                </a:tc>
              </a:tr>
              <a:tr h="247969">
                <a:tc>
                  <a:txBody>
                    <a:bodyPr/>
                    <a:lstStyle/>
                    <a:p>
                      <a:pPr algn="l" fontAlgn="b"/>
                      <a:r>
                        <a:rPr lang="el-GR" sz="1400" b="0" i="1" u="none" strike="noStrike" dirty="0">
                          <a:solidFill>
                            <a:schemeClr val="accent2"/>
                          </a:solidFill>
                          <a:latin typeface="Arial"/>
                        </a:rPr>
                        <a:t>εκ των οποίων ΕΟΠΥΥ </a:t>
                      </a:r>
                      <a:r>
                        <a:rPr lang="el-GR" sz="1400" b="0" i="1" u="none" strike="noStrike" dirty="0" smtClean="0">
                          <a:solidFill>
                            <a:schemeClr val="accent2"/>
                          </a:solidFill>
                          <a:latin typeface="Arial"/>
                        </a:rPr>
                        <a:t>/*</a:t>
                      </a:r>
                      <a:endParaRPr lang="el-GR" sz="1400" b="0" i="1" u="none" strike="noStrike" dirty="0">
                        <a:solidFill>
                          <a:schemeClr val="accent2"/>
                        </a:solidFill>
                        <a:latin typeface="Arial"/>
                      </a:endParaRPr>
                    </a:p>
                  </a:txBody>
                  <a:tcPr marL="0" marR="0" marT="0" marB="0" anchor="b">
                    <a:lnL>
                      <a:noFill/>
                    </a:lnL>
                    <a:lnR>
                      <a:noFill/>
                    </a:lnR>
                    <a:lnT>
                      <a:noFill/>
                    </a:lnT>
                    <a:lnB>
                      <a:noFill/>
                    </a:lnB>
                  </a:tcPr>
                </a:tc>
                <a:tc>
                  <a:txBody>
                    <a:bodyPr/>
                    <a:lstStyle/>
                    <a:p>
                      <a:pPr algn="ctr" fontAlgn="b"/>
                      <a:endParaRPr lang="el-GR" sz="1400" b="0" i="0" u="none" strike="noStrike">
                        <a:solidFill>
                          <a:schemeClr val="accent2"/>
                        </a:solidFill>
                        <a:latin typeface="Calibri"/>
                      </a:endParaRPr>
                    </a:p>
                  </a:txBody>
                  <a:tcPr marL="0" marR="0" marT="0" marB="0" anchor="b">
                    <a:lnL>
                      <a:noFill/>
                    </a:lnL>
                    <a:lnR>
                      <a:noFill/>
                    </a:lnR>
                    <a:lnT>
                      <a:noFill/>
                    </a:lnT>
                    <a:lnB>
                      <a:noFill/>
                    </a:lnB>
                  </a:tcPr>
                </a:tc>
                <a:tc>
                  <a:txBody>
                    <a:bodyPr/>
                    <a:lstStyle/>
                    <a:p>
                      <a:pPr algn="ctr" fontAlgn="b"/>
                      <a:r>
                        <a:rPr lang="el-GR" sz="1400" b="0" i="0" u="none" strike="noStrike" dirty="0">
                          <a:solidFill>
                            <a:schemeClr val="accent2"/>
                          </a:solidFill>
                          <a:latin typeface="Calibri"/>
                        </a:rPr>
                        <a:t>532</a:t>
                      </a:r>
                    </a:p>
                  </a:txBody>
                  <a:tcPr marL="0" marR="0" marT="0" marB="0" anchor="b">
                    <a:lnL>
                      <a:noFill/>
                    </a:lnL>
                    <a:lnR>
                      <a:noFill/>
                    </a:lnR>
                    <a:lnT>
                      <a:noFill/>
                    </a:lnT>
                    <a:lnB>
                      <a:noFill/>
                    </a:lnB>
                  </a:tcPr>
                </a:tc>
                <a:tc>
                  <a:txBody>
                    <a:bodyPr/>
                    <a:lstStyle/>
                    <a:p>
                      <a:pPr algn="ctr" fontAlgn="b"/>
                      <a:r>
                        <a:rPr lang="el-GR" sz="1400" b="0" i="0" u="none" strike="noStrike" dirty="0">
                          <a:solidFill>
                            <a:schemeClr val="accent2"/>
                          </a:solidFill>
                          <a:latin typeface="Calibri"/>
                        </a:rPr>
                        <a:t>532</a:t>
                      </a:r>
                    </a:p>
                  </a:txBody>
                  <a:tcPr marL="0" marR="0" marT="0" marB="0" anchor="b">
                    <a:lnL>
                      <a:noFill/>
                    </a:lnL>
                    <a:lnR>
                      <a:noFill/>
                    </a:lnR>
                    <a:lnT>
                      <a:noFill/>
                    </a:lnT>
                    <a:lnB>
                      <a:noFill/>
                    </a:lnB>
                  </a:tcPr>
                </a:tc>
                <a:tc>
                  <a:txBody>
                    <a:bodyPr/>
                    <a:lstStyle/>
                    <a:p>
                      <a:pPr algn="ctr" fontAlgn="b"/>
                      <a:r>
                        <a:rPr lang="el-GR" sz="1400" b="0" i="0" u="none" strike="noStrike" dirty="0">
                          <a:solidFill>
                            <a:schemeClr val="accent2"/>
                          </a:solidFill>
                          <a:latin typeface="Calibri"/>
                        </a:rPr>
                        <a:t>585</a:t>
                      </a:r>
                    </a:p>
                  </a:txBody>
                  <a:tcPr marL="0" marR="0" marT="0" marB="0" anchor="b">
                    <a:lnL>
                      <a:noFill/>
                    </a:lnL>
                    <a:lnR>
                      <a:noFill/>
                    </a:lnR>
                    <a:lnT>
                      <a:noFill/>
                    </a:lnT>
                    <a:lnB>
                      <a:noFill/>
                    </a:lnB>
                  </a:tcPr>
                </a:tc>
                <a:tc>
                  <a:txBody>
                    <a:bodyPr/>
                    <a:lstStyle/>
                    <a:p>
                      <a:pPr algn="ctr" fontAlgn="b"/>
                      <a:r>
                        <a:rPr lang="el-GR" sz="1400" b="0" i="0" u="none" strike="noStrike" dirty="0">
                          <a:solidFill>
                            <a:schemeClr val="accent2"/>
                          </a:solidFill>
                          <a:latin typeface="Calibri"/>
                        </a:rPr>
                        <a:t>485</a:t>
                      </a:r>
                    </a:p>
                  </a:txBody>
                  <a:tcPr marL="0" marR="0" marT="0" marB="0" anchor="b">
                    <a:lnL>
                      <a:noFill/>
                    </a:lnL>
                    <a:lnR>
                      <a:noFill/>
                    </a:lnR>
                    <a:lnT>
                      <a:noFill/>
                    </a:lnT>
                    <a:lnB>
                      <a:noFill/>
                    </a:lnB>
                  </a:tcPr>
                </a:tc>
                <a:tc>
                  <a:txBody>
                    <a:bodyPr/>
                    <a:lstStyle/>
                    <a:p>
                      <a:pPr algn="ctr" fontAlgn="b"/>
                      <a:r>
                        <a:rPr lang="el-GR" sz="1400" b="0" i="0" u="none" strike="noStrike" dirty="0">
                          <a:solidFill>
                            <a:schemeClr val="accent2"/>
                          </a:solidFill>
                          <a:latin typeface="Calibri"/>
                        </a:rPr>
                        <a:t>395</a:t>
                      </a:r>
                    </a:p>
                  </a:txBody>
                  <a:tcPr marL="0" marR="0" marT="0" marB="0" anchor="b">
                    <a:lnL>
                      <a:noFill/>
                    </a:lnL>
                    <a:lnR>
                      <a:noFill/>
                    </a:lnR>
                    <a:lnT>
                      <a:noFill/>
                    </a:lnT>
                    <a:lnB>
                      <a:noFill/>
                    </a:lnB>
                  </a:tcPr>
                </a:tc>
                <a:tc>
                  <a:txBody>
                    <a:bodyPr/>
                    <a:lstStyle/>
                    <a:p>
                      <a:pPr algn="ctr" fontAlgn="b"/>
                      <a:r>
                        <a:rPr lang="el-GR" sz="1400" b="0" i="0" u="none" strike="noStrike" dirty="0">
                          <a:solidFill>
                            <a:schemeClr val="accent2"/>
                          </a:solidFill>
                          <a:latin typeface="Calibri"/>
                        </a:rPr>
                        <a:t>385</a:t>
                      </a:r>
                    </a:p>
                  </a:txBody>
                  <a:tcPr marL="0" marR="0" marT="0" marB="0" anchor="b">
                    <a:lnL>
                      <a:noFill/>
                    </a:lnL>
                    <a:lnR>
                      <a:noFill/>
                    </a:lnR>
                    <a:lnT>
                      <a:noFill/>
                    </a:lnT>
                    <a:lnB>
                      <a:noFill/>
                    </a:lnB>
                  </a:tcPr>
                </a:tc>
                <a:tc>
                  <a:txBody>
                    <a:bodyPr/>
                    <a:lstStyle/>
                    <a:p>
                      <a:pPr algn="ctr" fontAlgn="b"/>
                      <a:r>
                        <a:rPr lang="el-GR" sz="1400" b="0" i="0" u="none" strike="noStrike" dirty="0">
                          <a:solidFill>
                            <a:schemeClr val="accent2"/>
                          </a:solidFill>
                          <a:latin typeface="Calibri"/>
                        </a:rPr>
                        <a:t>281</a:t>
                      </a:r>
                    </a:p>
                  </a:txBody>
                  <a:tcPr marL="0" marR="0" marT="0" marB="0" anchor="b">
                    <a:lnL>
                      <a:noFill/>
                    </a:lnL>
                    <a:lnR>
                      <a:noFill/>
                    </a:lnR>
                    <a:lnT>
                      <a:noFill/>
                    </a:lnT>
                    <a:lnB>
                      <a:noFill/>
                    </a:lnB>
                  </a:tcPr>
                </a:tc>
                <a:tc>
                  <a:txBody>
                    <a:bodyPr/>
                    <a:lstStyle/>
                    <a:p>
                      <a:pPr algn="ctr" fontAlgn="b"/>
                      <a:r>
                        <a:rPr lang="el-GR" sz="1400" b="0" i="0" u="none" strike="noStrike" dirty="0">
                          <a:solidFill>
                            <a:schemeClr val="accent2"/>
                          </a:solidFill>
                          <a:latin typeface="Calibri"/>
                        </a:rPr>
                        <a:t>261</a:t>
                      </a:r>
                    </a:p>
                  </a:txBody>
                  <a:tcPr marL="0" marR="0" marT="0" marB="0" anchor="b">
                    <a:lnL>
                      <a:noFill/>
                    </a:lnL>
                    <a:lnR>
                      <a:noFill/>
                    </a:lnR>
                    <a:lnT>
                      <a:noFill/>
                    </a:lnT>
                    <a:lnB>
                      <a:noFill/>
                    </a:lnB>
                  </a:tcPr>
                </a:tc>
                <a:tc>
                  <a:txBody>
                    <a:bodyPr/>
                    <a:lstStyle/>
                    <a:p>
                      <a:pPr algn="ctr" fontAlgn="b"/>
                      <a:r>
                        <a:rPr lang="el-GR" sz="1400" b="0" i="0" u="none" strike="noStrike" dirty="0">
                          <a:solidFill>
                            <a:schemeClr val="accent2"/>
                          </a:solidFill>
                          <a:latin typeface="Calibri"/>
                        </a:rPr>
                        <a:t>262</a:t>
                      </a:r>
                    </a:p>
                  </a:txBody>
                  <a:tcPr marL="0" marR="0" marT="0" marB="0" anchor="b">
                    <a:lnL>
                      <a:noFill/>
                    </a:lnL>
                    <a:lnR>
                      <a:noFill/>
                    </a:lnR>
                    <a:lnT>
                      <a:noFill/>
                    </a:lnT>
                    <a:lnB>
                      <a:noFill/>
                    </a:lnB>
                  </a:tcPr>
                </a:tc>
                <a:tc>
                  <a:txBody>
                    <a:bodyPr/>
                    <a:lstStyle/>
                    <a:p>
                      <a:pPr algn="ctr" fontAlgn="b"/>
                      <a:r>
                        <a:rPr lang="el-GR" sz="1400" b="0" i="0" u="none" strike="noStrike" dirty="0" smtClean="0">
                          <a:solidFill>
                            <a:schemeClr val="accent2"/>
                          </a:solidFill>
                          <a:latin typeface="Calibri"/>
                        </a:rPr>
                        <a:t>+1</a:t>
                      </a:r>
                      <a:endParaRPr lang="el-GR" sz="1400" b="0" i="0" u="none" strike="noStrike" dirty="0">
                        <a:solidFill>
                          <a:schemeClr val="accent2"/>
                        </a:solidFill>
                        <a:latin typeface="Calibri"/>
                      </a:endParaRPr>
                    </a:p>
                  </a:txBody>
                  <a:tcPr marL="0" marR="0" marT="0" marB="0" anchor="b">
                    <a:lnL>
                      <a:noFill/>
                    </a:lnL>
                    <a:lnR>
                      <a:noFill/>
                    </a:lnR>
                    <a:lnT>
                      <a:noFill/>
                    </a:lnT>
                    <a:lnB>
                      <a:noFill/>
                    </a:lnB>
                  </a:tcPr>
                </a:tc>
              </a:tr>
              <a:tr h="211644">
                <a:tc>
                  <a:txBody>
                    <a:bodyPr/>
                    <a:lstStyle/>
                    <a:p>
                      <a:pPr algn="l" fontAlgn="b"/>
                      <a:r>
                        <a:rPr lang="el-GR" sz="1400" b="1" i="0" u="none" strike="noStrike" dirty="0">
                          <a:solidFill>
                            <a:schemeClr val="accent2"/>
                          </a:solidFill>
                          <a:latin typeface="Arial"/>
                        </a:rPr>
                        <a:t>Νοσοκομεία </a:t>
                      </a:r>
                      <a:r>
                        <a:rPr lang="el-GR" sz="1400" b="1" i="0" u="none" strike="noStrike" dirty="0" smtClean="0">
                          <a:solidFill>
                            <a:schemeClr val="accent2"/>
                          </a:solidFill>
                          <a:latin typeface="Arial"/>
                        </a:rPr>
                        <a:t>/*</a:t>
                      </a:r>
                      <a:endParaRPr lang="el-GR" sz="1400" b="1" i="0" u="none" strike="noStrike" dirty="0">
                        <a:solidFill>
                          <a:schemeClr val="accent2"/>
                        </a:solidFill>
                        <a:latin typeface="Arial"/>
                      </a:endParaRPr>
                    </a:p>
                  </a:txBody>
                  <a:tcPr marL="0" marR="0" marT="0" marB="0" anchor="b">
                    <a:lnL>
                      <a:noFill/>
                    </a:lnL>
                    <a:lnR>
                      <a:noFill/>
                    </a:lnR>
                    <a:lnT>
                      <a:noFill/>
                    </a:lnT>
                    <a:lnB>
                      <a:noFill/>
                    </a:lnB>
                  </a:tcPr>
                </a:tc>
                <a:tc>
                  <a:txBody>
                    <a:bodyPr/>
                    <a:lstStyle/>
                    <a:p>
                      <a:pPr algn="ctr" fontAlgn="b"/>
                      <a:endParaRPr lang="el-GR" sz="1400" b="1" i="0" u="none" strike="noStrike">
                        <a:solidFill>
                          <a:schemeClr val="accent2"/>
                        </a:solidFill>
                        <a:latin typeface="Calibri"/>
                      </a:endParaRPr>
                    </a:p>
                  </a:txBody>
                  <a:tcPr marL="0" marR="0" marT="0" marB="0" anchor="b">
                    <a:lnL>
                      <a:noFill/>
                    </a:lnL>
                    <a:lnR>
                      <a:noFill/>
                    </a:lnR>
                    <a:lnT>
                      <a:noFill/>
                    </a:lnT>
                    <a:lnB>
                      <a:noFill/>
                    </a:lnB>
                  </a:tcPr>
                </a:tc>
                <a:tc>
                  <a:txBody>
                    <a:bodyPr/>
                    <a:lstStyle/>
                    <a:p>
                      <a:pPr algn="ctr" fontAlgn="b"/>
                      <a:r>
                        <a:rPr lang="el-GR" sz="1400" b="1" i="0" u="none" strike="noStrike">
                          <a:solidFill>
                            <a:schemeClr val="accent2"/>
                          </a:solidFill>
                          <a:latin typeface="Calibri"/>
                        </a:rPr>
                        <a:t>299</a:t>
                      </a:r>
                    </a:p>
                  </a:txBody>
                  <a:tcPr marL="0" marR="0" marT="0" marB="0" anchor="b">
                    <a:lnL>
                      <a:noFill/>
                    </a:lnL>
                    <a:lnR>
                      <a:noFill/>
                    </a:lnR>
                    <a:lnT>
                      <a:noFill/>
                    </a:lnT>
                    <a:lnB>
                      <a:noFill/>
                    </a:lnB>
                  </a:tcPr>
                </a:tc>
                <a:tc>
                  <a:txBody>
                    <a:bodyPr/>
                    <a:lstStyle/>
                    <a:p>
                      <a:pPr algn="ctr" fontAlgn="b"/>
                      <a:r>
                        <a:rPr lang="el-GR" sz="1400" b="1" i="0" u="none" strike="noStrike">
                          <a:solidFill>
                            <a:schemeClr val="accent2"/>
                          </a:solidFill>
                          <a:latin typeface="Calibri"/>
                        </a:rPr>
                        <a:t>349</a:t>
                      </a:r>
                    </a:p>
                  </a:txBody>
                  <a:tcPr marL="0" marR="0" marT="0" marB="0" anchor="b">
                    <a:lnL>
                      <a:noFill/>
                    </a:lnL>
                    <a:lnR>
                      <a:noFill/>
                    </a:lnR>
                    <a:lnT>
                      <a:noFill/>
                    </a:lnT>
                    <a:lnB>
                      <a:noFill/>
                    </a:lnB>
                  </a:tcPr>
                </a:tc>
                <a:tc>
                  <a:txBody>
                    <a:bodyPr/>
                    <a:lstStyle/>
                    <a:p>
                      <a:pPr algn="ctr" fontAlgn="b"/>
                      <a:r>
                        <a:rPr lang="el-GR" sz="1400" b="1" i="0" u="none" strike="noStrike">
                          <a:solidFill>
                            <a:schemeClr val="accent2"/>
                          </a:solidFill>
                          <a:latin typeface="Calibri"/>
                        </a:rPr>
                        <a:t>445</a:t>
                      </a:r>
                    </a:p>
                  </a:txBody>
                  <a:tcPr marL="0" marR="0" marT="0" marB="0" anchor="b">
                    <a:lnL>
                      <a:noFill/>
                    </a:lnL>
                    <a:lnR>
                      <a:noFill/>
                    </a:lnR>
                    <a:lnT>
                      <a:noFill/>
                    </a:lnT>
                    <a:lnB>
                      <a:noFill/>
                    </a:lnB>
                  </a:tcPr>
                </a:tc>
                <a:tc>
                  <a:txBody>
                    <a:bodyPr/>
                    <a:lstStyle/>
                    <a:p>
                      <a:pPr algn="ctr" fontAlgn="b"/>
                      <a:r>
                        <a:rPr lang="el-GR" sz="1400" b="1" i="0" u="none" strike="noStrike" dirty="0">
                          <a:solidFill>
                            <a:schemeClr val="accent2"/>
                          </a:solidFill>
                          <a:latin typeface="Calibri"/>
                        </a:rPr>
                        <a:t>543</a:t>
                      </a:r>
                    </a:p>
                  </a:txBody>
                  <a:tcPr marL="0" marR="0" marT="0" marB="0" anchor="b">
                    <a:lnL>
                      <a:noFill/>
                    </a:lnL>
                    <a:lnR>
                      <a:noFill/>
                    </a:lnR>
                    <a:lnT>
                      <a:noFill/>
                    </a:lnT>
                    <a:lnB>
                      <a:noFill/>
                    </a:lnB>
                  </a:tcPr>
                </a:tc>
                <a:tc>
                  <a:txBody>
                    <a:bodyPr/>
                    <a:lstStyle/>
                    <a:p>
                      <a:pPr algn="ctr" fontAlgn="b"/>
                      <a:r>
                        <a:rPr lang="el-GR" sz="1400" b="1" i="0" u="none" strike="noStrike">
                          <a:solidFill>
                            <a:schemeClr val="accent2"/>
                          </a:solidFill>
                          <a:latin typeface="Calibri"/>
                        </a:rPr>
                        <a:t>574</a:t>
                      </a:r>
                    </a:p>
                  </a:txBody>
                  <a:tcPr marL="0" marR="0" marT="0" marB="0" anchor="b">
                    <a:lnL>
                      <a:noFill/>
                    </a:lnL>
                    <a:lnR>
                      <a:noFill/>
                    </a:lnR>
                    <a:lnT>
                      <a:noFill/>
                    </a:lnT>
                    <a:lnB>
                      <a:noFill/>
                    </a:lnB>
                  </a:tcPr>
                </a:tc>
                <a:tc>
                  <a:txBody>
                    <a:bodyPr/>
                    <a:lstStyle/>
                    <a:p>
                      <a:pPr algn="ctr" fontAlgn="b"/>
                      <a:r>
                        <a:rPr lang="el-GR" sz="1400" b="1" i="0" u="none" strike="noStrike">
                          <a:solidFill>
                            <a:schemeClr val="accent2"/>
                          </a:solidFill>
                          <a:latin typeface="Calibri"/>
                        </a:rPr>
                        <a:t>496</a:t>
                      </a:r>
                    </a:p>
                  </a:txBody>
                  <a:tcPr marL="0" marR="0" marT="0" marB="0" anchor="b">
                    <a:lnL>
                      <a:noFill/>
                    </a:lnL>
                    <a:lnR>
                      <a:noFill/>
                    </a:lnR>
                    <a:lnT>
                      <a:noFill/>
                    </a:lnT>
                    <a:lnB>
                      <a:noFill/>
                    </a:lnB>
                  </a:tcPr>
                </a:tc>
                <a:tc>
                  <a:txBody>
                    <a:bodyPr/>
                    <a:lstStyle/>
                    <a:p>
                      <a:pPr algn="ctr" fontAlgn="b"/>
                      <a:r>
                        <a:rPr lang="el-GR" sz="1400" b="1" i="0" u="none" strike="noStrike">
                          <a:solidFill>
                            <a:schemeClr val="accent2"/>
                          </a:solidFill>
                          <a:latin typeface="Calibri"/>
                        </a:rPr>
                        <a:t>359</a:t>
                      </a:r>
                    </a:p>
                  </a:txBody>
                  <a:tcPr marL="0" marR="0" marT="0" marB="0" anchor="b">
                    <a:lnL>
                      <a:noFill/>
                    </a:lnL>
                    <a:lnR>
                      <a:noFill/>
                    </a:lnR>
                    <a:lnT>
                      <a:noFill/>
                    </a:lnT>
                    <a:lnB>
                      <a:noFill/>
                    </a:lnB>
                  </a:tcPr>
                </a:tc>
                <a:tc>
                  <a:txBody>
                    <a:bodyPr/>
                    <a:lstStyle/>
                    <a:p>
                      <a:pPr algn="ctr" fontAlgn="b"/>
                      <a:r>
                        <a:rPr lang="el-GR" sz="1400" b="1" i="0" u="none" strike="noStrike" dirty="0">
                          <a:solidFill>
                            <a:schemeClr val="accent2"/>
                          </a:solidFill>
                          <a:latin typeface="Calibri"/>
                        </a:rPr>
                        <a:t>374</a:t>
                      </a:r>
                    </a:p>
                  </a:txBody>
                  <a:tcPr marL="0" marR="0" marT="0" marB="0" anchor="b">
                    <a:lnL>
                      <a:noFill/>
                    </a:lnL>
                    <a:lnR>
                      <a:noFill/>
                    </a:lnR>
                    <a:lnT>
                      <a:noFill/>
                    </a:lnT>
                    <a:lnB>
                      <a:noFill/>
                    </a:lnB>
                  </a:tcPr>
                </a:tc>
                <a:tc>
                  <a:txBody>
                    <a:bodyPr/>
                    <a:lstStyle/>
                    <a:p>
                      <a:pPr algn="ctr" fontAlgn="b"/>
                      <a:r>
                        <a:rPr lang="el-GR" sz="1400" b="1" i="0" u="none" strike="noStrike" dirty="0">
                          <a:solidFill>
                            <a:schemeClr val="accent2"/>
                          </a:solidFill>
                          <a:latin typeface="Calibri"/>
                        </a:rPr>
                        <a:t>396</a:t>
                      </a:r>
                    </a:p>
                  </a:txBody>
                  <a:tcPr marL="0" marR="0" marT="0" marB="0" anchor="b">
                    <a:lnL>
                      <a:noFill/>
                    </a:lnL>
                    <a:lnR>
                      <a:noFill/>
                    </a:lnR>
                    <a:lnT>
                      <a:noFill/>
                    </a:lnT>
                    <a:lnB>
                      <a:noFill/>
                    </a:lnB>
                  </a:tcPr>
                </a:tc>
                <a:tc>
                  <a:txBody>
                    <a:bodyPr/>
                    <a:lstStyle/>
                    <a:p>
                      <a:pPr algn="ctr" fontAlgn="b"/>
                      <a:r>
                        <a:rPr lang="el-GR" sz="1400" b="1" i="0" u="none" strike="noStrike" dirty="0" smtClean="0">
                          <a:solidFill>
                            <a:schemeClr val="accent2"/>
                          </a:solidFill>
                          <a:latin typeface="Calibri"/>
                        </a:rPr>
                        <a:t>+22</a:t>
                      </a:r>
                      <a:endParaRPr lang="el-GR" sz="1400" b="1" i="0" u="none" strike="noStrike" dirty="0">
                        <a:solidFill>
                          <a:schemeClr val="accent2"/>
                        </a:solidFill>
                        <a:latin typeface="Calibri"/>
                      </a:endParaRPr>
                    </a:p>
                  </a:txBody>
                  <a:tcPr marL="0" marR="0" marT="0" marB="0" anchor="b">
                    <a:lnL>
                      <a:noFill/>
                    </a:lnL>
                    <a:lnR>
                      <a:noFill/>
                    </a:lnR>
                    <a:lnT>
                      <a:noFill/>
                    </a:lnT>
                    <a:lnB>
                      <a:noFill/>
                    </a:lnB>
                  </a:tcPr>
                </a:tc>
              </a:tr>
              <a:tr h="211644">
                <a:tc>
                  <a:txBody>
                    <a:bodyPr/>
                    <a:lstStyle/>
                    <a:p>
                      <a:pPr algn="l" fontAlgn="b"/>
                      <a:endParaRPr lang="el-GR" sz="1400" b="0" i="1"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ctr"/>
                      <a:endParaRPr lang="el-GR" sz="14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l" fontAlgn="b"/>
                      <a:endParaRPr lang="el-GR"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l-GR"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l-GR"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l-GR" sz="14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l-GR" sz="14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l-GR"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l-GR"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l-GR"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l-GR" sz="14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l-GR" sz="1400" b="0" i="0" u="none" strike="noStrike" dirty="0">
                        <a:solidFill>
                          <a:srgbClr val="000000"/>
                        </a:solidFill>
                        <a:latin typeface="Calibri"/>
                      </a:endParaRPr>
                    </a:p>
                  </a:txBody>
                  <a:tcPr marL="0" marR="0" marT="0" marB="0" anchor="b">
                    <a:lnL>
                      <a:noFill/>
                    </a:lnL>
                    <a:lnR>
                      <a:noFill/>
                    </a:lnR>
                    <a:lnT>
                      <a:noFill/>
                    </a:lnT>
                    <a:lnB>
                      <a:noFill/>
                    </a:lnB>
                  </a:tcPr>
                </a:tc>
              </a:tr>
              <a:tr h="211644">
                <a:tc>
                  <a:txBody>
                    <a:bodyPr/>
                    <a:lstStyle/>
                    <a:p>
                      <a:pPr algn="l" fontAlgn="b"/>
                      <a:r>
                        <a:rPr lang="el-GR" sz="1400" b="1" i="0" u="none" strike="noStrike" dirty="0">
                          <a:solidFill>
                            <a:srgbClr val="365F91"/>
                          </a:solidFill>
                          <a:latin typeface="Arial"/>
                        </a:rPr>
                        <a:t>Εκκρεμείς Επιστροφές Φόρων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765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692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776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675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dirty="0">
                          <a:solidFill>
                            <a:srgbClr val="365F91"/>
                          </a:solidFill>
                          <a:latin typeface="Calibri"/>
                        </a:rPr>
                        <a:t>741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589</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706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a:solidFill>
                            <a:srgbClr val="365F91"/>
                          </a:solidFill>
                          <a:latin typeface="Calibri"/>
                        </a:rPr>
                        <a:t>790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dirty="0">
                          <a:solidFill>
                            <a:srgbClr val="365F91"/>
                          </a:solidFill>
                          <a:latin typeface="Calibri"/>
                        </a:rPr>
                        <a:t>1.062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1" i="0" u="none" strike="noStrike" dirty="0" smtClean="0">
                          <a:solidFill>
                            <a:srgbClr val="365F91"/>
                          </a:solidFill>
                          <a:latin typeface="Calibri"/>
                        </a:rPr>
                        <a:t>+272</a:t>
                      </a:r>
                      <a:endParaRPr lang="el-GR" sz="1400" b="1" i="0" u="none" strike="noStrike" dirty="0">
                        <a:solidFill>
                          <a:srgbClr val="365F91"/>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r h="373926">
                <a:tc>
                  <a:txBody>
                    <a:bodyPr/>
                    <a:lstStyle/>
                    <a:p>
                      <a:pPr algn="l" fontAlgn="b"/>
                      <a:r>
                        <a:rPr lang="el-GR" sz="1400" b="0" i="1" u="none" strike="noStrike">
                          <a:solidFill>
                            <a:srgbClr val="000000"/>
                          </a:solidFill>
                          <a:latin typeface="Arial"/>
                        </a:rPr>
                        <a:t>Άμεσοι Φόροι</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l-GR" sz="1400" b="0" i="0" u="none" strike="noStrike">
                          <a:solidFill>
                            <a:srgbClr val="000000"/>
                          </a:solidFill>
                          <a:latin typeface="Calibri"/>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0" i="0" u="none" strike="noStrike">
                          <a:solidFill>
                            <a:srgbClr val="000000"/>
                          </a:solidFill>
                          <a:latin typeface="Calibri"/>
                        </a:rPr>
                        <a:t>465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0" i="0" u="none" strike="noStrike">
                          <a:solidFill>
                            <a:srgbClr val="000000"/>
                          </a:solidFill>
                          <a:latin typeface="Calibri"/>
                        </a:rPr>
                        <a:t>404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0" i="0" u="none" strike="noStrike">
                          <a:solidFill>
                            <a:srgbClr val="000000"/>
                          </a:solidFill>
                          <a:latin typeface="Calibri"/>
                        </a:rPr>
                        <a:t>433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0" i="0" u="none" strike="noStrike">
                          <a:solidFill>
                            <a:srgbClr val="000000"/>
                          </a:solidFill>
                          <a:latin typeface="Calibri"/>
                        </a:rPr>
                        <a:t>397</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0" i="0" u="none" strike="noStrike">
                          <a:solidFill>
                            <a:srgbClr val="000000"/>
                          </a:solidFill>
                          <a:latin typeface="Calibri"/>
                        </a:rPr>
                        <a:t>403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0" i="0" u="none" strike="noStrike" dirty="0">
                          <a:solidFill>
                            <a:srgbClr val="000000"/>
                          </a:solidFill>
                          <a:latin typeface="Calibri"/>
                        </a:rPr>
                        <a:t>372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0" i="0" u="none" strike="noStrike">
                          <a:solidFill>
                            <a:srgbClr val="000000"/>
                          </a:solidFill>
                          <a:latin typeface="Calibri"/>
                        </a:rPr>
                        <a:t>445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0" i="0" u="none" strike="noStrike">
                          <a:solidFill>
                            <a:srgbClr val="000000"/>
                          </a:solidFill>
                          <a:latin typeface="Calibri"/>
                        </a:rPr>
                        <a:t>560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0" i="0" u="none" strike="noStrike" dirty="0">
                          <a:solidFill>
                            <a:srgbClr val="000000"/>
                          </a:solidFill>
                          <a:latin typeface="Calibri"/>
                        </a:rPr>
                        <a:t>858</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l-GR" sz="1400" b="0" i="0" u="none" strike="noStrike" dirty="0" smtClean="0">
                          <a:solidFill>
                            <a:srgbClr val="000000"/>
                          </a:solidFill>
                          <a:latin typeface="Calibri"/>
                        </a:rPr>
                        <a:t>298</a:t>
                      </a:r>
                      <a:endParaRPr lang="el-GR" sz="1400" b="0" i="0" u="none" strike="noStrike" dirty="0">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r h="373926">
                <a:tc>
                  <a:txBody>
                    <a:bodyPr/>
                    <a:lstStyle/>
                    <a:p>
                      <a:pPr algn="l" fontAlgn="b"/>
                      <a:r>
                        <a:rPr lang="el-GR" sz="1400" b="0" i="1" u="none" strike="noStrike" dirty="0">
                          <a:solidFill>
                            <a:srgbClr val="000000"/>
                          </a:solidFill>
                          <a:latin typeface="Arial"/>
                        </a:rPr>
                        <a:t>Έμμεσοι Φόροι</a:t>
                      </a:r>
                    </a:p>
                  </a:txBody>
                  <a:tcPr marL="0" marR="0" marT="0" marB="0" anchor="b">
                    <a:lnL>
                      <a:noFill/>
                    </a:lnL>
                    <a:lnR>
                      <a:noFill/>
                    </a:lnR>
                    <a:lnT>
                      <a:noFill/>
                    </a:lnT>
                    <a:lnB>
                      <a:noFill/>
                    </a:lnB>
                    <a:solidFill>
                      <a:srgbClr val="FFFFFF"/>
                    </a:solidFill>
                  </a:tcPr>
                </a:tc>
                <a:tc>
                  <a:txBody>
                    <a:bodyPr/>
                    <a:lstStyle/>
                    <a:p>
                      <a:pPr algn="l" fontAlgn="b"/>
                      <a:endParaRPr lang="el-GR"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98</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94</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154</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97</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157</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66</a:t>
                      </a:r>
                    </a:p>
                  </a:txBody>
                  <a:tcPr marL="0" marR="0" marT="0" marB="0" anchor="b">
                    <a:lnL>
                      <a:noFill/>
                    </a:lnL>
                    <a:lnR>
                      <a:noFill/>
                    </a:lnR>
                    <a:lnT>
                      <a:noFill/>
                    </a:lnT>
                    <a:lnB>
                      <a:noFill/>
                    </a:lnB>
                  </a:tcPr>
                </a:tc>
                <a:tc>
                  <a:txBody>
                    <a:bodyPr/>
                    <a:lstStyle/>
                    <a:p>
                      <a:pPr algn="ctr" fontAlgn="b"/>
                      <a:r>
                        <a:rPr lang="el-GR" sz="1400" b="0" i="0" u="none" strike="noStrike" dirty="0">
                          <a:solidFill>
                            <a:srgbClr val="000000"/>
                          </a:solidFill>
                          <a:latin typeface="Calibri"/>
                        </a:rPr>
                        <a:t>117</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80</a:t>
                      </a:r>
                    </a:p>
                  </a:txBody>
                  <a:tcPr marL="0" marR="0" marT="0" marB="0" anchor="b">
                    <a:lnL>
                      <a:noFill/>
                    </a:lnL>
                    <a:lnR>
                      <a:noFill/>
                    </a:lnR>
                    <a:lnT>
                      <a:noFill/>
                    </a:lnT>
                    <a:lnB>
                      <a:noFill/>
                    </a:lnB>
                  </a:tcPr>
                </a:tc>
                <a:tc>
                  <a:txBody>
                    <a:bodyPr/>
                    <a:lstStyle/>
                    <a:p>
                      <a:pPr algn="ctr" fontAlgn="b"/>
                      <a:r>
                        <a:rPr lang="el-GR" sz="1400" b="0" i="0" u="none" strike="noStrike" dirty="0">
                          <a:solidFill>
                            <a:srgbClr val="000000"/>
                          </a:solidFill>
                          <a:latin typeface="Calibri"/>
                        </a:rPr>
                        <a:t>63</a:t>
                      </a:r>
                    </a:p>
                  </a:txBody>
                  <a:tcPr marL="0" marR="0" marT="0" marB="0" anchor="b">
                    <a:lnL>
                      <a:noFill/>
                    </a:lnL>
                    <a:lnR>
                      <a:noFill/>
                    </a:lnR>
                    <a:lnT>
                      <a:noFill/>
                    </a:lnT>
                    <a:lnB>
                      <a:noFill/>
                    </a:lnB>
                  </a:tcPr>
                </a:tc>
                <a:tc>
                  <a:txBody>
                    <a:bodyPr/>
                    <a:lstStyle/>
                    <a:p>
                      <a:pPr algn="ctr" fontAlgn="b"/>
                      <a:r>
                        <a:rPr lang="el-GR" sz="1400" b="0" i="0" u="none" strike="noStrike" dirty="0" smtClean="0">
                          <a:solidFill>
                            <a:srgbClr val="000000"/>
                          </a:solidFill>
                          <a:latin typeface="Calibri"/>
                        </a:rPr>
                        <a:t>-17</a:t>
                      </a:r>
                      <a:endParaRPr lang="el-GR" sz="1400" b="0" i="0" u="none" strike="noStrike" dirty="0">
                        <a:solidFill>
                          <a:srgbClr val="000000"/>
                        </a:solidFill>
                        <a:latin typeface="Calibri"/>
                      </a:endParaRPr>
                    </a:p>
                  </a:txBody>
                  <a:tcPr marL="0" marR="0" marT="0" marB="0" anchor="b">
                    <a:lnL>
                      <a:noFill/>
                    </a:lnL>
                    <a:lnR>
                      <a:noFill/>
                    </a:lnR>
                    <a:lnT>
                      <a:noFill/>
                    </a:lnT>
                    <a:lnB>
                      <a:noFill/>
                    </a:lnB>
                  </a:tcPr>
                </a:tc>
              </a:tr>
              <a:tr h="211644">
                <a:tc>
                  <a:txBody>
                    <a:bodyPr/>
                    <a:lstStyle/>
                    <a:p>
                      <a:pPr algn="l" fontAlgn="b"/>
                      <a:r>
                        <a:rPr lang="el-GR" sz="1400" b="0" i="1" u="none" strike="noStrike">
                          <a:solidFill>
                            <a:srgbClr val="000000"/>
                          </a:solidFill>
                          <a:latin typeface="Arial"/>
                        </a:rPr>
                        <a:t>Λοιποί φόροι</a:t>
                      </a:r>
                    </a:p>
                  </a:txBody>
                  <a:tcPr marL="0" marR="0" marT="0" marB="0" anchor="b">
                    <a:lnL>
                      <a:noFill/>
                    </a:lnL>
                    <a:lnR>
                      <a:noFill/>
                    </a:lnR>
                    <a:lnT>
                      <a:noFill/>
                    </a:lnT>
                    <a:lnB>
                      <a:noFill/>
                    </a:lnB>
                    <a:solidFill>
                      <a:srgbClr val="FFFFFF"/>
                    </a:solidFill>
                  </a:tcPr>
                </a:tc>
                <a:tc>
                  <a:txBody>
                    <a:bodyPr/>
                    <a:lstStyle/>
                    <a:p>
                      <a:pPr algn="l" fontAlgn="b"/>
                      <a:endParaRPr lang="el-GR" sz="14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5</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5</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6</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13</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5</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5</a:t>
                      </a:r>
                    </a:p>
                  </a:txBody>
                  <a:tcPr marL="0" marR="0" marT="0" marB="0" anchor="b">
                    <a:lnL>
                      <a:noFill/>
                    </a:lnL>
                    <a:lnR>
                      <a:noFill/>
                    </a:lnR>
                    <a:lnT>
                      <a:noFill/>
                    </a:lnT>
                    <a:lnB>
                      <a:noFill/>
                    </a:lnB>
                  </a:tcPr>
                </a:tc>
                <a:tc>
                  <a:txBody>
                    <a:bodyPr/>
                    <a:lstStyle/>
                    <a:p>
                      <a:pPr algn="ctr" fontAlgn="b"/>
                      <a:r>
                        <a:rPr lang="el-GR" sz="1400" b="0" i="0" u="none" strike="noStrike" dirty="0">
                          <a:solidFill>
                            <a:srgbClr val="000000"/>
                          </a:solidFill>
                          <a:latin typeface="Calibri"/>
                        </a:rPr>
                        <a:t>5</a:t>
                      </a:r>
                    </a:p>
                  </a:txBody>
                  <a:tcPr marL="0" marR="0" marT="0" marB="0" anchor="b">
                    <a:lnL>
                      <a:noFill/>
                    </a:lnL>
                    <a:lnR>
                      <a:noFill/>
                    </a:lnR>
                    <a:lnT>
                      <a:noFill/>
                    </a:lnT>
                    <a:lnB>
                      <a:noFill/>
                    </a:lnB>
                  </a:tcPr>
                </a:tc>
                <a:tc>
                  <a:txBody>
                    <a:bodyPr/>
                    <a:lstStyle/>
                    <a:p>
                      <a:pPr algn="ctr" fontAlgn="b"/>
                      <a:r>
                        <a:rPr lang="el-GR" sz="1400" b="0" i="0" u="none" strike="noStrike">
                          <a:solidFill>
                            <a:srgbClr val="000000"/>
                          </a:solidFill>
                          <a:latin typeface="Calibri"/>
                        </a:rPr>
                        <a:t>5</a:t>
                      </a:r>
                    </a:p>
                  </a:txBody>
                  <a:tcPr marL="0" marR="0" marT="0" marB="0" anchor="b">
                    <a:lnL>
                      <a:noFill/>
                    </a:lnL>
                    <a:lnR>
                      <a:noFill/>
                    </a:lnR>
                    <a:lnT>
                      <a:noFill/>
                    </a:lnT>
                    <a:lnB>
                      <a:noFill/>
                    </a:lnB>
                  </a:tcPr>
                </a:tc>
                <a:tc>
                  <a:txBody>
                    <a:bodyPr/>
                    <a:lstStyle/>
                    <a:p>
                      <a:pPr algn="ctr" fontAlgn="b"/>
                      <a:r>
                        <a:rPr lang="el-GR" sz="1400" b="0" i="0" u="none" strike="noStrike" dirty="0">
                          <a:solidFill>
                            <a:srgbClr val="000000"/>
                          </a:solidFill>
                          <a:latin typeface="Calibri"/>
                        </a:rPr>
                        <a:t>5</a:t>
                      </a:r>
                    </a:p>
                  </a:txBody>
                  <a:tcPr marL="0" marR="0" marT="0" marB="0" anchor="b">
                    <a:lnL>
                      <a:noFill/>
                    </a:lnL>
                    <a:lnR>
                      <a:noFill/>
                    </a:lnR>
                    <a:lnT>
                      <a:noFill/>
                    </a:lnT>
                    <a:lnB>
                      <a:noFill/>
                    </a:lnB>
                  </a:tcPr>
                </a:tc>
                <a:tc>
                  <a:txBody>
                    <a:bodyPr/>
                    <a:lstStyle/>
                    <a:p>
                      <a:pPr algn="ctr" fontAlgn="b"/>
                      <a:r>
                        <a:rPr lang="el-GR" sz="1400" b="0" i="0" u="none" strike="noStrike" dirty="0" smtClean="0">
                          <a:solidFill>
                            <a:srgbClr val="000000"/>
                          </a:solidFill>
                          <a:latin typeface="Calibri"/>
                        </a:rPr>
                        <a:t>0</a:t>
                      </a:r>
                      <a:endParaRPr lang="el-GR" sz="1400" b="0" i="0" u="none" strike="noStrike" dirty="0">
                        <a:solidFill>
                          <a:srgbClr val="000000"/>
                        </a:solidFill>
                        <a:latin typeface="Calibri"/>
                      </a:endParaRPr>
                    </a:p>
                  </a:txBody>
                  <a:tcPr marL="0" marR="0" marT="0" marB="0" anchor="b">
                    <a:lnL>
                      <a:noFill/>
                    </a:lnL>
                    <a:lnR>
                      <a:noFill/>
                    </a:lnR>
                    <a:lnT>
                      <a:noFill/>
                    </a:lnT>
                    <a:lnB>
                      <a:noFill/>
                    </a:lnB>
                  </a:tcPr>
                </a:tc>
              </a:tr>
              <a:tr h="373926">
                <a:tc>
                  <a:txBody>
                    <a:bodyPr/>
                    <a:lstStyle/>
                    <a:p>
                      <a:pPr algn="l" fontAlgn="b"/>
                      <a:r>
                        <a:rPr lang="el-GR" sz="1400" b="0" i="1" u="none" strike="noStrike" dirty="0">
                          <a:solidFill>
                            <a:srgbClr val="000000"/>
                          </a:solidFill>
                          <a:latin typeface="Arial"/>
                        </a:rPr>
                        <a:t>Μη Φορολογικά Έσοδα</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l-GR" sz="14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0" i="0" u="none" strike="noStrike">
                          <a:solidFill>
                            <a:srgbClr val="000000"/>
                          </a:solidFill>
                          <a:latin typeface="Calibri"/>
                        </a:rPr>
                        <a:t>198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0" i="0" u="none" strike="noStrike">
                          <a:solidFill>
                            <a:srgbClr val="000000"/>
                          </a:solidFill>
                          <a:latin typeface="Calibri"/>
                        </a:rPr>
                        <a:t>189</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0" i="0" u="none" strike="noStrike">
                          <a:solidFill>
                            <a:srgbClr val="000000"/>
                          </a:solidFill>
                          <a:latin typeface="Calibri"/>
                        </a:rPr>
                        <a:t>182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0" i="0" u="none" strike="noStrike">
                          <a:solidFill>
                            <a:srgbClr val="000000"/>
                          </a:solidFill>
                          <a:latin typeface="Calibri"/>
                        </a:rPr>
                        <a:t>168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0" i="0" u="none" strike="noStrike">
                          <a:solidFill>
                            <a:srgbClr val="000000"/>
                          </a:solidFill>
                          <a:latin typeface="Calibri"/>
                        </a:rPr>
                        <a:t>176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0" i="0" u="none" strike="noStrike">
                          <a:solidFill>
                            <a:srgbClr val="000000"/>
                          </a:solidFill>
                          <a:latin typeface="Calibri"/>
                        </a:rPr>
                        <a:t>146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0" i="0" u="none" strike="noStrike">
                          <a:solidFill>
                            <a:srgbClr val="000000"/>
                          </a:solidFill>
                          <a:latin typeface="Calibri"/>
                        </a:rPr>
                        <a:t>138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0" i="0" u="none" strike="noStrike" dirty="0">
                          <a:solidFill>
                            <a:srgbClr val="000000"/>
                          </a:solidFill>
                          <a:latin typeface="Calibri"/>
                        </a:rPr>
                        <a:t>146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0" i="0" u="none" strike="noStrike" dirty="0">
                          <a:solidFill>
                            <a:srgbClr val="000000"/>
                          </a:solidFill>
                          <a:latin typeface="Calibri"/>
                        </a:rPr>
                        <a:t>136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1400" b="0" i="0" u="none" strike="noStrike" dirty="0" smtClean="0">
                          <a:solidFill>
                            <a:srgbClr val="000000"/>
                          </a:solidFill>
                          <a:latin typeface="Calibri"/>
                        </a:rPr>
                        <a:t>-10</a:t>
                      </a:r>
                      <a:endParaRPr lang="el-GR" sz="14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7590028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Οργάνωση οικονομικών στοιχείων </a:t>
            </a:r>
            <a:endParaRPr lang="el-GR" dirty="0"/>
          </a:p>
        </p:txBody>
      </p:sp>
      <p:sp>
        <p:nvSpPr>
          <p:cNvPr id="4" name="Title 2"/>
          <p:cNvSpPr txBox="1">
            <a:spLocks/>
          </p:cNvSpPr>
          <p:nvPr/>
        </p:nvSpPr>
        <p:spPr>
          <a:xfrm>
            <a:off x="-1" y="332657"/>
            <a:ext cx="9144001" cy="1440160"/>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6" name="Δελτιο Ειδήσεων ΕΡΤ 03_10_2018v2.wmv">
            <a:hlinkClick r:id="" action="ppaction://media"/>
          </p:cNvPr>
          <p:cNvPicPr>
            <a:picLocks noRot="1" noChangeAspect="1"/>
          </p:cNvPicPr>
          <p:nvPr>
            <a:videoFile r:link="rId1"/>
          </p:nvPr>
        </p:nvPicPr>
        <p:blipFill>
          <a:blip r:embed="rId3" cstate="print"/>
          <a:stretch>
            <a:fillRect/>
          </a:stretch>
        </p:blipFill>
        <p:spPr>
          <a:xfrm>
            <a:off x="1403647" y="1772816"/>
            <a:ext cx="6780245" cy="508518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Οργάνωση οικονομικών στοιχείων </a:t>
            </a:r>
            <a:endParaRPr lang="el-GR" dirty="0"/>
          </a:p>
        </p:txBody>
      </p:sp>
      <p:sp>
        <p:nvSpPr>
          <p:cNvPr id="4" name="Title 2"/>
          <p:cNvSpPr txBox="1">
            <a:spLocks/>
          </p:cNvSpPr>
          <p:nvPr/>
        </p:nvSpPr>
        <p:spPr>
          <a:xfrm>
            <a:off x="-1" y="332657"/>
            <a:ext cx="9144001" cy="1440160"/>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6" name="Picture 2"/>
          <p:cNvPicPr>
            <a:picLocks noChangeAspect="1" noChangeArrowheads="1"/>
          </p:cNvPicPr>
          <p:nvPr/>
        </p:nvPicPr>
        <p:blipFill>
          <a:blip r:embed="rId2" cstate="print"/>
          <a:srcRect l="14763" t="15155" r="16058" b="15567"/>
          <a:stretch>
            <a:fillRect/>
          </a:stretch>
        </p:blipFill>
        <p:spPr bwMode="auto">
          <a:xfrm>
            <a:off x="144016" y="1844824"/>
            <a:ext cx="8820472" cy="4968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0" y="332656"/>
            <a:ext cx="9144000" cy="1584176"/>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0" y="413793"/>
            <a:ext cx="9144000" cy="1431032"/>
          </a:xfrm>
        </p:spPr>
        <p:txBody>
          <a:bodyPr>
            <a:normAutofit fontScale="90000"/>
          </a:bodyPr>
          <a:lstStyle/>
          <a:p>
            <a:pPr lvl="0"/>
            <a:r>
              <a:rPr lang="el-GR" dirty="0" smtClean="0"/>
              <a:t>Μηνιαία εξέλιξη εκκρεμών επιστροφών άμεσων φόρων</a:t>
            </a:r>
            <a:endParaRPr lang="en-US" dirty="0"/>
          </a:p>
        </p:txBody>
      </p:sp>
      <p:sp>
        <p:nvSpPr>
          <p:cNvPr id="3" name="2 - Θέση περιεχομένου"/>
          <p:cNvSpPr>
            <a:spLocks noGrp="1"/>
          </p:cNvSpPr>
          <p:nvPr>
            <p:ph sz="half" idx="1"/>
          </p:nvPr>
        </p:nvSpPr>
        <p:spPr>
          <a:xfrm>
            <a:off x="457200" y="1927374"/>
            <a:ext cx="8507288" cy="4525963"/>
          </a:xfrm>
        </p:spPr>
        <p:txBody>
          <a:bodyPr>
            <a:normAutofit/>
          </a:bodyPr>
          <a:lstStyle/>
          <a:p>
            <a:pPr marL="0" lvl="0" algn="just">
              <a:lnSpc>
                <a:spcPts val="2700"/>
              </a:lnSpc>
              <a:spcBef>
                <a:spcPts val="0"/>
              </a:spcBef>
              <a:buNone/>
            </a:pPr>
            <a:endParaRPr lang="el-GR" dirty="0" smtClean="0"/>
          </a:p>
          <a:p>
            <a:pPr>
              <a:buNone/>
            </a:pPr>
            <a:endParaRPr lang="el-GR" dirty="0" smtClean="0"/>
          </a:p>
          <a:p>
            <a:endParaRPr lang="el-GR" dirty="0"/>
          </a:p>
        </p:txBody>
      </p:sp>
      <p:sp>
        <p:nvSpPr>
          <p:cNvPr id="5" name="4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graphicFrame>
        <p:nvGraphicFramePr>
          <p:cNvPr id="7" name="1 - Γράφημα"/>
          <p:cNvGraphicFramePr>
            <a:graphicFrameLocks/>
          </p:cNvGraphicFramePr>
          <p:nvPr/>
        </p:nvGraphicFramePr>
        <p:xfrm>
          <a:off x="1043608" y="2204864"/>
          <a:ext cx="7344816" cy="439248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1" y="188640"/>
            <a:ext cx="9144000" cy="1800200"/>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467544" y="476672"/>
            <a:ext cx="8229600" cy="1143000"/>
          </a:xfrm>
        </p:spPr>
        <p:txBody>
          <a:bodyPr>
            <a:normAutofit fontScale="90000"/>
          </a:bodyPr>
          <a:lstStyle/>
          <a:p>
            <a:r>
              <a:rPr lang="el-GR" dirty="0" smtClean="0"/>
              <a:t>Νομοθετικό Πλαίσιο για τη συλλογή των οικονομικών στοιχείων</a:t>
            </a:r>
            <a:r>
              <a:rPr lang="en-US" dirty="0" smtClean="0"/>
              <a:t> </a:t>
            </a:r>
            <a:r>
              <a:rPr lang="el-GR" dirty="0" smtClean="0"/>
              <a:t>και τη δημοσίευση των στοιχείων</a:t>
            </a:r>
            <a:endParaRPr lang="el-GR" dirty="0"/>
          </a:p>
        </p:txBody>
      </p:sp>
      <p:sp>
        <p:nvSpPr>
          <p:cNvPr id="3" name="2 - Θέση περιεχομένου"/>
          <p:cNvSpPr>
            <a:spLocks noGrp="1"/>
          </p:cNvSpPr>
          <p:nvPr>
            <p:ph sz="half" idx="1"/>
          </p:nvPr>
        </p:nvSpPr>
        <p:spPr>
          <a:xfrm>
            <a:off x="467544" y="2564905"/>
            <a:ext cx="8219256" cy="4525963"/>
          </a:xfrm>
        </p:spPr>
        <p:txBody>
          <a:bodyPr/>
          <a:lstStyle/>
          <a:p>
            <a:r>
              <a:rPr lang="el-GR" dirty="0" smtClean="0"/>
              <a:t>Ν.4270/2014 Αρχές Δημοσιονομικής Διαχείρισης και εποπτείας (ενσωμάτωση της οδηγίας 2011/85/ΕΕ)- δημόσιο λογιστικό και άλλες διατάξεις</a:t>
            </a:r>
          </a:p>
          <a:p>
            <a:r>
              <a:rPr lang="el-GR" dirty="0" smtClean="0"/>
              <a:t>Υπουργική απόφαση 22717/09-03-2011</a:t>
            </a:r>
          </a:p>
          <a:p>
            <a:r>
              <a:rPr lang="el-GR" dirty="0" smtClean="0"/>
              <a:t>Π.Δ. 80/2016 (Α’ 145) Ανάληψη Υποχρεώσεων από τους </a:t>
            </a:r>
            <a:r>
              <a:rPr lang="el-GR" dirty="0" err="1" smtClean="0"/>
              <a:t>Διατάκτες</a:t>
            </a:r>
            <a:endParaRPr lang="el-GR" dirty="0" smtClean="0"/>
          </a:p>
          <a:p>
            <a:endParaRPr lang="el-GR" dirty="0">
              <a:solidFill>
                <a:schemeClr val="tx1">
                  <a:lumMod val="50000"/>
                  <a:lumOff val="50000"/>
                </a:schemeClr>
              </a:solidFill>
            </a:endParaRPr>
          </a:p>
        </p:txBody>
      </p:sp>
      <p:sp>
        <p:nvSpPr>
          <p:cNvPr id="5" name="4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0" y="332656"/>
            <a:ext cx="9144000" cy="1584176"/>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0" y="413793"/>
            <a:ext cx="9144000" cy="1431032"/>
          </a:xfrm>
        </p:spPr>
        <p:txBody>
          <a:bodyPr>
            <a:normAutofit fontScale="90000"/>
          </a:bodyPr>
          <a:lstStyle/>
          <a:p>
            <a:pPr lvl="0"/>
            <a:r>
              <a:rPr lang="el-GR" dirty="0" smtClean="0"/>
              <a:t>Ληξιπρόθεσμες υποχρεώσεις γενικής κυβέρνησης</a:t>
            </a:r>
            <a:endParaRPr lang="en-US" dirty="0"/>
          </a:p>
        </p:txBody>
      </p:sp>
      <p:sp>
        <p:nvSpPr>
          <p:cNvPr id="3" name="2 - Θέση περιεχομένου"/>
          <p:cNvSpPr>
            <a:spLocks noGrp="1"/>
          </p:cNvSpPr>
          <p:nvPr>
            <p:ph sz="half" idx="1"/>
          </p:nvPr>
        </p:nvSpPr>
        <p:spPr>
          <a:xfrm>
            <a:off x="457200" y="1927374"/>
            <a:ext cx="8507288" cy="4525963"/>
          </a:xfrm>
        </p:spPr>
        <p:txBody>
          <a:bodyPr>
            <a:normAutofit/>
          </a:bodyPr>
          <a:lstStyle/>
          <a:p>
            <a:pPr marL="0" lvl="0" algn="just">
              <a:lnSpc>
                <a:spcPts val="2700"/>
              </a:lnSpc>
              <a:spcBef>
                <a:spcPts val="0"/>
              </a:spcBef>
              <a:buNone/>
            </a:pPr>
            <a:endParaRPr lang="el-GR" dirty="0" smtClean="0"/>
          </a:p>
          <a:p>
            <a:pPr>
              <a:buNone/>
            </a:pPr>
            <a:endParaRPr lang="el-GR" dirty="0" smtClean="0"/>
          </a:p>
          <a:p>
            <a:endParaRPr lang="el-GR" dirty="0"/>
          </a:p>
        </p:txBody>
      </p:sp>
      <p:sp>
        <p:nvSpPr>
          <p:cNvPr id="5" name="4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graphicFrame>
        <p:nvGraphicFramePr>
          <p:cNvPr id="7" name="6 - Πίνακας"/>
          <p:cNvGraphicFramePr>
            <a:graphicFrameLocks noGrp="1"/>
          </p:cNvGraphicFramePr>
          <p:nvPr/>
        </p:nvGraphicFramePr>
        <p:xfrm>
          <a:off x="683568" y="1916833"/>
          <a:ext cx="8064896" cy="1152127"/>
        </p:xfrm>
        <a:graphic>
          <a:graphicData uri="http://schemas.openxmlformats.org/drawingml/2006/table">
            <a:tbl>
              <a:tblPr firstRow="1" bandRow="1">
                <a:tableStyleId>{5C22544A-7EE6-4342-B048-85BDC9FD1C3A}</a:tableStyleId>
              </a:tblPr>
              <a:tblGrid>
                <a:gridCol w="1728191"/>
                <a:gridCol w="1584176"/>
                <a:gridCol w="1800200"/>
                <a:gridCol w="1512168"/>
                <a:gridCol w="1440161"/>
              </a:tblGrid>
              <a:tr h="841939">
                <a:tc>
                  <a:txBody>
                    <a:bodyPr/>
                    <a:lstStyle/>
                    <a:p>
                      <a:r>
                        <a:rPr lang="el-GR" sz="1400" baseline="0" dirty="0" smtClean="0">
                          <a:latin typeface="+mn-lt"/>
                        </a:rPr>
                        <a:t>Απλήρωτες </a:t>
                      </a:r>
                      <a:r>
                        <a:rPr lang="el-GR" sz="1400" baseline="0" dirty="0" err="1" smtClean="0">
                          <a:latin typeface="+mn-lt"/>
                        </a:rPr>
                        <a:t>Υποχρ</a:t>
                      </a:r>
                      <a:r>
                        <a:rPr lang="el-GR" sz="1400" baseline="0" dirty="0" smtClean="0">
                          <a:latin typeface="+mn-lt"/>
                        </a:rPr>
                        <a:t>. Ιουλίου σε  εκ. ευρώ</a:t>
                      </a:r>
                      <a:endParaRPr lang="el-GR" sz="1400" dirty="0">
                        <a:latin typeface="+mn-lt"/>
                      </a:endParaRPr>
                    </a:p>
                  </a:txBody>
                  <a:tcPr/>
                </a:tc>
                <a:tc>
                  <a:txBody>
                    <a:bodyPr/>
                    <a:lstStyle/>
                    <a:p>
                      <a:pPr algn="l" fontAlgn="ctr"/>
                      <a:r>
                        <a:rPr lang="el-GR" sz="1400" b="0" i="0" u="none" strike="noStrike" dirty="0" smtClean="0">
                          <a:solidFill>
                            <a:srgbClr val="000000"/>
                          </a:solidFill>
                          <a:latin typeface="+mn-lt"/>
                        </a:rPr>
                        <a:t>Εκκρεμείς </a:t>
                      </a:r>
                      <a:r>
                        <a:rPr lang="el-GR" sz="1400" b="0" i="0" u="none" strike="noStrike" dirty="0">
                          <a:solidFill>
                            <a:srgbClr val="000000"/>
                          </a:solidFill>
                          <a:latin typeface="+mn-lt"/>
                        </a:rPr>
                        <a:t>Οφειλές προς </a:t>
                      </a:r>
                      <a:br>
                        <a:rPr lang="el-GR" sz="1400" b="0" i="0" u="none" strike="noStrike" dirty="0">
                          <a:solidFill>
                            <a:srgbClr val="000000"/>
                          </a:solidFill>
                          <a:latin typeface="+mn-lt"/>
                        </a:rPr>
                      </a:br>
                      <a:r>
                        <a:rPr lang="el-GR" sz="1400" b="0" i="0" u="none" strike="noStrike" dirty="0">
                          <a:solidFill>
                            <a:srgbClr val="000000"/>
                          </a:solidFill>
                          <a:latin typeface="+mn-lt"/>
                        </a:rPr>
                        <a:t>Τρίτους 1- 30 </a:t>
                      </a:r>
                      <a:r>
                        <a:rPr lang="el-GR" sz="1400" b="0" i="0" u="none" strike="noStrike" dirty="0" err="1">
                          <a:solidFill>
                            <a:srgbClr val="000000"/>
                          </a:solidFill>
                          <a:latin typeface="+mn-lt"/>
                        </a:rPr>
                        <a:t>ημ</a:t>
                      </a:r>
                      <a:r>
                        <a:rPr lang="el-GR" sz="1400" b="0" i="0" u="none" strike="noStrike" dirty="0">
                          <a:solidFill>
                            <a:srgbClr val="000000"/>
                          </a:solidFill>
                          <a:latin typeface="+mn-lt"/>
                        </a:rPr>
                        <a:t>.</a:t>
                      </a:r>
                    </a:p>
                  </a:txBody>
                  <a:tcPr marL="0" marR="0" marT="0" marB="0" anchor="ctr"/>
                </a:tc>
                <a:tc>
                  <a:txBody>
                    <a:bodyPr/>
                    <a:lstStyle/>
                    <a:p>
                      <a:pPr algn="l" fontAlgn="ctr"/>
                      <a:r>
                        <a:rPr lang="el-GR" sz="1400" b="0" i="0" u="none" strike="noStrike" dirty="0" smtClean="0">
                          <a:solidFill>
                            <a:srgbClr val="000000"/>
                          </a:solidFill>
                          <a:latin typeface="+mn-lt"/>
                        </a:rPr>
                        <a:t>Εκκρεμείς </a:t>
                      </a:r>
                      <a:r>
                        <a:rPr lang="el-GR" sz="1400" b="0" i="0" u="none" strike="noStrike" dirty="0">
                          <a:solidFill>
                            <a:srgbClr val="000000"/>
                          </a:solidFill>
                          <a:latin typeface="+mn-lt"/>
                        </a:rPr>
                        <a:t>Οφειλές προς </a:t>
                      </a:r>
                      <a:br>
                        <a:rPr lang="el-GR" sz="1400" b="0" i="0" u="none" strike="noStrike" dirty="0">
                          <a:solidFill>
                            <a:srgbClr val="000000"/>
                          </a:solidFill>
                          <a:latin typeface="+mn-lt"/>
                        </a:rPr>
                      </a:br>
                      <a:r>
                        <a:rPr lang="el-GR" sz="1400" b="0" i="0" u="none" strike="noStrike" dirty="0">
                          <a:solidFill>
                            <a:srgbClr val="000000"/>
                          </a:solidFill>
                          <a:latin typeface="+mn-lt"/>
                        </a:rPr>
                        <a:t>Τρίτους 30-60 </a:t>
                      </a:r>
                      <a:r>
                        <a:rPr lang="el-GR" sz="1400" b="0" i="0" u="none" strike="noStrike" dirty="0" err="1">
                          <a:solidFill>
                            <a:srgbClr val="000000"/>
                          </a:solidFill>
                          <a:latin typeface="+mn-lt"/>
                        </a:rPr>
                        <a:t>ημ</a:t>
                      </a:r>
                      <a:r>
                        <a:rPr lang="el-GR" sz="1400" b="0" i="0" u="none" strike="noStrike" dirty="0">
                          <a:solidFill>
                            <a:srgbClr val="000000"/>
                          </a:solidFill>
                          <a:latin typeface="+mn-lt"/>
                        </a:rPr>
                        <a:t>.</a:t>
                      </a:r>
                    </a:p>
                  </a:txBody>
                  <a:tcPr marL="0" marR="0" marT="0" marB="0" anchor="ctr"/>
                </a:tc>
                <a:tc>
                  <a:txBody>
                    <a:bodyPr/>
                    <a:lstStyle/>
                    <a:p>
                      <a:pPr algn="l" fontAlgn="ctr"/>
                      <a:r>
                        <a:rPr lang="el-GR" sz="1400" b="0" i="0" u="none" strike="noStrike" dirty="0" smtClean="0">
                          <a:solidFill>
                            <a:srgbClr val="000000"/>
                          </a:solidFill>
                          <a:latin typeface="+mn-lt"/>
                        </a:rPr>
                        <a:t>Εκκρεμείς </a:t>
                      </a:r>
                      <a:r>
                        <a:rPr lang="el-GR" sz="1400" b="0" i="0" u="none" strike="noStrike" dirty="0">
                          <a:solidFill>
                            <a:srgbClr val="000000"/>
                          </a:solidFill>
                          <a:latin typeface="+mn-lt"/>
                        </a:rPr>
                        <a:t>Οφειλές προς </a:t>
                      </a:r>
                      <a:br>
                        <a:rPr lang="el-GR" sz="1400" b="0" i="0" u="none" strike="noStrike" dirty="0">
                          <a:solidFill>
                            <a:srgbClr val="000000"/>
                          </a:solidFill>
                          <a:latin typeface="+mn-lt"/>
                        </a:rPr>
                      </a:br>
                      <a:r>
                        <a:rPr lang="el-GR" sz="1400" b="0" i="0" u="none" strike="noStrike" dirty="0">
                          <a:solidFill>
                            <a:srgbClr val="000000"/>
                          </a:solidFill>
                          <a:latin typeface="+mn-lt"/>
                        </a:rPr>
                        <a:t>Τρίτους 60-90 </a:t>
                      </a:r>
                      <a:r>
                        <a:rPr lang="el-GR" sz="1400" b="0" i="0" u="none" strike="noStrike" dirty="0" err="1">
                          <a:solidFill>
                            <a:srgbClr val="000000"/>
                          </a:solidFill>
                          <a:latin typeface="+mn-lt"/>
                        </a:rPr>
                        <a:t>ημ</a:t>
                      </a:r>
                      <a:r>
                        <a:rPr lang="el-GR" sz="1400" b="0" i="0" u="none" strike="noStrike" dirty="0">
                          <a:solidFill>
                            <a:srgbClr val="000000"/>
                          </a:solidFill>
                          <a:latin typeface="+mn-lt"/>
                        </a:rPr>
                        <a:t>.</a:t>
                      </a:r>
                    </a:p>
                  </a:txBody>
                  <a:tcPr marL="0" marR="0" marT="0" marB="0" anchor="ctr"/>
                </a:tc>
                <a:tc>
                  <a:txBody>
                    <a:bodyPr/>
                    <a:lstStyle/>
                    <a:p>
                      <a:pPr algn="l" fontAlgn="ctr"/>
                      <a:r>
                        <a:rPr lang="el-GR" sz="1400" b="0" i="0" u="none" strike="noStrike" dirty="0" smtClean="0">
                          <a:solidFill>
                            <a:srgbClr val="000000"/>
                          </a:solidFill>
                          <a:latin typeface="+mn-lt"/>
                        </a:rPr>
                        <a:t>Εκκρεμείς </a:t>
                      </a:r>
                      <a:r>
                        <a:rPr lang="el-GR" sz="1400" b="0" i="0" u="none" strike="noStrike" dirty="0">
                          <a:solidFill>
                            <a:srgbClr val="000000"/>
                          </a:solidFill>
                          <a:latin typeface="+mn-lt"/>
                        </a:rPr>
                        <a:t>Οφειλές προς </a:t>
                      </a:r>
                      <a:br>
                        <a:rPr lang="el-GR" sz="1400" b="0" i="0" u="none" strike="noStrike" dirty="0">
                          <a:solidFill>
                            <a:srgbClr val="000000"/>
                          </a:solidFill>
                          <a:latin typeface="+mn-lt"/>
                        </a:rPr>
                      </a:br>
                      <a:r>
                        <a:rPr lang="el-GR" sz="1400" b="0" i="0" u="none" strike="noStrike" dirty="0">
                          <a:solidFill>
                            <a:srgbClr val="000000"/>
                          </a:solidFill>
                          <a:latin typeface="+mn-lt"/>
                        </a:rPr>
                        <a:t>Τρίτους &gt;90 </a:t>
                      </a:r>
                      <a:r>
                        <a:rPr lang="el-GR" sz="1400" b="0" i="0" u="none" strike="noStrike" dirty="0" err="1">
                          <a:solidFill>
                            <a:srgbClr val="000000"/>
                          </a:solidFill>
                          <a:latin typeface="+mn-lt"/>
                        </a:rPr>
                        <a:t>ημ</a:t>
                      </a:r>
                      <a:r>
                        <a:rPr lang="el-GR" sz="1400" b="0" i="0" u="none" strike="noStrike" dirty="0">
                          <a:solidFill>
                            <a:srgbClr val="000000"/>
                          </a:solidFill>
                          <a:latin typeface="+mn-lt"/>
                        </a:rPr>
                        <a:t>.</a:t>
                      </a:r>
                    </a:p>
                  </a:txBody>
                  <a:tcPr marL="0" marR="0" marT="0" marB="0" anchor="ctr"/>
                </a:tc>
              </a:tr>
              <a:tr h="310188">
                <a:tc>
                  <a:txBody>
                    <a:bodyPr/>
                    <a:lstStyle/>
                    <a:p>
                      <a:r>
                        <a:rPr lang="el-GR" sz="1400" dirty="0" err="1" smtClean="0">
                          <a:latin typeface="+mn-lt"/>
                        </a:rPr>
                        <a:t>Νοσοκομείο</a:t>
                      </a:r>
                      <a:r>
                        <a:rPr lang="el-GR" sz="1400" baseline="0" dirty="0" err="1" smtClean="0">
                          <a:latin typeface="+mn-lt"/>
                        </a:rPr>
                        <a:t>‘’Χ</a:t>
                      </a:r>
                      <a:r>
                        <a:rPr lang="el-GR" sz="1400" baseline="0" dirty="0" smtClean="0">
                          <a:latin typeface="+mn-lt"/>
                        </a:rPr>
                        <a:t>’’</a:t>
                      </a:r>
                      <a:endParaRPr lang="el-GR" sz="1400" dirty="0">
                        <a:latin typeface="+mn-lt"/>
                      </a:endParaRPr>
                    </a:p>
                  </a:txBody>
                  <a:tcPr/>
                </a:tc>
                <a:tc>
                  <a:txBody>
                    <a:bodyPr/>
                    <a:lstStyle/>
                    <a:p>
                      <a:pPr algn="ctr" fontAlgn="b"/>
                      <a:r>
                        <a:rPr lang="el-GR" sz="1400" b="1" i="0" u="none" strike="noStrike" dirty="0" smtClean="0">
                          <a:solidFill>
                            <a:srgbClr val="048E11"/>
                          </a:solidFill>
                          <a:latin typeface="+mn-lt"/>
                        </a:rPr>
                        <a:t>6,10</a:t>
                      </a:r>
                      <a:endParaRPr lang="el-GR" sz="1400" b="1" i="0" u="none" strike="noStrike" dirty="0">
                        <a:solidFill>
                          <a:srgbClr val="048E11"/>
                        </a:solidFill>
                        <a:latin typeface="+mn-lt"/>
                      </a:endParaRPr>
                    </a:p>
                  </a:txBody>
                  <a:tcPr marL="0" marR="0" marT="0" marB="0" anchor="b"/>
                </a:tc>
                <a:tc>
                  <a:txBody>
                    <a:bodyPr/>
                    <a:lstStyle/>
                    <a:p>
                      <a:pPr algn="ctr" fontAlgn="b"/>
                      <a:r>
                        <a:rPr lang="el-GR" sz="1400" b="1" i="0" u="none" strike="noStrike" dirty="0" smtClean="0">
                          <a:solidFill>
                            <a:srgbClr val="FF00FF"/>
                          </a:solidFill>
                          <a:latin typeface="+mn-lt"/>
                        </a:rPr>
                        <a:t>7,38</a:t>
                      </a:r>
                      <a:endParaRPr lang="el-GR" sz="1400" b="1" i="0" u="none" strike="noStrike" dirty="0">
                        <a:solidFill>
                          <a:srgbClr val="FF00FF"/>
                        </a:solidFill>
                        <a:latin typeface="+mn-lt"/>
                      </a:endParaRPr>
                    </a:p>
                  </a:txBody>
                  <a:tcPr marL="0" marR="0" marT="0" marB="0" anchor="b"/>
                </a:tc>
                <a:tc>
                  <a:txBody>
                    <a:bodyPr/>
                    <a:lstStyle/>
                    <a:p>
                      <a:pPr algn="ctr" fontAlgn="b"/>
                      <a:r>
                        <a:rPr lang="el-GR" sz="1400" b="1" i="0" u="none" strike="noStrike" dirty="0" smtClean="0">
                          <a:solidFill>
                            <a:schemeClr val="accent5">
                              <a:lumMod val="75000"/>
                            </a:schemeClr>
                          </a:solidFill>
                          <a:latin typeface="+mn-lt"/>
                        </a:rPr>
                        <a:t>8,12</a:t>
                      </a:r>
                      <a:endParaRPr lang="el-GR" sz="1400" b="1" i="0" u="none" strike="noStrike" dirty="0">
                        <a:solidFill>
                          <a:schemeClr val="accent5">
                            <a:lumMod val="75000"/>
                          </a:schemeClr>
                        </a:solidFill>
                        <a:latin typeface="+mn-lt"/>
                      </a:endParaRPr>
                    </a:p>
                  </a:txBody>
                  <a:tcPr marL="0" marR="0" marT="0" marB="0" anchor="b"/>
                </a:tc>
                <a:tc>
                  <a:txBody>
                    <a:bodyPr/>
                    <a:lstStyle/>
                    <a:p>
                      <a:pPr algn="ctr" fontAlgn="b"/>
                      <a:r>
                        <a:rPr lang="el-GR" sz="1400" b="1" i="0" u="none" strike="noStrike" dirty="0" smtClean="0">
                          <a:solidFill>
                            <a:srgbClr val="808080"/>
                          </a:solidFill>
                          <a:latin typeface="+mn-lt"/>
                        </a:rPr>
                        <a:t>27,36</a:t>
                      </a:r>
                      <a:endParaRPr lang="el-GR" sz="1400" b="1" i="0" u="none" strike="noStrike" dirty="0">
                        <a:solidFill>
                          <a:srgbClr val="808080"/>
                        </a:solidFill>
                        <a:latin typeface="+mn-lt"/>
                      </a:endParaRPr>
                    </a:p>
                  </a:txBody>
                  <a:tcPr marL="0" marR="0" marT="0" marB="0" anchor="b"/>
                </a:tc>
              </a:tr>
            </a:tbl>
          </a:graphicData>
        </a:graphic>
      </p:graphicFrame>
      <p:graphicFrame>
        <p:nvGraphicFramePr>
          <p:cNvPr id="11" name="10 - Πίνακας"/>
          <p:cNvGraphicFramePr>
            <a:graphicFrameLocks noGrp="1"/>
          </p:cNvGraphicFramePr>
          <p:nvPr/>
        </p:nvGraphicFramePr>
        <p:xfrm>
          <a:off x="683568" y="3501008"/>
          <a:ext cx="8064897" cy="1297320"/>
        </p:xfrm>
        <a:graphic>
          <a:graphicData uri="http://schemas.openxmlformats.org/drawingml/2006/table">
            <a:tbl>
              <a:tblPr firstRow="1" bandRow="1">
                <a:tableStyleId>{5C22544A-7EE6-4342-B048-85BDC9FD1C3A}</a:tableStyleId>
              </a:tblPr>
              <a:tblGrid>
                <a:gridCol w="1728192"/>
                <a:gridCol w="1584177"/>
                <a:gridCol w="1800200"/>
                <a:gridCol w="1512168"/>
                <a:gridCol w="1440160"/>
              </a:tblGrid>
              <a:tr h="948041">
                <a:tc>
                  <a:txBody>
                    <a:bodyPr/>
                    <a:lstStyle/>
                    <a:p>
                      <a:r>
                        <a:rPr lang="el-GR" sz="1400" baseline="0" dirty="0" smtClean="0">
                          <a:latin typeface="+mn-lt"/>
                        </a:rPr>
                        <a:t>Απλήρωτες </a:t>
                      </a:r>
                      <a:r>
                        <a:rPr lang="el-GR" sz="1400" baseline="0" dirty="0" err="1" smtClean="0">
                          <a:latin typeface="+mn-lt"/>
                        </a:rPr>
                        <a:t>Υποχρ</a:t>
                      </a:r>
                      <a:r>
                        <a:rPr lang="el-GR" sz="1400" baseline="0" dirty="0" smtClean="0">
                          <a:latin typeface="+mn-lt"/>
                        </a:rPr>
                        <a:t>. Αυγούστου σε  εκ. ευρώ</a:t>
                      </a:r>
                      <a:endParaRPr lang="el-GR" sz="1400" dirty="0">
                        <a:latin typeface="+mn-lt"/>
                      </a:endParaRPr>
                    </a:p>
                  </a:txBody>
                  <a:tcPr/>
                </a:tc>
                <a:tc>
                  <a:txBody>
                    <a:bodyPr/>
                    <a:lstStyle/>
                    <a:p>
                      <a:pPr algn="l" fontAlgn="ctr"/>
                      <a:r>
                        <a:rPr lang="el-GR" sz="1400" b="0" i="0" u="none" strike="noStrike" dirty="0" smtClean="0">
                          <a:solidFill>
                            <a:srgbClr val="000000"/>
                          </a:solidFill>
                          <a:latin typeface="+mn-lt"/>
                        </a:rPr>
                        <a:t>Εκκρεμείς </a:t>
                      </a:r>
                      <a:r>
                        <a:rPr lang="el-GR" sz="1400" b="0" i="0" u="none" strike="noStrike" dirty="0">
                          <a:solidFill>
                            <a:srgbClr val="000000"/>
                          </a:solidFill>
                          <a:latin typeface="+mn-lt"/>
                        </a:rPr>
                        <a:t>Οφειλές προς </a:t>
                      </a:r>
                      <a:br>
                        <a:rPr lang="el-GR" sz="1400" b="0" i="0" u="none" strike="noStrike" dirty="0">
                          <a:solidFill>
                            <a:srgbClr val="000000"/>
                          </a:solidFill>
                          <a:latin typeface="+mn-lt"/>
                        </a:rPr>
                      </a:br>
                      <a:r>
                        <a:rPr lang="el-GR" sz="1400" b="0" i="0" u="none" strike="noStrike" dirty="0">
                          <a:solidFill>
                            <a:srgbClr val="000000"/>
                          </a:solidFill>
                          <a:latin typeface="+mn-lt"/>
                        </a:rPr>
                        <a:t>Τρίτους 1- 30 </a:t>
                      </a:r>
                      <a:r>
                        <a:rPr lang="el-GR" sz="1400" b="0" i="0" u="none" strike="noStrike" dirty="0" err="1">
                          <a:solidFill>
                            <a:srgbClr val="000000"/>
                          </a:solidFill>
                          <a:latin typeface="+mn-lt"/>
                        </a:rPr>
                        <a:t>ημ</a:t>
                      </a:r>
                      <a:r>
                        <a:rPr lang="el-GR" sz="1400" b="0" i="0" u="none" strike="noStrike" dirty="0">
                          <a:solidFill>
                            <a:srgbClr val="000000"/>
                          </a:solidFill>
                          <a:latin typeface="+mn-lt"/>
                        </a:rPr>
                        <a:t>.</a:t>
                      </a:r>
                    </a:p>
                  </a:txBody>
                  <a:tcPr marL="0" marR="0" marT="0" marB="0" anchor="ctr"/>
                </a:tc>
                <a:tc>
                  <a:txBody>
                    <a:bodyPr/>
                    <a:lstStyle/>
                    <a:p>
                      <a:pPr algn="l" fontAlgn="ctr"/>
                      <a:r>
                        <a:rPr lang="el-GR" sz="1400" b="0" i="0" u="none" strike="noStrike" dirty="0" smtClean="0">
                          <a:solidFill>
                            <a:srgbClr val="000000"/>
                          </a:solidFill>
                          <a:latin typeface="+mn-lt"/>
                        </a:rPr>
                        <a:t>Εκκρεμείς </a:t>
                      </a:r>
                      <a:r>
                        <a:rPr lang="el-GR" sz="1400" b="0" i="0" u="none" strike="noStrike" dirty="0">
                          <a:solidFill>
                            <a:srgbClr val="000000"/>
                          </a:solidFill>
                          <a:latin typeface="+mn-lt"/>
                        </a:rPr>
                        <a:t>Οφειλές προς </a:t>
                      </a:r>
                      <a:br>
                        <a:rPr lang="el-GR" sz="1400" b="0" i="0" u="none" strike="noStrike" dirty="0">
                          <a:solidFill>
                            <a:srgbClr val="000000"/>
                          </a:solidFill>
                          <a:latin typeface="+mn-lt"/>
                        </a:rPr>
                      </a:br>
                      <a:r>
                        <a:rPr lang="el-GR" sz="1400" b="0" i="0" u="none" strike="noStrike" dirty="0">
                          <a:solidFill>
                            <a:srgbClr val="000000"/>
                          </a:solidFill>
                          <a:latin typeface="+mn-lt"/>
                        </a:rPr>
                        <a:t>Τρίτους 30-60 </a:t>
                      </a:r>
                      <a:r>
                        <a:rPr lang="el-GR" sz="1400" b="0" i="0" u="none" strike="noStrike" dirty="0" err="1">
                          <a:solidFill>
                            <a:srgbClr val="000000"/>
                          </a:solidFill>
                          <a:latin typeface="+mn-lt"/>
                        </a:rPr>
                        <a:t>ημ</a:t>
                      </a:r>
                      <a:r>
                        <a:rPr lang="el-GR" sz="1400" b="0" i="0" u="none" strike="noStrike" dirty="0">
                          <a:solidFill>
                            <a:srgbClr val="000000"/>
                          </a:solidFill>
                          <a:latin typeface="+mn-lt"/>
                        </a:rPr>
                        <a:t>.</a:t>
                      </a:r>
                    </a:p>
                  </a:txBody>
                  <a:tcPr marL="0" marR="0" marT="0" marB="0" anchor="ctr"/>
                </a:tc>
                <a:tc>
                  <a:txBody>
                    <a:bodyPr/>
                    <a:lstStyle/>
                    <a:p>
                      <a:pPr algn="l" fontAlgn="ctr"/>
                      <a:r>
                        <a:rPr lang="el-GR" sz="1400" b="0" i="0" u="none" strike="noStrike" dirty="0" smtClean="0">
                          <a:solidFill>
                            <a:srgbClr val="000000"/>
                          </a:solidFill>
                          <a:latin typeface="+mn-lt"/>
                        </a:rPr>
                        <a:t>Εκκρεμείς </a:t>
                      </a:r>
                      <a:r>
                        <a:rPr lang="el-GR" sz="1400" b="0" i="0" u="none" strike="noStrike" dirty="0">
                          <a:solidFill>
                            <a:srgbClr val="000000"/>
                          </a:solidFill>
                          <a:latin typeface="+mn-lt"/>
                        </a:rPr>
                        <a:t>Οφειλές προς </a:t>
                      </a:r>
                      <a:br>
                        <a:rPr lang="el-GR" sz="1400" b="0" i="0" u="none" strike="noStrike" dirty="0">
                          <a:solidFill>
                            <a:srgbClr val="000000"/>
                          </a:solidFill>
                          <a:latin typeface="+mn-lt"/>
                        </a:rPr>
                      </a:br>
                      <a:r>
                        <a:rPr lang="el-GR" sz="1400" b="0" i="0" u="none" strike="noStrike" dirty="0">
                          <a:solidFill>
                            <a:srgbClr val="000000"/>
                          </a:solidFill>
                          <a:latin typeface="+mn-lt"/>
                        </a:rPr>
                        <a:t>Τρίτους 60-90 </a:t>
                      </a:r>
                      <a:r>
                        <a:rPr lang="el-GR" sz="1400" b="0" i="0" u="none" strike="noStrike" dirty="0" err="1">
                          <a:solidFill>
                            <a:srgbClr val="000000"/>
                          </a:solidFill>
                          <a:latin typeface="+mn-lt"/>
                        </a:rPr>
                        <a:t>ημ</a:t>
                      </a:r>
                      <a:r>
                        <a:rPr lang="el-GR" sz="1400" b="0" i="0" u="none" strike="noStrike" dirty="0">
                          <a:solidFill>
                            <a:srgbClr val="000000"/>
                          </a:solidFill>
                          <a:latin typeface="+mn-lt"/>
                        </a:rPr>
                        <a:t>.</a:t>
                      </a:r>
                    </a:p>
                  </a:txBody>
                  <a:tcPr marL="0" marR="0" marT="0" marB="0" anchor="ctr"/>
                </a:tc>
                <a:tc>
                  <a:txBody>
                    <a:bodyPr/>
                    <a:lstStyle/>
                    <a:p>
                      <a:pPr algn="l" fontAlgn="ctr"/>
                      <a:r>
                        <a:rPr lang="el-GR" sz="1400" b="0" i="0" u="none" strike="noStrike" dirty="0" smtClean="0">
                          <a:solidFill>
                            <a:srgbClr val="000000"/>
                          </a:solidFill>
                          <a:latin typeface="+mn-lt"/>
                        </a:rPr>
                        <a:t>Εκκρεμείς </a:t>
                      </a:r>
                      <a:r>
                        <a:rPr lang="el-GR" sz="1400" b="0" i="0" u="none" strike="noStrike" dirty="0">
                          <a:solidFill>
                            <a:srgbClr val="000000"/>
                          </a:solidFill>
                          <a:latin typeface="+mn-lt"/>
                        </a:rPr>
                        <a:t>Οφειλές προς </a:t>
                      </a:r>
                      <a:br>
                        <a:rPr lang="el-GR" sz="1400" b="0" i="0" u="none" strike="noStrike" dirty="0">
                          <a:solidFill>
                            <a:srgbClr val="000000"/>
                          </a:solidFill>
                          <a:latin typeface="+mn-lt"/>
                        </a:rPr>
                      </a:br>
                      <a:r>
                        <a:rPr lang="el-GR" sz="1400" b="0" i="0" u="none" strike="noStrike" dirty="0">
                          <a:solidFill>
                            <a:srgbClr val="000000"/>
                          </a:solidFill>
                          <a:latin typeface="+mn-lt"/>
                        </a:rPr>
                        <a:t>Τρίτους &gt;90 </a:t>
                      </a:r>
                      <a:r>
                        <a:rPr lang="el-GR" sz="1400" b="0" i="0" u="none" strike="noStrike" dirty="0" err="1">
                          <a:solidFill>
                            <a:srgbClr val="000000"/>
                          </a:solidFill>
                          <a:latin typeface="+mn-lt"/>
                        </a:rPr>
                        <a:t>ημ</a:t>
                      </a:r>
                      <a:r>
                        <a:rPr lang="el-GR" sz="1400" b="0" i="0" u="none" strike="noStrike" dirty="0">
                          <a:solidFill>
                            <a:srgbClr val="000000"/>
                          </a:solidFill>
                          <a:latin typeface="+mn-lt"/>
                        </a:rPr>
                        <a:t>.</a:t>
                      </a:r>
                    </a:p>
                  </a:txBody>
                  <a:tcPr marL="0" marR="0" marT="0" marB="0" anchor="ctr"/>
                </a:tc>
              </a:tr>
              <a:tr h="349279">
                <a:tc>
                  <a:txBody>
                    <a:bodyPr/>
                    <a:lstStyle/>
                    <a:p>
                      <a:r>
                        <a:rPr lang="el-GR" sz="1400" dirty="0" err="1" smtClean="0">
                          <a:latin typeface="+mn-lt"/>
                        </a:rPr>
                        <a:t>Νοσοκομείο</a:t>
                      </a:r>
                      <a:r>
                        <a:rPr lang="el-GR" sz="1400" baseline="0" dirty="0" err="1" smtClean="0">
                          <a:latin typeface="+mn-lt"/>
                        </a:rPr>
                        <a:t>‘’Χ</a:t>
                      </a:r>
                      <a:r>
                        <a:rPr lang="el-GR" sz="1400" baseline="0" dirty="0" smtClean="0">
                          <a:latin typeface="+mn-lt"/>
                        </a:rPr>
                        <a:t>’’</a:t>
                      </a:r>
                      <a:endParaRPr lang="el-GR" sz="1400" dirty="0">
                        <a:latin typeface="+mn-lt"/>
                      </a:endParaRPr>
                    </a:p>
                  </a:txBody>
                  <a:tcPr/>
                </a:tc>
                <a:tc>
                  <a:txBody>
                    <a:bodyPr/>
                    <a:lstStyle/>
                    <a:p>
                      <a:pPr algn="ctr" fontAlgn="b"/>
                      <a:r>
                        <a:rPr lang="el-GR" sz="1400" b="1" i="0" u="none" strike="noStrike" dirty="0" smtClean="0">
                          <a:solidFill>
                            <a:srgbClr val="000000"/>
                          </a:solidFill>
                          <a:latin typeface="+mn-lt"/>
                        </a:rPr>
                        <a:t>5,10</a:t>
                      </a:r>
                      <a:endParaRPr lang="el-GR" sz="1400" b="1" i="0" u="none" strike="noStrike" dirty="0">
                        <a:solidFill>
                          <a:srgbClr val="000000"/>
                        </a:solidFill>
                        <a:latin typeface="+mn-lt"/>
                      </a:endParaRPr>
                    </a:p>
                  </a:txBody>
                  <a:tcPr marL="0" marR="0" marT="0" marB="0" anchor="b"/>
                </a:tc>
                <a:tc>
                  <a:txBody>
                    <a:bodyPr/>
                    <a:lstStyle/>
                    <a:p>
                      <a:pPr algn="ctr" fontAlgn="b"/>
                      <a:r>
                        <a:rPr lang="el-GR" sz="1400" b="1" i="0" u="none" strike="noStrike" kern="1200" dirty="0" smtClean="0">
                          <a:solidFill>
                            <a:srgbClr val="CD1111"/>
                          </a:solidFill>
                          <a:latin typeface="+mn-lt"/>
                          <a:ea typeface="+mn-ea"/>
                          <a:cs typeface="+mn-cs"/>
                        </a:rPr>
                        <a:t>5,50</a:t>
                      </a:r>
                      <a:endParaRPr lang="el-GR" sz="1400" b="1" i="0" u="none" strike="noStrike" kern="1200" dirty="0">
                        <a:solidFill>
                          <a:srgbClr val="CD1111"/>
                        </a:solidFill>
                        <a:latin typeface="+mn-lt"/>
                        <a:ea typeface="+mn-ea"/>
                        <a:cs typeface="+mn-cs"/>
                      </a:endParaRPr>
                    </a:p>
                  </a:txBody>
                  <a:tcPr marL="0" marR="0" marT="0" marB="0" anchor="b"/>
                </a:tc>
                <a:tc>
                  <a:txBody>
                    <a:bodyPr/>
                    <a:lstStyle/>
                    <a:p>
                      <a:pPr algn="ctr" fontAlgn="b"/>
                      <a:r>
                        <a:rPr lang="el-GR" sz="1400" b="1" i="0" u="none" strike="noStrike" dirty="0" smtClean="0">
                          <a:solidFill>
                            <a:srgbClr val="0000FF"/>
                          </a:solidFill>
                          <a:latin typeface="+mn-lt"/>
                        </a:rPr>
                        <a:t>7,11</a:t>
                      </a:r>
                      <a:endParaRPr lang="el-GR" sz="1400" b="1" i="0" u="none" strike="noStrike" dirty="0">
                        <a:solidFill>
                          <a:srgbClr val="0000FF"/>
                        </a:solidFill>
                        <a:latin typeface="+mn-lt"/>
                      </a:endParaRPr>
                    </a:p>
                  </a:txBody>
                  <a:tcPr marL="0" marR="0" marT="0" marB="0" anchor="b"/>
                </a:tc>
                <a:tc>
                  <a:txBody>
                    <a:bodyPr/>
                    <a:lstStyle/>
                    <a:p>
                      <a:pPr algn="ctr" fontAlgn="b"/>
                      <a:r>
                        <a:rPr lang="el-GR" sz="1400" b="1" i="0" u="none" strike="noStrike" dirty="0" smtClean="0">
                          <a:solidFill>
                            <a:schemeClr val="accent6">
                              <a:lumMod val="75000"/>
                            </a:schemeClr>
                          </a:solidFill>
                          <a:latin typeface="+mn-lt"/>
                        </a:rPr>
                        <a:t>27,50</a:t>
                      </a:r>
                      <a:endParaRPr lang="el-GR" sz="1400" b="1" i="0" u="none" strike="noStrike" dirty="0">
                        <a:solidFill>
                          <a:schemeClr val="accent6">
                            <a:lumMod val="75000"/>
                          </a:schemeClr>
                        </a:solidFill>
                        <a:latin typeface="+mn-lt"/>
                      </a:endParaRPr>
                    </a:p>
                  </a:txBody>
                  <a:tcPr marL="0" marR="0" marT="0" marB="0" anchor="b"/>
                </a:tc>
              </a:tr>
            </a:tbl>
          </a:graphicData>
        </a:graphic>
      </p:graphicFrame>
      <p:graphicFrame>
        <p:nvGraphicFramePr>
          <p:cNvPr id="20" name="19 - Πίνακας"/>
          <p:cNvGraphicFramePr>
            <a:graphicFrameLocks noGrp="1"/>
          </p:cNvGraphicFramePr>
          <p:nvPr/>
        </p:nvGraphicFramePr>
        <p:xfrm>
          <a:off x="683568" y="5301208"/>
          <a:ext cx="7992888" cy="1089289"/>
        </p:xfrm>
        <a:graphic>
          <a:graphicData uri="http://schemas.openxmlformats.org/drawingml/2006/table">
            <a:tbl>
              <a:tblPr firstRow="1" bandRow="1">
                <a:tableStyleId>{5C22544A-7EE6-4342-B048-85BDC9FD1C3A}</a:tableStyleId>
              </a:tblPr>
              <a:tblGrid>
                <a:gridCol w="1626871"/>
                <a:gridCol w="1485404"/>
                <a:gridCol w="1839072"/>
                <a:gridCol w="1485404"/>
                <a:gridCol w="1556137"/>
              </a:tblGrid>
              <a:tr h="1089289">
                <a:tc>
                  <a:txBody>
                    <a:bodyPr/>
                    <a:lstStyle/>
                    <a:p>
                      <a:r>
                        <a:rPr lang="el-GR" sz="1400" dirty="0" smtClean="0">
                          <a:solidFill>
                            <a:srgbClr val="002060"/>
                          </a:solidFill>
                          <a:latin typeface="+mn-lt"/>
                        </a:rPr>
                        <a:t>Πληρωμές</a:t>
                      </a:r>
                      <a:r>
                        <a:rPr lang="el-GR" sz="1400" baseline="0" dirty="0" smtClean="0">
                          <a:solidFill>
                            <a:srgbClr val="002060"/>
                          </a:solidFill>
                          <a:latin typeface="+mn-lt"/>
                        </a:rPr>
                        <a:t> Αυγούστου</a:t>
                      </a:r>
                      <a:endParaRPr lang="el-GR" sz="1400" dirty="0" smtClean="0">
                        <a:solidFill>
                          <a:srgbClr val="002060"/>
                        </a:solidFill>
                        <a:latin typeface="+mn-lt"/>
                      </a:endParaRPr>
                    </a:p>
                    <a:p>
                      <a:r>
                        <a:rPr lang="el-GR" sz="1400" dirty="0" err="1" smtClean="0">
                          <a:solidFill>
                            <a:srgbClr val="002060"/>
                          </a:solidFill>
                          <a:latin typeface="+mn-lt"/>
                        </a:rPr>
                        <a:t>Νοσοκομείο</a:t>
                      </a:r>
                      <a:r>
                        <a:rPr lang="el-GR" sz="1400" baseline="0" dirty="0" err="1" smtClean="0">
                          <a:solidFill>
                            <a:srgbClr val="002060"/>
                          </a:solidFill>
                          <a:latin typeface="+mn-lt"/>
                        </a:rPr>
                        <a:t>‘’Χ</a:t>
                      </a:r>
                      <a:r>
                        <a:rPr lang="el-GR" sz="1400" baseline="0" dirty="0" smtClean="0">
                          <a:solidFill>
                            <a:srgbClr val="002060"/>
                          </a:solidFill>
                          <a:latin typeface="+mn-lt"/>
                        </a:rPr>
                        <a:t>’’</a:t>
                      </a:r>
                    </a:p>
                  </a:txBody>
                  <a:tcPr>
                    <a:solidFill>
                      <a:schemeClr val="tx2">
                        <a:lumMod val="20000"/>
                        <a:lumOff val="80000"/>
                      </a:schemeClr>
                    </a:solidFill>
                  </a:tcPr>
                </a:tc>
                <a:tc>
                  <a:txBody>
                    <a:bodyPr/>
                    <a:lstStyle/>
                    <a:p>
                      <a:pPr algn="r" fontAlgn="b"/>
                      <a:endParaRPr lang="el-GR" sz="1400" b="1" i="0" u="none" strike="noStrike" dirty="0">
                        <a:solidFill>
                          <a:srgbClr val="000000"/>
                        </a:solidFill>
                        <a:latin typeface="+mn-lt"/>
                      </a:endParaRPr>
                    </a:p>
                  </a:txBody>
                  <a:tcPr marL="0" marR="0" marT="0" marB="0" anchor="b">
                    <a:solidFill>
                      <a:schemeClr val="tx2">
                        <a:lumMod val="20000"/>
                        <a:lumOff val="80000"/>
                      </a:schemeClr>
                    </a:solidFill>
                  </a:tcPr>
                </a:tc>
                <a:tc>
                  <a:txBody>
                    <a:bodyPr/>
                    <a:lstStyle/>
                    <a:p>
                      <a:pPr algn="r" fontAlgn="b"/>
                      <a:r>
                        <a:rPr lang="el-GR" sz="1400" b="1" i="0" u="none" strike="noStrike" dirty="0" smtClean="0">
                          <a:solidFill>
                            <a:srgbClr val="000000"/>
                          </a:solidFill>
                          <a:latin typeface="+mn-lt"/>
                        </a:rPr>
                        <a:t>-0,60=</a:t>
                      </a:r>
                    </a:p>
                    <a:p>
                      <a:pPr algn="r" fontAlgn="b"/>
                      <a:r>
                        <a:rPr lang="el-GR" sz="1400" b="1" i="0" u="none" strike="noStrike" dirty="0" smtClean="0">
                          <a:solidFill>
                            <a:srgbClr val="CD1111"/>
                          </a:solidFill>
                          <a:latin typeface="+mn-lt"/>
                        </a:rPr>
                        <a:t>5,50</a:t>
                      </a:r>
                      <a:r>
                        <a:rPr lang="el-GR" sz="1400" b="1" i="0" u="none" strike="noStrike" dirty="0" smtClean="0">
                          <a:solidFill>
                            <a:srgbClr val="000000"/>
                          </a:solidFill>
                          <a:latin typeface="+mn-lt"/>
                        </a:rPr>
                        <a:t>-</a:t>
                      </a:r>
                      <a:r>
                        <a:rPr lang="el-GR" sz="1400" b="1" i="0" u="none" strike="noStrike" dirty="0" smtClean="0">
                          <a:solidFill>
                            <a:srgbClr val="048E11"/>
                          </a:solidFill>
                          <a:latin typeface="+mn-lt"/>
                        </a:rPr>
                        <a:t>6,10</a:t>
                      </a:r>
                      <a:endParaRPr lang="el-GR" sz="1400" b="1" i="0" u="none" strike="noStrike" dirty="0">
                        <a:solidFill>
                          <a:srgbClr val="048E11"/>
                        </a:solidFill>
                        <a:latin typeface="+mn-lt"/>
                      </a:endParaRPr>
                    </a:p>
                  </a:txBody>
                  <a:tcPr marL="0" marR="0" marT="0" marB="0" anchor="b">
                    <a:solidFill>
                      <a:schemeClr val="tx2">
                        <a:lumMod val="20000"/>
                        <a:lumOff val="80000"/>
                      </a:schemeClr>
                    </a:solidFill>
                  </a:tcPr>
                </a:tc>
                <a:tc>
                  <a:txBody>
                    <a:bodyPr/>
                    <a:lstStyle/>
                    <a:p>
                      <a:pPr algn="r" fontAlgn="b"/>
                      <a:r>
                        <a:rPr lang="el-GR" sz="1400" b="1" i="0" u="none" strike="noStrike" dirty="0" smtClean="0">
                          <a:solidFill>
                            <a:srgbClr val="000000"/>
                          </a:solidFill>
                          <a:latin typeface="+mn-lt"/>
                        </a:rPr>
                        <a:t>-0,27=</a:t>
                      </a:r>
                    </a:p>
                    <a:p>
                      <a:pPr algn="r" fontAlgn="b"/>
                      <a:r>
                        <a:rPr lang="el-GR" sz="1400" b="1" i="0" u="none" strike="noStrike" dirty="0" smtClean="0">
                          <a:solidFill>
                            <a:srgbClr val="0000FF"/>
                          </a:solidFill>
                          <a:latin typeface="+mn-lt"/>
                        </a:rPr>
                        <a:t>7,11</a:t>
                      </a:r>
                      <a:r>
                        <a:rPr lang="el-GR" sz="1400" b="1" i="0" u="none" strike="noStrike" dirty="0" smtClean="0">
                          <a:solidFill>
                            <a:srgbClr val="000000"/>
                          </a:solidFill>
                          <a:latin typeface="+mn-lt"/>
                        </a:rPr>
                        <a:t>-</a:t>
                      </a:r>
                      <a:r>
                        <a:rPr lang="el-GR" sz="1400" b="1" i="0" u="none" strike="noStrike" dirty="0" smtClean="0">
                          <a:solidFill>
                            <a:srgbClr val="FF00FF"/>
                          </a:solidFill>
                          <a:latin typeface="+mn-lt"/>
                        </a:rPr>
                        <a:t>7,38</a:t>
                      </a:r>
                      <a:endParaRPr lang="el-GR" sz="1400" b="1" i="0" u="none" strike="noStrike" dirty="0">
                        <a:solidFill>
                          <a:srgbClr val="FF00FF"/>
                        </a:solidFill>
                        <a:latin typeface="+mn-lt"/>
                      </a:endParaRPr>
                    </a:p>
                  </a:txBody>
                  <a:tcPr marL="0" marR="0" marT="0" marB="0" anchor="b">
                    <a:solidFill>
                      <a:schemeClr val="tx2">
                        <a:lumMod val="20000"/>
                        <a:lumOff val="80000"/>
                      </a:schemeClr>
                    </a:solidFill>
                  </a:tcPr>
                </a:tc>
                <a:tc>
                  <a:txBody>
                    <a:bodyPr/>
                    <a:lstStyle/>
                    <a:p>
                      <a:pPr algn="r" fontAlgn="b"/>
                      <a:r>
                        <a:rPr lang="el-GR" sz="1400" b="1" i="0" u="none" strike="noStrike" dirty="0" smtClean="0">
                          <a:solidFill>
                            <a:srgbClr val="000000"/>
                          </a:solidFill>
                          <a:latin typeface="+mn-lt"/>
                        </a:rPr>
                        <a:t>-7,98</a:t>
                      </a:r>
                    </a:p>
                    <a:p>
                      <a:pPr algn="r" fontAlgn="b"/>
                      <a:r>
                        <a:rPr lang="el-GR" sz="1400" b="1" i="0" u="none" strike="noStrike" dirty="0" smtClean="0">
                          <a:solidFill>
                            <a:srgbClr val="000000"/>
                          </a:solidFill>
                          <a:latin typeface="+mn-lt"/>
                        </a:rPr>
                        <a:t>=</a:t>
                      </a:r>
                      <a:r>
                        <a:rPr lang="el-GR" sz="1400" b="1" i="0" u="none" strike="noStrike" dirty="0" smtClean="0">
                          <a:solidFill>
                            <a:schemeClr val="accent6">
                              <a:lumMod val="75000"/>
                            </a:schemeClr>
                          </a:solidFill>
                          <a:latin typeface="+mn-lt"/>
                        </a:rPr>
                        <a:t>27,50</a:t>
                      </a:r>
                      <a:r>
                        <a:rPr lang="el-GR" sz="1400" b="1" i="0" u="none" strike="noStrike" dirty="0" smtClean="0">
                          <a:solidFill>
                            <a:srgbClr val="000000"/>
                          </a:solidFill>
                          <a:latin typeface="+mn-lt"/>
                        </a:rPr>
                        <a:t>-(</a:t>
                      </a:r>
                      <a:r>
                        <a:rPr lang="el-GR" sz="1400" b="1" i="0" u="none" strike="noStrike" dirty="0" smtClean="0">
                          <a:solidFill>
                            <a:schemeClr val="accent5">
                              <a:lumMod val="75000"/>
                            </a:schemeClr>
                          </a:solidFill>
                          <a:latin typeface="+mn-lt"/>
                        </a:rPr>
                        <a:t>8,12</a:t>
                      </a:r>
                      <a:r>
                        <a:rPr lang="el-GR" sz="1400" b="1" i="0" u="none" strike="noStrike" dirty="0" smtClean="0">
                          <a:solidFill>
                            <a:srgbClr val="000000"/>
                          </a:solidFill>
                          <a:latin typeface="+mn-lt"/>
                        </a:rPr>
                        <a:t>+</a:t>
                      </a:r>
                      <a:r>
                        <a:rPr lang="el-GR" sz="1400" b="1" i="0" u="none" strike="noStrike" dirty="0" smtClean="0">
                          <a:solidFill>
                            <a:srgbClr val="808080"/>
                          </a:solidFill>
                          <a:latin typeface="+mn-lt"/>
                        </a:rPr>
                        <a:t>27,36</a:t>
                      </a:r>
                      <a:r>
                        <a:rPr lang="el-GR" sz="1400" b="1" i="0" u="none" strike="noStrike" dirty="0" smtClean="0">
                          <a:solidFill>
                            <a:srgbClr val="000000"/>
                          </a:solidFill>
                          <a:latin typeface="+mn-lt"/>
                        </a:rPr>
                        <a:t>)</a:t>
                      </a:r>
                      <a:endParaRPr lang="el-GR" sz="1400" b="1" i="0" u="none" strike="noStrike" dirty="0">
                        <a:solidFill>
                          <a:srgbClr val="000000"/>
                        </a:solidFill>
                        <a:latin typeface="+mn-lt"/>
                      </a:endParaRPr>
                    </a:p>
                  </a:txBody>
                  <a:tcPr marL="0" marR="0" marT="0" marB="0" anchor="b">
                    <a:solidFill>
                      <a:schemeClr val="tx2">
                        <a:lumMod val="20000"/>
                        <a:lumOff val="80000"/>
                      </a:schemeClr>
                    </a:solidFill>
                  </a:tcPr>
                </a:tc>
              </a:tr>
            </a:tbl>
          </a:graphicData>
        </a:graphic>
      </p:graphicFrame>
      <p:cxnSp>
        <p:nvCxnSpPr>
          <p:cNvPr id="12" name="11 - Ευθύγραμμο βέλος σύνδεσης"/>
          <p:cNvCxnSpPr/>
          <p:nvPr/>
        </p:nvCxnSpPr>
        <p:spPr>
          <a:xfrm>
            <a:off x="3203848" y="3068960"/>
            <a:ext cx="1584176" cy="43204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15 - Ευθύγραμμο βέλος σύνδεσης"/>
          <p:cNvCxnSpPr/>
          <p:nvPr/>
        </p:nvCxnSpPr>
        <p:spPr>
          <a:xfrm>
            <a:off x="4932040" y="3068960"/>
            <a:ext cx="1584176" cy="43204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16 - Ευθύγραμμο βέλος σύνδεσης"/>
          <p:cNvCxnSpPr/>
          <p:nvPr/>
        </p:nvCxnSpPr>
        <p:spPr>
          <a:xfrm>
            <a:off x="6588224" y="3068960"/>
            <a:ext cx="1584176" cy="43204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18 - Ευθύγραμμο βέλος σύνδεσης"/>
          <p:cNvCxnSpPr/>
          <p:nvPr/>
        </p:nvCxnSpPr>
        <p:spPr>
          <a:xfrm>
            <a:off x="8244408" y="3068960"/>
            <a:ext cx="0" cy="44043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0" y="104800"/>
            <a:ext cx="8913813" cy="659904"/>
          </a:xfrm>
          <a:prstGeom prst="rect">
            <a:avLst/>
          </a:prstGeom>
          <a:solidFill>
            <a:schemeClr val="accent6">
              <a:lumMod val="60000"/>
              <a:lumOff val="40000"/>
            </a:schemeClr>
          </a:solidFill>
        </p:spPr>
        <p:txBody>
          <a:bodyPr vert="horz" lIns="91440" tIns="45720" rIns="91440" bIns="45720" rtlCol="0" anchor="ctr">
            <a:normAutofit fontScale="92500" lnSpcReduction="10000"/>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457200" y="-99392"/>
            <a:ext cx="8229600" cy="1143000"/>
          </a:xfrm>
        </p:spPr>
        <p:txBody>
          <a:bodyPr>
            <a:normAutofit/>
          </a:bodyPr>
          <a:lstStyle/>
          <a:p>
            <a:r>
              <a:rPr lang="el-GR" sz="2800" dirty="0" smtClean="0"/>
              <a:t>Δελτία Εκτέλεσης Προϋπολογισμού</a:t>
            </a:r>
            <a:endParaRPr lang="el-GR" sz="2800" dirty="0"/>
          </a:p>
        </p:txBody>
      </p:sp>
      <p:pic>
        <p:nvPicPr>
          <p:cNvPr id="2050" name="Picture 2"/>
          <p:cNvPicPr>
            <a:picLocks noGrp="1" noChangeAspect="1" noChangeArrowheads="1"/>
          </p:cNvPicPr>
          <p:nvPr>
            <p:ph sz="half" idx="1"/>
          </p:nvPr>
        </p:nvPicPr>
        <p:blipFill>
          <a:blip r:embed="rId2" cstate="print"/>
          <a:srcRect b="4884"/>
          <a:stretch>
            <a:fillRect/>
          </a:stretch>
        </p:blipFill>
        <p:spPr bwMode="auto">
          <a:xfrm>
            <a:off x="35496" y="1844824"/>
            <a:ext cx="9017352" cy="4824536"/>
          </a:xfrm>
          <a:prstGeom prst="rect">
            <a:avLst/>
          </a:prstGeom>
          <a:noFill/>
          <a:ln w="9525">
            <a:noFill/>
            <a:miter lim="800000"/>
            <a:headEnd/>
            <a:tailEnd/>
          </a:ln>
        </p:spPr>
      </p:pic>
      <p:sp>
        <p:nvSpPr>
          <p:cNvPr id="7" name="6 - Θέση περιεχομένου"/>
          <p:cNvSpPr>
            <a:spLocks noGrp="1"/>
          </p:cNvSpPr>
          <p:nvPr>
            <p:ph sz="half" idx="2"/>
          </p:nvPr>
        </p:nvSpPr>
        <p:spPr>
          <a:xfrm>
            <a:off x="107504" y="980728"/>
            <a:ext cx="8579296" cy="820688"/>
          </a:xfrm>
        </p:spPr>
        <p:txBody>
          <a:bodyPr>
            <a:normAutofit fontScale="62500" lnSpcReduction="20000"/>
          </a:bodyPr>
          <a:lstStyle/>
          <a:p>
            <a:r>
              <a:rPr lang="el-GR" dirty="0" smtClean="0"/>
              <a:t>Εκδόσεις-</a:t>
            </a:r>
            <a:r>
              <a:rPr lang="el-GR" dirty="0" err="1" smtClean="0"/>
              <a:t>Αναφορές</a:t>
            </a:r>
            <a:r>
              <a:rPr lang="el-GR" dirty="0" err="1" smtClean="0">
                <a:sym typeface="Wingdings" pitchFamily="2" charset="2"/>
              </a:rPr>
              <a:t></a:t>
            </a:r>
            <a:r>
              <a:rPr lang="el-GR" dirty="0" smtClean="0">
                <a:sym typeface="Wingdings" pitchFamily="2" charset="2"/>
              </a:rPr>
              <a:t> Οικονομικά </a:t>
            </a:r>
            <a:r>
              <a:rPr lang="el-GR" dirty="0" err="1" smtClean="0">
                <a:sym typeface="Wingdings" pitchFamily="2" charset="2"/>
              </a:rPr>
              <a:t>στοιχείαΔελτία</a:t>
            </a:r>
            <a:r>
              <a:rPr lang="el-GR" dirty="0" smtClean="0">
                <a:sym typeface="Wingdings" pitchFamily="2" charset="2"/>
              </a:rPr>
              <a:t> Εκτέλεσης Προϋπολογισμού</a:t>
            </a:r>
            <a:endParaRPr lang="el-GR" dirty="0" smtClean="0">
              <a:hlinkClick r:id="rId3"/>
            </a:endParaRPr>
          </a:p>
          <a:p>
            <a:r>
              <a:rPr lang="fr-FR" dirty="0" smtClean="0">
                <a:hlinkClick r:id="rId3"/>
              </a:rPr>
              <a:t>https://www.minfin.gr/web/guest/deltia-ekteleses-proupologismou</a:t>
            </a:r>
            <a:r>
              <a:rPr lang="el-GR" dirty="0" smtClean="0"/>
              <a:t/>
            </a:r>
            <a:br>
              <a:rPr lang="el-GR" dirty="0" smtClean="0"/>
            </a:br>
            <a:endParaRPr lang="el-GR" dirty="0" smtClean="0"/>
          </a:p>
          <a:p>
            <a:endParaRPr lang="el-GR" dirty="0"/>
          </a:p>
        </p:txBody>
      </p:sp>
      <p:sp>
        <p:nvSpPr>
          <p:cNvPr id="6" name="5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0" y="44624"/>
            <a:ext cx="8913813" cy="659904"/>
          </a:xfrm>
          <a:prstGeom prst="rect">
            <a:avLst/>
          </a:prstGeom>
          <a:solidFill>
            <a:schemeClr val="accent6">
              <a:lumMod val="60000"/>
              <a:lumOff val="40000"/>
            </a:schemeClr>
          </a:solidFill>
        </p:spPr>
        <p:txBody>
          <a:bodyPr vert="horz" lIns="91440" tIns="45720" rIns="91440" bIns="45720" rtlCol="0" anchor="ctr">
            <a:normAutofit fontScale="92500" lnSpcReduction="10000"/>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457200" y="-171400"/>
            <a:ext cx="8229600" cy="1143000"/>
          </a:xfrm>
        </p:spPr>
        <p:txBody>
          <a:bodyPr>
            <a:normAutofit/>
          </a:bodyPr>
          <a:lstStyle/>
          <a:p>
            <a:r>
              <a:rPr lang="el-GR" sz="2800" dirty="0" smtClean="0"/>
              <a:t>Δελτίο Μηνιαίων Στοιχείων Γενικής Κυβέρνησης</a:t>
            </a:r>
            <a:endParaRPr lang="el-GR" sz="2800" dirty="0"/>
          </a:p>
        </p:txBody>
      </p:sp>
      <p:sp>
        <p:nvSpPr>
          <p:cNvPr id="3" name="2 - Θέση περιεχομένου"/>
          <p:cNvSpPr>
            <a:spLocks noGrp="1"/>
          </p:cNvSpPr>
          <p:nvPr>
            <p:ph sz="half" idx="1"/>
          </p:nvPr>
        </p:nvSpPr>
        <p:spPr>
          <a:xfrm>
            <a:off x="539552" y="664098"/>
            <a:ext cx="8291264" cy="820687"/>
          </a:xfrm>
        </p:spPr>
        <p:txBody>
          <a:bodyPr>
            <a:noAutofit/>
          </a:bodyPr>
          <a:lstStyle/>
          <a:p>
            <a:r>
              <a:rPr lang="el-GR" sz="1400" dirty="0" smtClean="0"/>
              <a:t>Εκδόσεις-</a:t>
            </a:r>
            <a:r>
              <a:rPr lang="el-GR" sz="1400" dirty="0" err="1" smtClean="0"/>
              <a:t>Αναφορές</a:t>
            </a:r>
            <a:r>
              <a:rPr lang="el-GR" sz="1400" dirty="0" err="1" smtClean="0">
                <a:sym typeface="Wingdings" pitchFamily="2" charset="2"/>
              </a:rPr>
              <a:t></a:t>
            </a:r>
            <a:r>
              <a:rPr lang="el-GR" sz="1400" dirty="0" smtClean="0">
                <a:sym typeface="Wingdings" pitchFamily="2" charset="2"/>
              </a:rPr>
              <a:t> Οικονομικά </a:t>
            </a:r>
            <a:r>
              <a:rPr lang="el-GR" sz="1400" dirty="0" err="1" smtClean="0">
                <a:sym typeface="Wingdings" pitchFamily="2" charset="2"/>
              </a:rPr>
              <a:t>στοιχείαΔελτία</a:t>
            </a:r>
            <a:r>
              <a:rPr lang="el-GR" sz="1400" dirty="0" smtClean="0">
                <a:sym typeface="Wingdings" pitchFamily="2" charset="2"/>
              </a:rPr>
              <a:t> Εκτέλεσης </a:t>
            </a:r>
            <a:r>
              <a:rPr lang="el-GR" sz="1400" dirty="0" err="1" smtClean="0">
                <a:sym typeface="Wingdings" pitchFamily="2" charset="2"/>
              </a:rPr>
              <a:t>ΠροϋπολογισμούΔελτίο</a:t>
            </a:r>
            <a:r>
              <a:rPr lang="el-GR" sz="1400" dirty="0" smtClean="0">
                <a:sym typeface="Wingdings" pitchFamily="2" charset="2"/>
              </a:rPr>
              <a:t> Μηνιαίων Στοιχείων Γενικής Κυβέρνησης μηνός 2018</a:t>
            </a:r>
            <a:endParaRPr lang="el-GR" sz="1400" dirty="0" smtClean="0"/>
          </a:p>
          <a:p>
            <a:r>
              <a:rPr lang="fr-FR" sz="1400" dirty="0" smtClean="0"/>
              <a:t>https://www.minfin.gr/web/guest/deltia-ekteleses-proupologismou/-/asset_publisher/CQoWAEaKCKga/content/deltio-meniaion-stoicheion-genikes-kyberneses-septembriou2018?inheritRedirect=false&amp;redirect=https%3A%2F%2Fwww.minfin.gr%2Fweb%2Fguest%2Fdeltia-ekteleses-proupologismou%3Fp_p_id%3D101_INSTANCE_CQoWAEaKCKga%26p_p_lifecycle%3D0%26p_p_state%3Dnormal%26p_p_mode%3Dview%26p_p_col_id%3Dcolumn-2%26p_p_col_count%3D1</a:t>
            </a:r>
            <a:endParaRPr lang="el-GR" sz="1400" dirty="0" smtClean="0"/>
          </a:p>
          <a:p>
            <a:endParaRPr lang="el-GR" sz="1400" dirty="0" smtClean="0"/>
          </a:p>
        </p:txBody>
      </p:sp>
      <p:pic>
        <p:nvPicPr>
          <p:cNvPr id="3074" name="Picture 2"/>
          <p:cNvPicPr>
            <a:picLocks noChangeAspect="1" noChangeArrowheads="1"/>
          </p:cNvPicPr>
          <p:nvPr/>
        </p:nvPicPr>
        <p:blipFill>
          <a:blip r:embed="rId2" cstate="print"/>
          <a:srcRect b="3741"/>
          <a:stretch>
            <a:fillRect/>
          </a:stretch>
        </p:blipFill>
        <p:spPr bwMode="auto">
          <a:xfrm>
            <a:off x="467544" y="2512622"/>
            <a:ext cx="8208912" cy="4345379"/>
          </a:xfrm>
          <a:prstGeom prst="rect">
            <a:avLst/>
          </a:prstGeom>
          <a:noFill/>
          <a:ln w="9525">
            <a:noFill/>
            <a:miter lim="800000"/>
            <a:headEnd/>
            <a:tailEnd/>
          </a:ln>
        </p:spPr>
      </p:pic>
      <p:sp>
        <p:nvSpPr>
          <p:cNvPr id="6" name="5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0" y="104800"/>
            <a:ext cx="8913813" cy="947936"/>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457200" y="-27384"/>
            <a:ext cx="8229600" cy="1143000"/>
          </a:xfrm>
        </p:spPr>
        <p:txBody>
          <a:bodyPr>
            <a:normAutofit/>
          </a:bodyPr>
          <a:lstStyle/>
          <a:p>
            <a:r>
              <a:rPr lang="el-GR" sz="2800" dirty="0" smtClean="0"/>
              <a:t>Ημερολόγιο Ανακοινώσεων Δελτίων Τύπου 2018 Υπουργείο Οικονομικών</a:t>
            </a:r>
            <a:endParaRPr lang="el-GR" sz="2800" dirty="0"/>
          </a:p>
        </p:txBody>
      </p:sp>
      <p:sp>
        <p:nvSpPr>
          <p:cNvPr id="3" name="2 - Θέση περιεχομένου"/>
          <p:cNvSpPr>
            <a:spLocks noGrp="1"/>
          </p:cNvSpPr>
          <p:nvPr>
            <p:ph sz="half" idx="1"/>
          </p:nvPr>
        </p:nvSpPr>
        <p:spPr>
          <a:xfrm>
            <a:off x="457200" y="1052737"/>
            <a:ext cx="8435280" cy="5073427"/>
          </a:xfrm>
        </p:spPr>
        <p:txBody>
          <a:bodyPr>
            <a:normAutofit/>
          </a:bodyPr>
          <a:lstStyle/>
          <a:p>
            <a:r>
              <a:rPr lang="el-GR" sz="1400" dirty="0" smtClean="0"/>
              <a:t>Εκδόσεις-</a:t>
            </a:r>
            <a:r>
              <a:rPr lang="el-GR" sz="1400" dirty="0" err="1" smtClean="0"/>
              <a:t>Αναφορές</a:t>
            </a:r>
            <a:r>
              <a:rPr lang="el-GR" sz="1400" dirty="0" err="1" smtClean="0">
                <a:sym typeface="Wingdings" pitchFamily="2" charset="2"/>
              </a:rPr>
              <a:t></a:t>
            </a:r>
            <a:r>
              <a:rPr lang="el-GR" sz="1400" dirty="0" smtClean="0">
                <a:sym typeface="Wingdings" pitchFamily="2" charset="2"/>
              </a:rPr>
              <a:t> Οικονομικά </a:t>
            </a:r>
            <a:r>
              <a:rPr lang="el-GR" sz="1400" dirty="0" err="1" smtClean="0">
                <a:sym typeface="Wingdings" pitchFamily="2" charset="2"/>
              </a:rPr>
              <a:t>στοιχείαΣυμπληρωματικό</a:t>
            </a:r>
            <a:r>
              <a:rPr lang="el-GR" sz="1400" dirty="0" smtClean="0">
                <a:sym typeface="Wingdings" pitchFamily="2" charset="2"/>
              </a:rPr>
              <a:t> Υλικό </a:t>
            </a:r>
            <a:r>
              <a:rPr lang="el-GR" sz="1400" dirty="0" err="1" smtClean="0">
                <a:sym typeface="Wingdings" pitchFamily="2" charset="2"/>
              </a:rPr>
              <a:t>Δελτίων</a:t>
            </a:r>
            <a:r>
              <a:rPr lang="el-GR" sz="1400" dirty="0" smtClean="0">
                <a:sym typeface="Wingdings" pitchFamily="2" charset="2"/>
              </a:rPr>
              <a:t> Ημερολόγιο Δημοσιεύσεων</a:t>
            </a:r>
            <a:endParaRPr lang="el-GR" sz="1400" dirty="0" smtClean="0"/>
          </a:p>
          <a:p>
            <a:r>
              <a:rPr lang="fr-FR" sz="1400" dirty="0" smtClean="0">
                <a:hlinkClick r:id="rId2"/>
              </a:rPr>
              <a:t>https://www.minfin.gr/documents/20182/459101/10-1-2018+%CE%97%CE%BC%CE%B5%CF%81%CE%BF%CE%BB%CF%8C%CE%B3%CE%B9%CE%BF+%CE%94%CE%B7%CE%BC%CE%BF%CF%83%CE%B9%CE%B5%CF%8D%CF%83%CE%B5%CF%89%CE%BD+2018.pdf/323158db-3e92-4a56-86d0-216c3c265d62</a:t>
            </a:r>
            <a:endParaRPr lang="el-GR" sz="1400" dirty="0" smtClean="0"/>
          </a:p>
        </p:txBody>
      </p:sp>
      <p:pic>
        <p:nvPicPr>
          <p:cNvPr id="1026" name="Picture 2"/>
          <p:cNvPicPr>
            <a:picLocks noChangeAspect="1" noChangeArrowheads="1"/>
          </p:cNvPicPr>
          <p:nvPr/>
        </p:nvPicPr>
        <p:blipFill>
          <a:blip r:embed="rId3" cstate="print"/>
          <a:srcRect b="4392"/>
          <a:stretch>
            <a:fillRect/>
          </a:stretch>
        </p:blipFill>
        <p:spPr bwMode="auto">
          <a:xfrm>
            <a:off x="467544" y="2327108"/>
            <a:ext cx="8424936" cy="4530893"/>
          </a:xfrm>
          <a:prstGeom prst="rect">
            <a:avLst/>
          </a:prstGeom>
          <a:noFill/>
          <a:ln w="9525">
            <a:noFill/>
            <a:miter lim="800000"/>
            <a:headEnd/>
            <a:tailEnd/>
          </a:ln>
        </p:spPr>
      </p:pic>
      <p:sp>
        <p:nvSpPr>
          <p:cNvPr id="6" name="5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0" y="260648"/>
            <a:ext cx="8913813" cy="659904"/>
          </a:xfrm>
          <a:prstGeom prst="rect">
            <a:avLst/>
          </a:prstGeom>
          <a:solidFill>
            <a:schemeClr val="accent6">
              <a:lumMod val="60000"/>
              <a:lumOff val="40000"/>
            </a:schemeClr>
          </a:solidFill>
        </p:spPr>
        <p:txBody>
          <a:bodyPr vert="horz" lIns="91440" tIns="45720" rIns="91440" bIns="45720" rtlCol="0" anchor="ctr">
            <a:normAutofit fontScale="92500" lnSpcReduction="10000"/>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467544" y="116632"/>
            <a:ext cx="8229600" cy="1143000"/>
          </a:xfrm>
        </p:spPr>
        <p:txBody>
          <a:bodyPr>
            <a:normAutofit/>
          </a:bodyPr>
          <a:lstStyle/>
          <a:p>
            <a:r>
              <a:rPr lang="el-GR" sz="2800" dirty="0" smtClean="0"/>
              <a:t>Εφαρμογή για την υποβολή σχολίων από το κοινό</a:t>
            </a:r>
            <a:endParaRPr lang="el-GR" sz="2800" dirty="0"/>
          </a:p>
        </p:txBody>
      </p:sp>
      <p:sp>
        <p:nvSpPr>
          <p:cNvPr id="3" name="2 - Θέση περιεχομένου"/>
          <p:cNvSpPr>
            <a:spLocks noGrp="1"/>
          </p:cNvSpPr>
          <p:nvPr>
            <p:ph sz="half" idx="1"/>
          </p:nvPr>
        </p:nvSpPr>
        <p:spPr>
          <a:xfrm>
            <a:off x="395536" y="1196752"/>
            <a:ext cx="8291264" cy="1396752"/>
          </a:xfrm>
        </p:spPr>
        <p:txBody>
          <a:bodyPr>
            <a:normAutofit/>
          </a:bodyPr>
          <a:lstStyle/>
          <a:p>
            <a:r>
              <a:rPr lang="el-GR" sz="2000" dirty="0" smtClean="0"/>
              <a:t>Εκδόσεις-</a:t>
            </a:r>
            <a:r>
              <a:rPr lang="el-GR" sz="2000" dirty="0" err="1" smtClean="0"/>
              <a:t>Αναφορές</a:t>
            </a:r>
            <a:r>
              <a:rPr lang="el-GR" sz="2000" dirty="0" err="1" smtClean="0">
                <a:sym typeface="Wingdings" pitchFamily="2" charset="2"/>
              </a:rPr>
              <a:t></a:t>
            </a:r>
            <a:r>
              <a:rPr lang="el-GR" sz="2000" dirty="0" smtClean="0">
                <a:sym typeface="Wingdings" pitchFamily="2" charset="2"/>
              </a:rPr>
              <a:t> Οικονομικά </a:t>
            </a:r>
            <a:r>
              <a:rPr lang="el-GR" sz="2000" dirty="0" err="1" smtClean="0">
                <a:sym typeface="Wingdings" pitchFamily="2" charset="2"/>
              </a:rPr>
              <a:t>στοιχείαΣυμπληρωματικό</a:t>
            </a:r>
            <a:r>
              <a:rPr lang="el-GR" sz="2000" dirty="0" smtClean="0">
                <a:sym typeface="Wingdings" pitchFamily="2" charset="2"/>
              </a:rPr>
              <a:t> Υλικό </a:t>
            </a:r>
            <a:r>
              <a:rPr lang="el-GR" sz="2000" dirty="0" err="1" smtClean="0">
                <a:sym typeface="Wingdings" pitchFamily="2" charset="2"/>
              </a:rPr>
              <a:t>ΔελτίωνΔελτίο</a:t>
            </a:r>
            <a:r>
              <a:rPr lang="el-GR" sz="2000" dirty="0" smtClean="0">
                <a:sym typeface="Wingdings" pitchFamily="2" charset="2"/>
              </a:rPr>
              <a:t> χρήστη</a:t>
            </a:r>
          </a:p>
          <a:p>
            <a:r>
              <a:rPr lang="fr-FR" sz="2000" dirty="0" smtClean="0"/>
              <a:t>https://www1.gsis.gr/webtax2/glkstat/faces/pages/mainmenu/edit.xhtml</a:t>
            </a:r>
            <a:endParaRPr lang="el-GR" sz="2000" dirty="0" smtClean="0"/>
          </a:p>
          <a:p>
            <a:endParaRPr lang="el-GR" sz="2000" dirty="0"/>
          </a:p>
        </p:txBody>
      </p:sp>
      <p:pic>
        <p:nvPicPr>
          <p:cNvPr id="4098" name="Picture 2"/>
          <p:cNvPicPr>
            <a:picLocks noChangeAspect="1" noChangeArrowheads="1"/>
          </p:cNvPicPr>
          <p:nvPr/>
        </p:nvPicPr>
        <p:blipFill>
          <a:blip r:embed="rId2" cstate="print"/>
          <a:srcRect b="15823"/>
          <a:stretch>
            <a:fillRect/>
          </a:stretch>
        </p:blipFill>
        <p:spPr bwMode="auto">
          <a:xfrm>
            <a:off x="107504" y="2579250"/>
            <a:ext cx="9036496" cy="4278751"/>
          </a:xfrm>
          <a:prstGeom prst="rect">
            <a:avLst/>
          </a:prstGeom>
          <a:noFill/>
          <a:ln w="9525">
            <a:noFill/>
            <a:miter lim="800000"/>
            <a:headEnd/>
            <a:tailEnd/>
          </a:ln>
        </p:spPr>
      </p:pic>
      <p:sp>
        <p:nvSpPr>
          <p:cNvPr id="6" name="5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txBox="1">
            <a:spLocks/>
          </p:cNvSpPr>
          <p:nvPr/>
        </p:nvSpPr>
        <p:spPr>
          <a:xfrm>
            <a:off x="0" y="104800"/>
            <a:ext cx="9144000" cy="659904"/>
          </a:xfrm>
          <a:prstGeom prst="rect">
            <a:avLst/>
          </a:prstGeom>
          <a:solidFill>
            <a:schemeClr val="accent6">
              <a:lumMod val="60000"/>
              <a:lumOff val="40000"/>
            </a:schemeClr>
          </a:solidFill>
        </p:spPr>
        <p:txBody>
          <a:bodyPr vert="horz" lIns="91440" tIns="45720" rIns="91440" bIns="45720" rtlCol="0" anchor="ctr">
            <a:normAutofit fontScale="92500" lnSpcReduction="10000"/>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457200" y="-162272"/>
            <a:ext cx="8229600" cy="1143000"/>
          </a:xfrm>
        </p:spPr>
        <p:txBody>
          <a:bodyPr>
            <a:normAutofit/>
          </a:bodyPr>
          <a:lstStyle/>
          <a:p>
            <a:r>
              <a:rPr lang="el-GR" sz="2400" dirty="0" smtClean="0"/>
              <a:t>Εγχειρίδια Κυβερνητικών Στατιστικών</a:t>
            </a:r>
            <a:endParaRPr lang="el-GR" sz="2400" dirty="0"/>
          </a:p>
        </p:txBody>
      </p:sp>
      <p:pic>
        <p:nvPicPr>
          <p:cNvPr id="1026" name="Picture 2"/>
          <p:cNvPicPr>
            <a:picLocks noGrp="1" noChangeAspect="1" noChangeArrowheads="1"/>
          </p:cNvPicPr>
          <p:nvPr>
            <p:ph sz="half" idx="1"/>
          </p:nvPr>
        </p:nvPicPr>
        <p:blipFill>
          <a:blip r:embed="rId2" cstate="print"/>
          <a:srcRect l="34133" t="11318" r="32654" b="5717"/>
          <a:stretch>
            <a:fillRect/>
          </a:stretch>
        </p:blipFill>
        <p:spPr bwMode="auto">
          <a:xfrm>
            <a:off x="323528" y="2852937"/>
            <a:ext cx="2716072" cy="3816424"/>
          </a:xfrm>
          <a:prstGeom prst="rect">
            <a:avLst/>
          </a:prstGeom>
          <a:noFill/>
          <a:ln w="9525">
            <a:noFill/>
            <a:miter lim="800000"/>
            <a:headEnd/>
            <a:tailEnd/>
          </a:ln>
        </p:spPr>
      </p:pic>
      <p:pic>
        <p:nvPicPr>
          <p:cNvPr id="1027" name="Picture 3"/>
          <p:cNvPicPr>
            <a:picLocks noGrp="1" noChangeAspect="1" noChangeArrowheads="1"/>
          </p:cNvPicPr>
          <p:nvPr>
            <p:ph sz="half" idx="2"/>
          </p:nvPr>
        </p:nvPicPr>
        <p:blipFill>
          <a:blip r:embed="rId3" cstate="print"/>
          <a:srcRect l="33773" t="11889" r="32350" b="5717"/>
          <a:stretch>
            <a:fillRect/>
          </a:stretch>
        </p:blipFill>
        <p:spPr bwMode="auto">
          <a:xfrm>
            <a:off x="3203848" y="2852937"/>
            <a:ext cx="2808312" cy="3816424"/>
          </a:xfrm>
          <a:prstGeom prst="rect">
            <a:avLst/>
          </a:prstGeom>
          <a:noFill/>
          <a:ln w="9525">
            <a:noFill/>
            <a:miter lim="800000"/>
            <a:headEnd/>
            <a:tailEnd/>
          </a:ln>
        </p:spPr>
      </p:pic>
      <p:sp>
        <p:nvSpPr>
          <p:cNvPr id="7" name="6 - Ορθογώνιο"/>
          <p:cNvSpPr/>
          <p:nvPr/>
        </p:nvSpPr>
        <p:spPr>
          <a:xfrm>
            <a:off x="611560" y="1241466"/>
            <a:ext cx="2520280" cy="1361912"/>
          </a:xfrm>
          <a:prstGeom prst="rect">
            <a:avLst/>
          </a:prstGeom>
        </p:spPr>
        <p:txBody>
          <a:bodyPr wrap="square">
            <a:spAutoFit/>
          </a:bodyPr>
          <a:lstStyle/>
          <a:p>
            <a:r>
              <a:rPr lang="fr-FR" sz="1600" dirty="0" smtClean="0"/>
              <a:t>https://ec.europa.eu/eurostat/documents/3859598/5925693/KS-02-13-269-EN.PDF/44cd9d01-bc64-40e5-bd40-d17df0c69334</a:t>
            </a:r>
            <a:endParaRPr lang="el-GR" sz="1600" dirty="0"/>
          </a:p>
        </p:txBody>
      </p:sp>
      <p:sp>
        <p:nvSpPr>
          <p:cNvPr id="8" name="7 - Ορθογώνιο"/>
          <p:cNvSpPr/>
          <p:nvPr/>
        </p:nvSpPr>
        <p:spPr>
          <a:xfrm>
            <a:off x="3275856" y="1268761"/>
            <a:ext cx="2808312" cy="1361912"/>
          </a:xfrm>
          <a:prstGeom prst="rect">
            <a:avLst/>
          </a:prstGeom>
        </p:spPr>
        <p:txBody>
          <a:bodyPr wrap="square">
            <a:spAutoFit/>
          </a:bodyPr>
          <a:lstStyle/>
          <a:p>
            <a:r>
              <a:rPr lang="fr-FR" sz="1600" dirty="0" smtClean="0"/>
              <a:t>https://ec.europa.eu/eurostat/documents/3859598/7203647/KS-GQ-16-001-EN-N.pdf/5cfae6dd-29d8-4487-80ac-37f76cd1f012</a:t>
            </a:r>
            <a:endParaRPr lang="el-GR" sz="1600" dirty="0"/>
          </a:p>
        </p:txBody>
      </p:sp>
      <p:pic>
        <p:nvPicPr>
          <p:cNvPr id="10"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156177" y="2852937"/>
            <a:ext cx="2775579" cy="38164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1" name="10 - Ορθογώνιο"/>
          <p:cNvSpPr/>
          <p:nvPr/>
        </p:nvSpPr>
        <p:spPr>
          <a:xfrm>
            <a:off x="6084168" y="1268761"/>
            <a:ext cx="2718048" cy="830997"/>
          </a:xfrm>
          <a:prstGeom prst="rect">
            <a:avLst/>
          </a:prstGeom>
        </p:spPr>
        <p:txBody>
          <a:bodyPr wrap="square">
            <a:spAutoFit/>
          </a:bodyPr>
          <a:lstStyle/>
          <a:p>
            <a:r>
              <a:rPr lang="fr-FR" sz="1600" dirty="0" smtClean="0"/>
              <a:t>https://www.imf.org/external/Pubs/FT/GFS/Manual/2014/gfsfinal.pdf</a:t>
            </a:r>
            <a:endParaRPr lang="el-GR" sz="1600" dirty="0"/>
          </a:p>
        </p:txBody>
      </p:sp>
      <p:sp>
        <p:nvSpPr>
          <p:cNvPr id="12" name="11 - Ορθογώνιο"/>
          <p:cNvSpPr/>
          <p:nvPr/>
        </p:nvSpPr>
        <p:spPr>
          <a:xfrm>
            <a:off x="6660232" y="6552728"/>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a:xfrm>
            <a:off x="1" y="188640"/>
            <a:ext cx="9144001" cy="1080120"/>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3 - Διάγραμμα"/>
          <p:cNvGraphicFramePr/>
          <p:nvPr/>
        </p:nvGraphicFramePr>
        <p:xfrm>
          <a:off x="-900608" y="1268761"/>
          <a:ext cx="10188624" cy="7173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 TextBox"/>
          <p:cNvSpPr txBox="1"/>
          <p:nvPr/>
        </p:nvSpPr>
        <p:spPr>
          <a:xfrm>
            <a:off x="0" y="6453337"/>
            <a:ext cx="3851920" cy="646331"/>
          </a:xfrm>
          <a:prstGeom prst="rect">
            <a:avLst/>
          </a:prstGeom>
          <a:noFill/>
        </p:spPr>
        <p:txBody>
          <a:bodyPr wrap="square" rtlCol="0">
            <a:spAutoFit/>
          </a:bodyPr>
          <a:lstStyle/>
          <a:p>
            <a:r>
              <a:rPr lang="el-GR" dirty="0" smtClean="0">
                <a:solidFill>
                  <a:schemeClr val="tx2"/>
                </a:solidFill>
              </a:rPr>
              <a:t>Ενημέρωση: 12/11/201</a:t>
            </a:r>
            <a:r>
              <a:rPr lang="en-US" dirty="0" smtClean="0">
                <a:solidFill>
                  <a:schemeClr val="tx2"/>
                </a:solidFill>
              </a:rPr>
              <a:t>8</a:t>
            </a:r>
          </a:p>
          <a:p>
            <a:endParaRPr lang="el-GR" dirty="0">
              <a:solidFill>
                <a:schemeClr val="tx2"/>
              </a:solidFill>
            </a:endParaRPr>
          </a:p>
        </p:txBody>
      </p:sp>
      <p:sp>
        <p:nvSpPr>
          <p:cNvPr id="5" name="4 - Τίτλος"/>
          <p:cNvSpPr>
            <a:spLocks noGrp="1"/>
          </p:cNvSpPr>
          <p:nvPr>
            <p:ph type="title"/>
          </p:nvPr>
        </p:nvSpPr>
        <p:spPr>
          <a:xfrm>
            <a:off x="467544" y="116632"/>
            <a:ext cx="8229600" cy="1152128"/>
          </a:xfrm>
        </p:spPr>
        <p:txBody>
          <a:bodyPr>
            <a:normAutofit/>
          </a:bodyPr>
          <a:lstStyle/>
          <a:p>
            <a:r>
              <a:rPr lang="el-GR" sz="2800" dirty="0" smtClean="0"/>
              <a:t>Μητρώο Φορέων Γενικής Κυβέρνησης της ΕΛΣΤΑΤ</a:t>
            </a:r>
            <a:endParaRPr lang="el-GR" sz="2800" dirty="0"/>
          </a:p>
        </p:txBody>
      </p:sp>
      <p:sp>
        <p:nvSpPr>
          <p:cNvPr id="7" name="6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1" y="188641"/>
            <a:ext cx="9144000" cy="1379984"/>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p:txBody>
          <a:bodyPr>
            <a:normAutofit fontScale="90000"/>
          </a:bodyPr>
          <a:lstStyle/>
          <a:p>
            <a:r>
              <a:rPr lang="el-GR" dirty="0" smtClean="0"/>
              <a:t>Δεδομένα μηνιαίας εκτέλεσης προϋπολογισμού</a:t>
            </a:r>
            <a:endParaRPr lang="el-GR" dirty="0"/>
          </a:p>
        </p:txBody>
      </p:sp>
      <p:sp>
        <p:nvSpPr>
          <p:cNvPr id="3" name="2 - Θέση περιεχομένου"/>
          <p:cNvSpPr>
            <a:spLocks noGrp="1"/>
          </p:cNvSpPr>
          <p:nvPr>
            <p:ph sz="half" idx="1"/>
          </p:nvPr>
        </p:nvSpPr>
        <p:spPr>
          <a:xfrm>
            <a:off x="457200" y="1855366"/>
            <a:ext cx="8291264" cy="4525963"/>
          </a:xfrm>
        </p:spPr>
        <p:txBody>
          <a:bodyPr>
            <a:normAutofit fontScale="92500" lnSpcReduction="20000"/>
          </a:bodyPr>
          <a:lstStyle/>
          <a:p>
            <a:r>
              <a:rPr lang="el-GR" dirty="0" smtClean="0"/>
              <a:t>Έσοδα και έξοδα σε ταμειακή βάση.</a:t>
            </a:r>
            <a:r>
              <a:rPr lang="en-US" dirty="0" smtClean="0"/>
              <a:t> </a:t>
            </a:r>
            <a:r>
              <a:rPr lang="el-GR" dirty="0" smtClean="0"/>
              <a:t>(Εισπράξεις-</a:t>
            </a:r>
            <a:r>
              <a:rPr lang="el-GR" dirty="0" err="1" smtClean="0"/>
              <a:t>Πληρωμέ</a:t>
            </a:r>
            <a:r>
              <a:rPr lang="el-GR" dirty="0" smtClean="0"/>
              <a:t>ς)</a:t>
            </a:r>
          </a:p>
          <a:p>
            <a:r>
              <a:rPr lang="el-GR" dirty="0" smtClean="0"/>
              <a:t>Στοιχεία ισολογισμού (</a:t>
            </a:r>
            <a:r>
              <a:rPr lang="en-US" dirty="0" smtClean="0"/>
              <a:t>stock)</a:t>
            </a:r>
            <a:r>
              <a:rPr lang="el-GR" dirty="0" smtClean="0"/>
              <a:t> (Διαθέσιμα, Δάνεια Χρεόγραφα, Υποχρεώσεις)</a:t>
            </a:r>
          </a:p>
          <a:p>
            <a:r>
              <a:rPr lang="el-GR" dirty="0" smtClean="0"/>
              <a:t>Στοιχεία σύνοψης Μητρώου Δεσμεύσεων (ωρίμανση υποχρεώσεων, ληξιπρόθεσμες υποχρεώσεις)</a:t>
            </a:r>
          </a:p>
          <a:p>
            <a:pPr algn="just"/>
            <a:r>
              <a:rPr lang="el-GR" dirty="0" smtClean="0"/>
              <a:t>Γίνεται επεξεργασία των στοιχείων των φορέων, διορθώσεις, </a:t>
            </a:r>
            <a:r>
              <a:rPr lang="el-GR" dirty="0" smtClean="0"/>
              <a:t>εκτιμήσεις και τελικά α</a:t>
            </a:r>
            <a:r>
              <a:rPr lang="el-GR" dirty="0" smtClean="0"/>
              <a:t>θροίζονται και </a:t>
            </a:r>
            <a:r>
              <a:rPr lang="el-GR" dirty="0" smtClean="0"/>
              <a:t>προσδιορίζεται το ταμειακό αποτέλεσμα ανά υποτομέα και της γενικής κυβέρνησης (Δελτίο Γενικής Κυβέρνησης</a:t>
            </a:r>
            <a:r>
              <a:rPr lang="el-GR" dirty="0" smtClean="0"/>
              <a:t>) αφού γίνει απαλοιφή των συναλλαγών μεταξύ των φορέων.</a:t>
            </a:r>
            <a:endParaRPr lang="el-GR" dirty="0"/>
          </a:p>
        </p:txBody>
      </p:sp>
      <p:sp>
        <p:nvSpPr>
          <p:cNvPr id="5" name="4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0" y="332656"/>
            <a:ext cx="9144000" cy="1584176"/>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0" y="413793"/>
            <a:ext cx="9144000" cy="1431032"/>
          </a:xfrm>
        </p:spPr>
        <p:txBody>
          <a:bodyPr>
            <a:normAutofit fontScale="90000"/>
          </a:bodyPr>
          <a:lstStyle/>
          <a:p>
            <a:pPr lvl="0"/>
            <a:r>
              <a:rPr lang="el-GR" dirty="0" smtClean="0"/>
              <a:t>Μετασχηματισμός οικονομικών στοιχείων φορέων γενικής κυβέρνησης</a:t>
            </a:r>
            <a:endParaRPr lang="en-US" dirty="0"/>
          </a:p>
        </p:txBody>
      </p:sp>
      <p:sp>
        <p:nvSpPr>
          <p:cNvPr id="3" name="2 - Θέση περιεχομένου"/>
          <p:cNvSpPr>
            <a:spLocks noGrp="1"/>
          </p:cNvSpPr>
          <p:nvPr>
            <p:ph sz="half" idx="1"/>
          </p:nvPr>
        </p:nvSpPr>
        <p:spPr>
          <a:xfrm>
            <a:off x="457200" y="1927374"/>
            <a:ext cx="8507288" cy="4525963"/>
          </a:xfrm>
        </p:spPr>
        <p:txBody>
          <a:bodyPr>
            <a:normAutofit/>
          </a:bodyPr>
          <a:lstStyle/>
          <a:p>
            <a:pPr marL="0" lvl="0" algn="just">
              <a:lnSpc>
                <a:spcPts val="2700"/>
              </a:lnSpc>
              <a:spcBef>
                <a:spcPts val="0"/>
              </a:spcBef>
              <a:buNone/>
            </a:pPr>
            <a:endParaRPr lang="el-GR" dirty="0" smtClean="0"/>
          </a:p>
          <a:p>
            <a:pPr marL="0" lvl="0" algn="just">
              <a:lnSpc>
                <a:spcPts val="2700"/>
              </a:lnSpc>
              <a:spcBef>
                <a:spcPts val="0"/>
              </a:spcBef>
              <a:buNone/>
            </a:pPr>
            <a:r>
              <a:rPr lang="el-GR" dirty="0" smtClean="0"/>
              <a:t>Τα οικονομικά στοιχεία των φορέων(ταμειακές ροές) που αφορούν στην εκτέλεση του π/υ τους και αποτυπώνονται σε κωδικούς αριθμούς εσόδων/εξόδων μετασχηματίζονται σε δύο βασικές κατηγορίες συναλλαγών </a:t>
            </a:r>
            <a:r>
              <a:rPr lang="en-US" dirty="0" smtClean="0"/>
              <a:t>:</a:t>
            </a:r>
          </a:p>
          <a:p>
            <a:pPr marL="0" lvl="0">
              <a:lnSpc>
                <a:spcPts val="2700"/>
              </a:lnSpc>
              <a:spcBef>
                <a:spcPts val="0"/>
              </a:spcBef>
              <a:buNone/>
            </a:pPr>
            <a:endParaRPr lang="en-US" dirty="0" smtClean="0"/>
          </a:p>
          <a:p>
            <a:pPr marL="0" indent="0">
              <a:lnSpc>
                <a:spcPts val="2400"/>
              </a:lnSpc>
              <a:spcBef>
                <a:spcPts val="0"/>
              </a:spcBef>
            </a:pPr>
            <a:r>
              <a:rPr lang="en-US" dirty="0" smtClean="0"/>
              <a:t> </a:t>
            </a:r>
            <a:r>
              <a:rPr lang="el-GR" dirty="0" smtClean="0"/>
              <a:t>Μη χρηματοοικονομικές συναλλαγές</a:t>
            </a:r>
          </a:p>
          <a:p>
            <a:pPr marL="0" indent="0">
              <a:lnSpc>
                <a:spcPts val="2400"/>
              </a:lnSpc>
              <a:spcBef>
                <a:spcPts val="0"/>
              </a:spcBef>
              <a:buNone/>
            </a:pPr>
            <a:endParaRPr lang="el-GR" dirty="0" smtClean="0"/>
          </a:p>
          <a:p>
            <a:pPr marL="0" indent="0">
              <a:lnSpc>
                <a:spcPts val="2400"/>
              </a:lnSpc>
              <a:spcBef>
                <a:spcPts val="0"/>
              </a:spcBef>
              <a:buNone/>
            </a:pPr>
            <a:endParaRPr lang="el-GR" dirty="0" smtClean="0"/>
          </a:p>
          <a:p>
            <a:pPr marL="0" indent="0">
              <a:lnSpc>
                <a:spcPts val="2400"/>
              </a:lnSpc>
              <a:spcBef>
                <a:spcPts val="0"/>
              </a:spcBef>
            </a:pPr>
            <a:r>
              <a:rPr lang="el-GR" dirty="0" smtClean="0"/>
              <a:t> Χρηματοοικονομικές συναλλαγές</a:t>
            </a:r>
            <a:endParaRPr lang="en-US" dirty="0" smtClean="0"/>
          </a:p>
          <a:p>
            <a:pPr>
              <a:buNone/>
            </a:pPr>
            <a:endParaRPr lang="el-GR" dirty="0" smtClean="0"/>
          </a:p>
          <a:p>
            <a:endParaRPr lang="el-GR" dirty="0"/>
          </a:p>
        </p:txBody>
      </p:sp>
      <p:sp>
        <p:nvSpPr>
          <p:cNvPr id="5" name="4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0" y="332656"/>
            <a:ext cx="9144000" cy="1152128"/>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0" y="413793"/>
            <a:ext cx="9144000" cy="1287016"/>
          </a:xfrm>
        </p:spPr>
        <p:txBody>
          <a:bodyPr>
            <a:normAutofit/>
          </a:bodyPr>
          <a:lstStyle/>
          <a:p>
            <a:pPr lvl="0"/>
            <a:r>
              <a:rPr lang="el-GR" sz="3200" dirty="0" smtClean="0"/>
              <a:t>Μετασχηματισμός οικονομικών στοιχείων φορέων γενικής κυβέρνησης</a:t>
            </a:r>
            <a:endParaRPr lang="en-US" sz="3200" dirty="0"/>
          </a:p>
        </p:txBody>
      </p:sp>
      <p:sp>
        <p:nvSpPr>
          <p:cNvPr id="3" name="2 - Θέση περιεχομένου"/>
          <p:cNvSpPr>
            <a:spLocks noGrp="1"/>
          </p:cNvSpPr>
          <p:nvPr>
            <p:ph sz="half" idx="1"/>
          </p:nvPr>
        </p:nvSpPr>
        <p:spPr>
          <a:xfrm>
            <a:off x="395536" y="1484785"/>
            <a:ext cx="8568952" cy="4968552"/>
          </a:xfrm>
        </p:spPr>
        <p:txBody>
          <a:bodyPr>
            <a:normAutofit/>
          </a:bodyPr>
          <a:lstStyle/>
          <a:p>
            <a:pPr marL="0" lvl="0" algn="just">
              <a:lnSpc>
                <a:spcPts val="2700"/>
              </a:lnSpc>
              <a:spcBef>
                <a:spcPts val="0"/>
              </a:spcBef>
              <a:buNone/>
            </a:pPr>
            <a:r>
              <a:rPr lang="el-GR" sz="1800" dirty="0" smtClean="0"/>
              <a:t>Οι μη χρηματοοικονομικές συναλλαγές ταξινομούνται στις εξής υποκατηγορίες</a:t>
            </a:r>
            <a:r>
              <a:rPr lang="en-US" sz="1800" dirty="0" smtClean="0"/>
              <a:t>:</a:t>
            </a:r>
          </a:p>
          <a:p>
            <a:pPr>
              <a:buNone/>
            </a:pPr>
            <a:endParaRPr lang="el-GR" dirty="0" smtClean="0"/>
          </a:p>
          <a:p>
            <a:endParaRPr lang="el-GR" dirty="0"/>
          </a:p>
        </p:txBody>
      </p:sp>
      <p:sp>
        <p:nvSpPr>
          <p:cNvPr id="5" name="4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graphicFrame>
        <p:nvGraphicFramePr>
          <p:cNvPr id="6" name="5 - Πίνακας"/>
          <p:cNvGraphicFramePr>
            <a:graphicFrameLocks noGrp="1"/>
          </p:cNvGraphicFramePr>
          <p:nvPr/>
        </p:nvGraphicFramePr>
        <p:xfrm>
          <a:off x="1403648" y="2067818"/>
          <a:ext cx="6048672" cy="4443078"/>
        </p:xfrm>
        <a:graphic>
          <a:graphicData uri="http://schemas.openxmlformats.org/drawingml/2006/table">
            <a:tbl>
              <a:tblPr firstRow="1" bandRow="1">
                <a:tableStyleId>{5C22544A-7EE6-4342-B048-85BDC9FD1C3A}</a:tableStyleId>
              </a:tblPr>
              <a:tblGrid>
                <a:gridCol w="3024336"/>
                <a:gridCol w="3024336"/>
              </a:tblGrid>
              <a:tr h="506689">
                <a:tc>
                  <a:txBody>
                    <a:bodyPr/>
                    <a:lstStyle/>
                    <a:p>
                      <a:pPr algn="l" fontAlgn="b"/>
                      <a:r>
                        <a:rPr lang="el-GR" sz="1800" b="1" i="0" u="none" strike="noStrike" dirty="0">
                          <a:solidFill>
                            <a:srgbClr val="002060"/>
                          </a:solidFill>
                          <a:latin typeface="Arial Narrow"/>
                        </a:rPr>
                        <a:t>Έσοδα</a:t>
                      </a:r>
                    </a:p>
                  </a:txBody>
                  <a:tcPr marL="9525" marR="9525" marT="9525" marB="0" anchor="b"/>
                </a:tc>
                <a:tc>
                  <a:txBody>
                    <a:bodyPr/>
                    <a:lstStyle/>
                    <a:p>
                      <a:pPr algn="l" fontAlgn="b"/>
                      <a:r>
                        <a:rPr lang="el-GR" sz="1800" b="1" i="0" u="none" strike="noStrike">
                          <a:solidFill>
                            <a:srgbClr val="002060"/>
                          </a:solidFill>
                          <a:latin typeface="Arial Narrow"/>
                        </a:rPr>
                        <a:t>Δαπάνες </a:t>
                      </a:r>
                    </a:p>
                  </a:txBody>
                  <a:tcPr marL="9525" marR="9525" marT="9525" marB="0" anchor="b"/>
                </a:tc>
              </a:tr>
              <a:tr h="441422">
                <a:tc>
                  <a:txBody>
                    <a:bodyPr/>
                    <a:lstStyle/>
                    <a:p>
                      <a:pPr algn="l" fontAlgn="b"/>
                      <a:r>
                        <a:rPr lang="el-GR" sz="1800" b="1" i="0" u="none" strike="noStrike" dirty="0">
                          <a:solidFill>
                            <a:srgbClr val="002060"/>
                          </a:solidFill>
                          <a:latin typeface="Arial Narrow"/>
                        </a:rPr>
                        <a:t>Φόροι</a:t>
                      </a:r>
                    </a:p>
                  </a:txBody>
                  <a:tcPr marL="9525" marR="9525" marT="9525" marB="0" anchor="b"/>
                </a:tc>
                <a:tc>
                  <a:txBody>
                    <a:bodyPr/>
                    <a:lstStyle/>
                    <a:p>
                      <a:pPr algn="l" fontAlgn="b"/>
                      <a:r>
                        <a:rPr lang="el-GR" sz="1800" b="1" i="1" u="none" strike="noStrike" dirty="0">
                          <a:solidFill>
                            <a:srgbClr val="002060"/>
                          </a:solidFill>
                          <a:latin typeface="Arial Narrow"/>
                        </a:rPr>
                        <a:t>Αμοιβές προσωπικού</a:t>
                      </a:r>
                    </a:p>
                  </a:txBody>
                  <a:tcPr marL="9525" marR="9525" marT="9525" marB="0" anchor="b"/>
                </a:tc>
              </a:tr>
              <a:tr h="441422">
                <a:tc>
                  <a:txBody>
                    <a:bodyPr/>
                    <a:lstStyle/>
                    <a:p>
                      <a:pPr algn="l" fontAlgn="b"/>
                      <a:r>
                        <a:rPr lang="el-GR" sz="1800" b="1" i="0" u="none" strike="noStrike">
                          <a:solidFill>
                            <a:srgbClr val="002060"/>
                          </a:solidFill>
                          <a:latin typeface="Arial Narrow"/>
                        </a:rPr>
                        <a:t>Ασφαλιστικές εισφορές</a:t>
                      </a:r>
                    </a:p>
                  </a:txBody>
                  <a:tcPr marL="9525" marR="9525" marT="9525" marB="0" anchor="b"/>
                </a:tc>
                <a:tc>
                  <a:txBody>
                    <a:bodyPr/>
                    <a:lstStyle/>
                    <a:p>
                      <a:pPr algn="l" fontAlgn="b"/>
                      <a:r>
                        <a:rPr lang="el-GR" sz="1800" b="1" i="1" u="none" strike="noStrike" dirty="0">
                          <a:solidFill>
                            <a:srgbClr val="002060"/>
                          </a:solidFill>
                          <a:latin typeface="Arial Narrow"/>
                        </a:rPr>
                        <a:t>Αγορά αγαθών και υπηρεσιών </a:t>
                      </a:r>
                    </a:p>
                  </a:txBody>
                  <a:tcPr marL="9525" marR="9525" marT="9525" marB="0" anchor="b"/>
                </a:tc>
              </a:tr>
              <a:tr h="429189">
                <a:tc>
                  <a:txBody>
                    <a:bodyPr/>
                    <a:lstStyle/>
                    <a:p>
                      <a:pPr algn="l" fontAlgn="b"/>
                      <a:r>
                        <a:rPr lang="el-GR" sz="1800" b="1" i="0" u="none" strike="noStrike">
                          <a:solidFill>
                            <a:srgbClr val="002060"/>
                          </a:solidFill>
                          <a:latin typeface="Arial Narrow"/>
                        </a:rPr>
                        <a:t>Μεταβιβάσεις</a:t>
                      </a:r>
                    </a:p>
                  </a:txBody>
                  <a:tcPr marL="9525" marR="9525" marT="9525" marB="0" anchor="b"/>
                </a:tc>
                <a:tc>
                  <a:txBody>
                    <a:bodyPr/>
                    <a:lstStyle/>
                    <a:p>
                      <a:pPr algn="l" fontAlgn="b"/>
                      <a:r>
                        <a:rPr lang="el-GR" sz="1800" b="1" i="1" u="none" strike="noStrike" dirty="0">
                          <a:solidFill>
                            <a:srgbClr val="002060"/>
                          </a:solidFill>
                          <a:latin typeface="Arial Narrow"/>
                        </a:rPr>
                        <a:t>Τόκοι καταβληθέντες </a:t>
                      </a:r>
                    </a:p>
                  </a:txBody>
                  <a:tcPr marL="9525" marR="9525" marT="9525" marB="0" anchor="b"/>
                </a:tc>
              </a:tr>
              <a:tr h="640123">
                <a:tc>
                  <a:txBody>
                    <a:bodyPr/>
                    <a:lstStyle/>
                    <a:p>
                      <a:pPr algn="l" fontAlgn="b"/>
                      <a:r>
                        <a:rPr lang="el-GR" sz="1800" b="1" i="0" u="none" strike="noStrike">
                          <a:solidFill>
                            <a:srgbClr val="002060"/>
                          </a:solidFill>
                          <a:latin typeface="Arial Narrow"/>
                        </a:rPr>
                        <a:t>Πωλήσεις μη χρηματοοικονομικών παγίων </a:t>
                      </a:r>
                    </a:p>
                  </a:txBody>
                  <a:tcPr marL="9525" marR="9525" marT="9525" marB="0" anchor="b"/>
                </a:tc>
                <a:tc>
                  <a:txBody>
                    <a:bodyPr/>
                    <a:lstStyle/>
                    <a:p>
                      <a:pPr algn="l" fontAlgn="b"/>
                      <a:r>
                        <a:rPr lang="el-GR" sz="1800" b="1" i="1" u="none" strike="noStrike" dirty="0">
                          <a:solidFill>
                            <a:srgbClr val="002060"/>
                          </a:solidFill>
                          <a:latin typeface="Arial Narrow"/>
                        </a:rPr>
                        <a:t>Επιδοτήσεις</a:t>
                      </a:r>
                    </a:p>
                  </a:txBody>
                  <a:tcPr marL="9525" marR="9525" marT="9525" marB="0" anchor="b"/>
                </a:tc>
              </a:tr>
              <a:tr h="274493">
                <a:tc>
                  <a:txBody>
                    <a:bodyPr/>
                    <a:lstStyle/>
                    <a:p>
                      <a:pPr algn="l" fontAlgn="b"/>
                      <a:r>
                        <a:rPr lang="el-GR" sz="1800" b="1" i="0" u="none" strike="noStrike" dirty="0">
                          <a:solidFill>
                            <a:srgbClr val="002060"/>
                          </a:solidFill>
                          <a:latin typeface="Arial Narrow"/>
                        </a:rPr>
                        <a:t>Λοιπά έσοδα</a:t>
                      </a:r>
                    </a:p>
                  </a:txBody>
                  <a:tcPr marL="9525" marR="9525" marT="9525" marB="0" anchor="b"/>
                </a:tc>
                <a:tc>
                  <a:txBody>
                    <a:bodyPr/>
                    <a:lstStyle/>
                    <a:p>
                      <a:pPr algn="l" fontAlgn="b"/>
                      <a:r>
                        <a:rPr lang="el-GR" sz="1800" b="1" i="1" u="none" strike="noStrike" dirty="0">
                          <a:solidFill>
                            <a:srgbClr val="002060"/>
                          </a:solidFill>
                          <a:latin typeface="Arial Narrow"/>
                        </a:rPr>
                        <a:t>Μεταβιβάσεις</a:t>
                      </a:r>
                    </a:p>
                  </a:txBody>
                  <a:tcPr marL="9525" marR="9525" marT="9525" marB="0" anchor="b"/>
                </a:tc>
              </a:tr>
              <a:tr h="429189">
                <a:tc>
                  <a:txBody>
                    <a:bodyPr/>
                    <a:lstStyle/>
                    <a:p>
                      <a:pPr algn="l" fontAlgn="b"/>
                      <a:r>
                        <a:rPr lang="en-US" sz="1800" b="0" i="0" u="none" strike="noStrike" baseline="0" dirty="0" smtClean="0">
                          <a:solidFill>
                            <a:srgbClr val="002060"/>
                          </a:solidFill>
                          <a:latin typeface="Calibri"/>
                        </a:rPr>
                        <a:t>   </a:t>
                      </a:r>
                      <a:endParaRPr lang="el-GR" sz="1800" b="0" i="0" u="none" strike="noStrike" dirty="0">
                        <a:solidFill>
                          <a:srgbClr val="002060"/>
                        </a:solidFill>
                        <a:latin typeface="Calibri"/>
                      </a:endParaRPr>
                    </a:p>
                  </a:txBody>
                  <a:tcPr marL="9525" marR="9525" marT="9525" marB="0" anchor="b"/>
                </a:tc>
                <a:tc>
                  <a:txBody>
                    <a:bodyPr/>
                    <a:lstStyle/>
                    <a:p>
                      <a:pPr algn="l" fontAlgn="b"/>
                      <a:r>
                        <a:rPr lang="el-GR" sz="1800" b="1" i="1" u="none" strike="noStrike" dirty="0">
                          <a:solidFill>
                            <a:srgbClr val="002060"/>
                          </a:solidFill>
                          <a:latin typeface="Arial Narrow"/>
                        </a:rPr>
                        <a:t>Κοινωνικές παροχές</a:t>
                      </a:r>
                    </a:p>
                  </a:txBody>
                  <a:tcPr marL="9525" marR="9525" marT="9525" marB="0" anchor="b"/>
                </a:tc>
              </a:tr>
              <a:tr h="429189">
                <a:tc>
                  <a:txBody>
                    <a:bodyPr/>
                    <a:lstStyle/>
                    <a:p>
                      <a:pPr algn="l" fontAlgn="b"/>
                      <a:endParaRPr lang="el-GR" sz="1800" b="0" i="0" u="none" strike="noStrike">
                        <a:solidFill>
                          <a:srgbClr val="002060"/>
                        </a:solidFill>
                        <a:latin typeface="Calibri"/>
                      </a:endParaRPr>
                    </a:p>
                  </a:txBody>
                  <a:tcPr marL="9525" marR="9525" marT="9525" marB="0" anchor="b"/>
                </a:tc>
                <a:tc>
                  <a:txBody>
                    <a:bodyPr/>
                    <a:lstStyle/>
                    <a:p>
                      <a:pPr algn="l" fontAlgn="b"/>
                      <a:r>
                        <a:rPr lang="el-GR" sz="1800" b="1" i="1" u="none" strike="noStrike" dirty="0">
                          <a:solidFill>
                            <a:srgbClr val="002060"/>
                          </a:solidFill>
                          <a:latin typeface="Arial Narrow"/>
                        </a:rPr>
                        <a:t>Αγορές μη </a:t>
                      </a:r>
                      <a:r>
                        <a:rPr lang="el-GR" sz="1800" b="1" i="1" u="none" strike="noStrike" dirty="0" err="1">
                          <a:solidFill>
                            <a:srgbClr val="002060"/>
                          </a:solidFill>
                          <a:latin typeface="Arial Narrow"/>
                        </a:rPr>
                        <a:t>χρημ</a:t>
                      </a:r>
                      <a:r>
                        <a:rPr lang="el-GR" sz="1800" b="1" i="1" u="none" strike="noStrike" dirty="0">
                          <a:solidFill>
                            <a:srgbClr val="002060"/>
                          </a:solidFill>
                          <a:latin typeface="Arial Narrow"/>
                        </a:rPr>
                        <a:t>/</a:t>
                      </a:r>
                      <a:r>
                        <a:rPr lang="el-GR" sz="1800" b="1" i="1" u="none" strike="noStrike" dirty="0" err="1">
                          <a:solidFill>
                            <a:srgbClr val="002060"/>
                          </a:solidFill>
                          <a:latin typeface="Arial Narrow"/>
                        </a:rPr>
                        <a:t>κών</a:t>
                      </a:r>
                      <a:r>
                        <a:rPr lang="el-GR" sz="1800" b="1" i="1" u="none" strike="noStrike" dirty="0">
                          <a:solidFill>
                            <a:srgbClr val="002060"/>
                          </a:solidFill>
                          <a:latin typeface="Arial Narrow"/>
                        </a:rPr>
                        <a:t> παγίων</a:t>
                      </a:r>
                    </a:p>
                  </a:txBody>
                  <a:tcPr marL="9525" marR="9525" marT="9525" marB="0" anchor="b"/>
                </a:tc>
              </a:tr>
              <a:tr h="274493">
                <a:tc>
                  <a:txBody>
                    <a:bodyPr/>
                    <a:lstStyle/>
                    <a:p>
                      <a:pPr algn="l" fontAlgn="b"/>
                      <a:endParaRPr lang="el-GR" sz="1800" b="0" i="0" u="none" strike="noStrike">
                        <a:solidFill>
                          <a:srgbClr val="002060"/>
                        </a:solidFill>
                        <a:latin typeface="Calibri"/>
                      </a:endParaRPr>
                    </a:p>
                  </a:txBody>
                  <a:tcPr marL="9525" marR="9525" marT="9525" marB="0" anchor="b"/>
                </a:tc>
                <a:tc>
                  <a:txBody>
                    <a:bodyPr/>
                    <a:lstStyle/>
                    <a:p>
                      <a:pPr algn="l" fontAlgn="b"/>
                      <a:r>
                        <a:rPr lang="el-GR" sz="1800" b="1" i="1" u="none" strike="noStrike" dirty="0">
                          <a:solidFill>
                            <a:srgbClr val="002060"/>
                          </a:solidFill>
                          <a:latin typeface="Arial Narrow"/>
                        </a:rPr>
                        <a:t>Λοιπές δαπάνες</a:t>
                      </a:r>
                    </a:p>
                  </a:txBody>
                  <a:tcPr marL="9525" marR="9525" marT="9525" marB="0" anchor="b"/>
                </a:tc>
              </a:tr>
              <a:tr h="511829">
                <a:tc>
                  <a:txBody>
                    <a:bodyPr/>
                    <a:lstStyle/>
                    <a:p>
                      <a:pPr algn="l" fontAlgn="b"/>
                      <a:r>
                        <a:rPr lang="el-GR" sz="1800" b="1" i="0" u="none" strike="noStrike" dirty="0" smtClean="0">
                          <a:solidFill>
                            <a:srgbClr val="0000FF"/>
                          </a:solidFill>
                          <a:latin typeface="Arial Narrow"/>
                        </a:rPr>
                        <a:t>Έσοδα-Δαπάνες</a:t>
                      </a:r>
                      <a:r>
                        <a:rPr lang="en-US" sz="1800" b="1" i="0" u="none" strike="noStrike" dirty="0" smtClean="0">
                          <a:solidFill>
                            <a:srgbClr val="0000FF"/>
                          </a:solidFill>
                          <a:latin typeface="Arial Narrow"/>
                        </a:rPr>
                        <a:t>=</a:t>
                      </a:r>
                      <a:endParaRPr lang="el-GR" sz="1800" b="1" i="0" u="none" strike="noStrike" dirty="0">
                        <a:solidFill>
                          <a:srgbClr val="0000FF"/>
                        </a:solidFill>
                        <a:latin typeface="Arial Narrow"/>
                      </a:endParaRPr>
                    </a:p>
                  </a:txBody>
                  <a:tcPr marL="9525" marR="9525" marT="9525" marB="0" anchor="b"/>
                </a:tc>
                <a:tc>
                  <a:txBody>
                    <a:bodyPr/>
                    <a:lstStyle/>
                    <a:p>
                      <a:pPr algn="l" fontAlgn="b"/>
                      <a:r>
                        <a:rPr lang="el-GR" sz="1800" b="1" i="0" u="none" strike="noStrike" dirty="0">
                          <a:solidFill>
                            <a:srgbClr val="0000FF"/>
                          </a:solidFill>
                          <a:latin typeface="Arial Narrow"/>
                        </a:rPr>
                        <a:t>Ισοζύγιο (πλεόνασμα (+) / </a:t>
                      </a:r>
                      <a:r>
                        <a:rPr lang="el-GR" sz="1800" b="1" i="0" u="none" strike="noStrike" dirty="0" err="1">
                          <a:solidFill>
                            <a:srgbClr val="0000FF"/>
                          </a:solidFill>
                          <a:latin typeface="Arial Narrow"/>
                        </a:rPr>
                        <a:t>έλλειμα</a:t>
                      </a:r>
                      <a:r>
                        <a:rPr lang="el-GR" sz="1800" b="1" i="0" u="none" strike="noStrike" dirty="0">
                          <a:solidFill>
                            <a:srgbClr val="0000FF"/>
                          </a:solidFill>
                          <a:latin typeface="Arial Narrow"/>
                        </a:rPr>
                        <a:t> (-))</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0" y="332656"/>
            <a:ext cx="9144000" cy="1152128"/>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0" y="413793"/>
            <a:ext cx="9144000" cy="1287016"/>
          </a:xfrm>
        </p:spPr>
        <p:txBody>
          <a:bodyPr>
            <a:normAutofit/>
          </a:bodyPr>
          <a:lstStyle/>
          <a:p>
            <a:pPr lvl="0"/>
            <a:r>
              <a:rPr lang="el-GR" sz="3200" dirty="0" smtClean="0"/>
              <a:t>Μετασχηματισμός οικονομικών στοιχείων φορέων γενικής κυβέρνησης</a:t>
            </a:r>
            <a:endParaRPr lang="en-US" sz="3200" dirty="0"/>
          </a:p>
        </p:txBody>
      </p:sp>
      <p:sp>
        <p:nvSpPr>
          <p:cNvPr id="3" name="2 - Θέση περιεχομένου"/>
          <p:cNvSpPr>
            <a:spLocks noGrp="1"/>
          </p:cNvSpPr>
          <p:nvPr>
            <p:ph sz="half" idx="1"/>
          </p:nvPr>
        </p:nvSpPr>
        <p:spPr>
          <a:xfrm>
            <a:off x="395536" y="1484785"/>
            <a:ext cx="8568952" cy="4968552"/>
          </a:xfrm>
        </p:spPr>
        <p:txBody>
          <a:bodyPr>
            <a:normAutofit/>
          </a:bodyPr>
          <a:lstStyle/>
          <a:p>
            <a:pPr marL="0" lvl="0" algn="just">
              <a:lnSpc>
                <a:spcPts val="2700"/>
              </a:lnSpc>
              <a:spcBef>
                <a:spcPts val="0"/>
              </a:spcBef>
              <a:buNone/>
            </a:pPr>
            <a:r>
              <a:rPr lang="el-GR" sz="1800" dirty="0" smtClean="0"/>
              <a:t>Οι  χρηματοοικονομικές συναλλαγές ταξινομούνται στις εξής υποκατηγορίες</a:t>
            </a:r>
            <a:r>
              <a:rPr lang="en-US" sz="1800" dirty="0" smtClean="0"/>
              <a:t>:</a:t>
            </a:r>
          </a:p>
          <a:p>
            <a:pPr>
              <a:buNone/>
            </a:pPr>
            <a:endParaRPr lang="el-GR" dirty="0" smtClean="0"/>
          </a:p>
          <a:p>
            <a:endParaRPr lang="el-GR" dirty="0"/>
          </a:p>
        </p:txBody>
      </p:sp>
      <p:sp>
        <p:nvSpPr>
          <p:cNvPr id="5" name="4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graphicFrame>
        <p:nvGraphicFramePr>
          <p:cNvPr id="6" name="5 - Πίνακας"/>
          <p:cNvGraphicFramePr>
            <a:graphicFrameLocks noGrp="1"/>
          </p:cNvGraphicFramePr>
          <p:nvPr/>
        </p:nvGraphicFramePr>
        <p:xfrm>
          <a:off x="1331640" y="1990623"/>
          <a:ext cx="6048672" cy="4462716"/>
        </p:xfrm>
        <a:graphic>
          <a:graphicData uri="http://schemas.openxmlformats.org/drawingml/2006/table">
            <a:tbl>
              <a:tblPr firstRow="1" bandRow="1">
                <a:tableStyleId>{5C22544A-7EE6-4342-B048-85BDC9FD1C3A}</a:tableStyleId>
              </a:tblPr>
              <a:tblGrid>
                <a:gridCol w="3024336"/>
                <a:gridCol w="3024336"/>
              </a:tblGrid>
              <a:tr h="843844">
                <a:tc>
                  <a:txBody>
                    <a:bodyPr/>
                    <a:lstStyle/>
                    <a:p>
                      <a:pPr algn="l" fontAlgn="b"/>
                      <a:r>
                        <a:rPr lang="el-GR" sz="1600" b="1" i="0" u="none" strike="noStrike" dirty="0">
                          <a:solidFill>
                            <a:srgbClr val="000000"/>
                          </a:solidFill>
                          <a:latin typeface="Arial Narrow"/>
                        </a:rPr>
                        <a:t>Καθαρή απόκτηση </a:t>
                      </a:r>
                      <a:r>
                        <a:rPr lang="el-GR" sz="1600" b="1" i="0" u="none" strike="noStrike" dirty="0" err="1">
                          <a:solidFill>
                            <a:srgbClr val="000000"/>
                          </a:solidFill>
                          <a:latin typeface="Arial Narrow"/>
                        </a:rPr>
                        <a:t>χρημ</a:t>
                      </a:r>
                      <a:r>
                        <a:rPr lang="el-GR" sz="1600" b="1" i="0" u="none" strike="noStrike" dirty="0">
                          <a:solidFill>
                            <a:srgbClr val="000000"/>
                          </a:solidFill>
                          <a:latin typeface="Arial Narrow"/>
                        </a:rPr>
                        <a:t>/</a:t>
                      </a:r>
                      <a:r>
                        <a:rPr lang="el-GR" sz="1600" b="1" i="0" u="none" strike="noStrike" dirty="0" err="1">
                          <a:solidFill>
                            <a:srgbClr val="000000"/>
                          </a:solidFill>
                          <a:latin typeface="Arial Narrow"/>
                        </a:rPr>
                        <a:t>κών</a:t>
                      </a:r>
                      <a:r>
                        <a:rPr lang="el-GR" sz="1600" b="1" i="0" u="none" strike="noStrike" dirty="0">
                          <a:solidFill>
                            <a:srgbClr val="000000"/>
                          </a:solidFill>
                          <a:latin typeface="Arial Narrow"/>
                        </a:rPr>
                        <a:t> περιουσιακών στοιχείων </a:t>
                      </a:r>
                    </a:p>
                  </a:txBody>
                  <a:tcPr marL="9525" marR="9525" marT="9525" marB="0" anchor="b"/>
                </a:tc>
                <a:tc>
                  <a:txBody>
                    <a:bodyPr/>
                    <a:lstStyle/>
                    <a:p>
                      <a:pPr algn="l" fontAlgn="b"/>
                      <a:r>
                        <a:rPr lang="el-GR" sz="1600" b="1" i="0" u="none" strike="noStrike">
                          <a:solidFill>
                            <a:srgbClr val="000000"/>
                          </a:solidFill>
                          <a:latin typeface="Arial Narrow"/>
                        </a:rPr>
                        <a:t>Καθαρή ανάληψη υποχρεώσεων </a:t>
                      </a:r>
                    </a:p>
                  </a:txBody>
                  <a:tcPr marL="9525" marR="9525" marT="9525" marB="0" anchor="b"/>
                </a:tc>
              </a:tr>
              <a:tr h="499594">
                <a:tc>
                  <a:txBody>
                    <a:bodyPr/>
                    <a:lstStyle/>
                    <a:p>
                      <a:pPr algn="l" fontAlgn="b"/>
                      <a:r>
                        <a:rPr lang="el-GR" sz="1600" b="0" i="0" u="none" strike="noStrike">
                          <a:solidFill>
                            <a:srgbClr val="000000"/>
                          </a:solidFill>
                          <a:latin typeface="Arial Narrow"/>
                        </a:rPr>
                        <a:t>   Ειδικά Τραβηκτικά Δικαιώματα</a:t>
                      </a:r>
                    </a:p>
                  </a:txBody>
                  <a:tcPr marL="9525" marR="9525" marT="9525" marB="0" anchor="b"/>
                </a:tc>
                <a:tc>
                  <a:txBody>
                    <a:bodyPr/>
                    <a:lstStyle/>
                    <a:p>
                      <a:pPr algn="l" fontAlgn="b"/>
                      <a:r>
                        <a:rPr lang="el-GR" sz="1600" b="0" i="0" u="none" strike="noStrike">
                          <a:solidFill>
                            <a:srgbClr val="000000"/>
                          </a:solidFill>
                          <a:latin typeface="Arial Narrow"/>
                        </a:rPr>
                        <a:t>   Ειδικά Τραβηκτικά Δικαιώματα</a:t>
                      </a:r>
                    </a:p>
                  </a:txBody>
                  <a:tcPr marL="9525" marR="9525" marT="9525" marB="0" anchor="b"/>
                </a:tc>
              </a:tr>
              <a:tr h="499594">
                <a:tc>
                  <a:txBody>
                    <a:bodyPr/>
                    <a:lstStyle/>
                    <a:p>
                      <a:pPr algn="l" fontAlgn="b"/>
                      <a:r>
                        <a:rPr lang="el-GR" sz="1600" b="0" i="0" u="none" strike="noStrike">
                          <a:solidFill>
                            <a:srgbClr val="000000"/>
                          </a:solidFill>
                          <a:latin typeface="Arial Narrow"/>
                        </a:rPr>
                        <a:t>Συνάλλαγμα και καταθέσεις </a:t>
                      </a:r>
                    </a:p>
                  </a:txBody>
                  <a:tcPr marL="85725" marR="9525" marT="9525" marB="0" anchor="b"/>
                </a:tc>
                <a:tc>
                  <a:txBody>
                    <a:bodyPr/>
                    <a:lstStyle/>
                    <a:p>
                      <a:pPr algn="l" fontAlgn="b"/>
                      <a:r>
                        <a:rPr lang="el-GR" sz="1600" b="0" i="0" u="none" strike="noStrike">
                          <a:solidFill>
                            <a:srgbClr val="000000"/>
                          </a:solidFill>
                          <a:latin typeface="Arial Narrow"/>
                        </a:rPr>
                        <a:t>Συνάλλαγμα και καταθέσεις</a:t>
                      </a:r>
                    </a:p>
                  </a:txBody>
                  <a:tcPr marL="85725" marR="9525" marT="9525" marB="0" anchor="b"/>
                </a:tc>
              </a:tr>
              <a:tr h="310666">
                <a:tc>
                  <a:txBody>
                    <a:bodyPr/>
                    <a:lstStyle/>
                    <a:p>
                      <a:pPr algn="l" fontAlgn="b"/>
                      <a:r>
                        <a:rPr lang="el-GR" sz="1600" b="0" i="0" u="none" strike="noStrike">
                          <a:solidFill>
                            <a:srgbClr val="000000"/>
                          </a:solidFill>
                          <a:latin typeface="Arial Narrow"/>
                        </a:rPr>
                        <a:t>Χρεωστικοί τίτλοι </a:t>
                      </a:r>
                    </a:p>
                  </a:txBody>
                  <a:tcPr marL="85725" marR="9525" marT="9525" marB="0" anchor="b"/>
                </a:tc>
                <a:tc>
                  <a:txBody>
                    <a:bodyPr/>
                    <a:lstStyle/>
                    <a:p>
                      <a:pPr algn="l" fontAlgn="b"/>
                      <a:r>
                        <a:rPr lang="el-GR" sz="1600" b="0" i="0" u="none" strike="noStrike">
                          <a:solidFill>
                            <a:srgbClr val="000000"/>
                          </a:solidFill>
                          <a:latin typeface="Arial Narrow"/>
                        </a:rPr>
                        <a:t>Χρεωστικοί τίτλοι </a:t>
                      </a:r>
                    </a:p>
                  </a:txBody>
                  <a:tcPr marL="85725" marR="9525" marT="9525" marB="0" anchor="b"/>
                </a:tc>
              </a:tr>
              <a:tr h="310666">
                <a:tc>
                  <a:txBody>
                    <a:bodyPr/>
                    <a:lstStyle/>
                    <a:p>
                      <a:pPr algn="l" fontAlgn="b"/>
                      <a:r>
                        <a:rPr lang="el-GR" sz="1600" b="0" i="0" u="none" strike="noStrike">
                          <a:solidFill>
                            <a:srgbClr val="000000"/>
                          </a:solidFill>
                          <a:latin typeface="Arial Narrow"/>
                        </a:rPr>
                        <a:t>Δάνεια</a:t>
                      </a:r>
                    </a:p>
                  </a:txBody>
                  <a:tcPr marL="85725" marR="9525" marT="9525" marB="0" anchor="b"/>
                </a:tc>
                <a:tc>
                  <a:txBody>
                    <a:bodyPr/>
                    <a:lstStyle/>
                    <a:p>
                      <a:pPr algn="l" fontAlgn="b"/>
                      <a:r>
                        <a:rPr lang="el-GR" sz="1600" b="0" i="0" u="none" strike="noStrike">
                          <a:solidFill>
                            <a:srgbClr val="000000"/>
                          </a:solidFill>
                          <a:latin typeface="Arial Narrow"/>
                        </a:rPr>
                        <a:t>Δάνεια</a:t>
                      </a:r>
                    </a:p>
                  </a:txBody>
                  <a:tcPr marL="85725" marR="9525" marT="9525" marB="0" anchor="b"/>
                </a:tc>
              </a:tr>
              <a:tr h="426066">
                <a:tc>
                  <a:txBody>
                    <a:bodyPr/>
                    <a:lstStyle/>
                    <a:p>
                      <a:pPr algn="l" fontAlgn="b"/>
                      <a:r>
                        <a:rPr lang="el-GR" sz="1600" b="0" i="0" u="none" strike="noStrike">
                          <a:solidFill>
                            <a:srgbClr val="000000"/>
                          </a:solidFill>
                          <a:latin typeface="Arial Narrow"/>
                        </a:rPr>
                        <a:t>Μετοχές και άλλες συμμετοχές</a:t>
                      </a:r>
                    </a:p>
                  </a:txBody>
                  <a:tcPr marL="85725" marR="9525" marT="9525" marB="0" anchor="b"/>
                </a:tc>
                <a:tc>
                  <a:txBody>
                    <a:bodyPr/>
                    <a:lstStyle/>
                    <a:p>
                      <a:pPr algn="l" fontAlgn="b"/>
                      <a:r>
                        <a:rPr lang="el-GR" sz="1600" b="0" i="0" u="none" strike="noStrike">
                          <a:solidFill>
                            <a:srgbClr val="000000"/>
                          </a:solidFill>
                          <a:latin typeface="Arial Narrow"/>
                        </a:rPr>
                        <a:t>Μετοχές και άλλες συμμετοχές</a:t>
                      </a:r>
                    </a:p>
                  </a:txBody>
                  <a:tcPr marL="85725" marR="9525" marT="9525" marB="0" anchor="b"/>
                </a:tc>
              </a:tr>
              <a:tr h="310666">
                <a:tc>
                  <a:txBody>
                    <a:bodyPr/>
                    <a:lstStyle/>
                    <a:p>
                      <a:pPr algn="l" fontAlgn="b"/>
                      <a:r>
                        <a:rPr lang="el-GR" sz="1600" b="0" i="0" u="none" strike="noStrike">
                          <a:solidFill>
                            <a:srgbClr val="000000"/>
                          </a:solidFill>
                          <a:latin typeface="Arial Narrow"/>
                        </a:rPr>
                        <a:t>Χρημ/κά παράγωγα</a:t>
                      </a:r>
                    </a:p>
                  </a:txBody>
                  <a:tcPr marL="85725" marR="9525" marT="9525" marB="0" anchor="b"/>
                </a:tc>
                <a:tc>
                  <a:txBody>
                    <a:bodyPr/>
                    <a:lstStyle/>
                    <a:p>
                      <a:pPr algn="l" fontAlgn="b"/>
                      <a:r>
                        <a:rPr lang="el-GR" sz="1600" b="0" i="0" u="none" strike="noStrike">
                          <a:solidFill>
                            <a:srgbClr val="000000"/>
                          </a:solidFill>
                          <a:latin typeface="Arial Narrow"/>
                        </a:rPr>
                        <a:t>Χρημ/κά παράγωγα</a:t>
                      </a:r>
                    </a:p>
                  </a:txBody>
                  <a:tcPr marL="85725" marR="9525" marT="9525" marB="0" anchor="b"/>
                </a:tc>
              </a:tr>
              <a:tr h="1261620">
                <a:tc>
                  <a:txBody>
                    <a:bodyPr/>
                    <a:lstStyle/>
                    <a:p>
                      <a:pPr algn="l" fontAlgn="b"/>
                      <a:r>
                        <a:rPr lang="el-GR" sz="1600" b="1" i="0" u="none" strike="noStrike" dirty="0">
                          <a:solidFill>
                            <a:srgbClr val="0000FF"/>
                          </a:solidFill>
                          <a:latin typeface="Arial Narrow"/>
                        </a:rPr>
                        <a:t>Καθαρή απόκτηση </a:t>
                      </a:r>
                      <a:r>
                        <a:rPr lang="el-GR" sz="1600" b="1" i="0" u="none" strike="noStrike" dirty="0" err="1">
                          <a:solidFill>
                            <a:srgbClr val="0000FF"/>
                          </a:solidFill>
                          <a:latin typeface="Arial Narrow"/>
                        </a:rPr>
                        <a:t>χρημ</a:t>
                      </a:r>
                      <a:r>
                        <a:rPr lang="el-GR" sz="1600" b="1" i="0" u="none" strike="noStrike" dirty="0">
                          <a:solidFill>
                            <a:srgbClr val="0000FF"/>
                          </a:solidFill>
                          <a:latin typeface="Arial Narrow"/>
                        </a:rPr>
                        <a:t>/</a:t>
                      </a:r>
                      <a:r>
                        <a:rPr lang="el-GR" sz="1600" b="1" i="0" u="none" strike="noStrike" dirty="0" err="1">
                          <a:solidFill>
                            <a:srgbClr val="0000FF"/>
                          </a:solidFill>
                          <a:latin typeface="Arial Narrow"/>
                        </a:rPr>
                        <a:t>κών</a:t>
                      </a:r>
                      <a:r>
                        <a:rPr lang="el-GR" sz="1600" b="1" i="0" u="none" strike="noStrike" dirty="0">
                          <a:solidFill>
                            <a:srgbClr val="0000FF"/>
                          </a:solidFill>
                          <a:latin typeface="Arial Narrow"/>
                        </a:rPr>
                        <a:t> περιουσιακών στοιχείων - Καθαρή ανάληψη υποχρεώσεων </a:t>
                      </a:r>
                      <a:r>
                        <a:rPr lang="en-US" sz="1600" b="1" i="0" u="none" strike="noStrike" dirty="0" smtClean="0">
                          <a:solidFill>
                            <a:srgbClr val="0000FF"/>
                          </a:solidFill>
                          <a:latin typeface="Arial Narrow"/>
                        </a:rPr>
                        <a:t>=</a:t>
                      </a:r>
                      <a:endParaRPr lang="el-GR" sz="1600" b="1" i="0" u="none" strike="noStrike" dirty="0">
                        <a:solidFill>
                          <a:srgbClr val="0000FF"/>
                        </a:solidFill>
                        <a:latin typeface="Arial Narrow"/>
                      </a:endParaRPr>
                    </a:p>
                  </a:txBody>
                  <a:tcPr marL="9525" marR="9525" marT="9525" marB="0" anchor="b"/>
                </a:tc>
                <a:tc>
                  <a:txBody>
                    <a:bodyPr/>
                    <a:lstStyle/>
                    <a:p>
                      <a:pPr algn="l" fontAlgn="b"/>
                      <a:r>
                        <a:rPr lang="el-GR" sz="1600" b="1" i="0" u="none" strike="noStrike" dirty="0">
                          <a:solidFill>
                            <a:srgbClr val="0000FF"/>
                          </a:solidFill>
                          <a:latin typeface="Arial Narrow"/>
                        </a:rPr>
                        <a:t>Καθαρές </a:t>
                      </a:r>
                      <a:r>
                        <a:rPr lang="el-GR" sz="1600" b="1" i="0" u="none" strike="noStrike" dirty="0" err="1">
                          <a:solidFill>
                            <a:srgbClr val="0000FF"/>
                          </a:solidFill>
                          <a:latin typeface="Arial Narrow"/>
                        </a:rPr>
                        <a:t>χρημ</a:t>
                      </a:r>
                      <a:r>
                        <a:rPr lang="el-GR" sz="1600" b="1" i="0" u="none" strike="noStrike" dirty="0">
                          <a:solidFill>
                            <a:srgbClr val="0000FF"/>
                          </a:solidFill>
                          <a:latin typeface="Arial Narrow"/>
                        </a:rPr>
                        <a:t>/</a:t>
                      </a:r>
                      <a:r>
                        <a:rPr lang="el-GR" sz="1600" b="1" i="0" u="none" strike="noStrike" dirty="0" err="1">
                          <a:solidFill>
                            <a:srgbClr val="0000FF"/>
                          </a:solidFill>
                          <a:latin typeface="Arial Narrow"/>
                        </a:rPr>
                        <a:t>κές</a:t>
                      </a:r>
                      <a:r>
                        <a:rPr lang="el-GR" sz="1600" b="1" i="0" u="none" strike="noStrike" dirty="0">
                          <a:solidFill>
                            <a:srgbClr val="0000FF"/>
                          </a:solidFill>
                          <a:latin typeface="Arial Narrow"/>
                        </a:rPr>
                        <a:t> συναλλαγές </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0" y="188640"/>
            <a:ext cx="9144000" cy="1800200"/>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1 - Τίτλος"/>
          <p:cNvSpPr>
            <a:spLocks noGrp="1"/>
          </p:cNvSpPr>
          <p:nvPr>
            <p:ph type="title"/>
          </p:nvPr>
        </p:nvSpPr>
        <p:spPr>
          <a:xfrm>
            <a:off x="457200" y="413792"/>
            <a:ext cx="8229600" cy="1143000"/>
          </a:xfrm>
        </p:spPr>
        <p:txBody>
          <a:bodyPr>
            <a:normAutofit fontScale="90000"/>
          </a:bodyPr>
          <a:lstStyle/>
          <a:p>
            <a:r>
              <a:rPr lang="el-GR" dirty="0" smtClean="0"/>
              <a:t>Συνθήκη μεταξύ μη χρηματοοικονομικών και χρηματοοικονομικών συναλλαγών</a:t>
            </a:r>
            <a:endParaRPr lang="el-GR" dirty="0"/>
          </a:p>
        </p:txBody>
      </p:sp>
      <p:sp>
        <p:nvSpPr>
          <p:cNvPr id="3" name="2 - Θέση περιεχομένου"/>
          <p:cNvSpPr>
            <a:spLocks noGrp="1"/>
          </p:cNvSpPr>
          <p:nvPr>
            <p:ph sz="half" idx="1"/>
          </p:nvPr>
        </p:nvSpPr>
        <p:spPr>
          <a:xfrm>
            <a:off x="457200" y="1999382"/>
            <a:ext cx="8507288" cy="4525963"/>
          </a:xfrm>
        </p:spPr>
        <p:txBody>
          <a:bodyPr>
            <a:normAutofit lnSpcReduction="10000"/>
          </a:bodyPr>
          <a:lstStyle/>
          <a:p>
            <a:pPr>
              <a:buNone/>
            </a:pPr>
            <a:endParaRPr lang="el-GR" dirty="0" smtClean="0"/>
          </a:p>
          <a:p>
            <a:pPr>
              <a:buNone/>
            </a:pPr>
            <a:r>
              <a:rPr lang="el-GR" dirty="0" smtClean="0"/>
              <a:t>Πρέπει να ισχύει πάντα η ισότητα</a:t>
            </a:r>
            <a:r>
              <a:rPr lang="en-US" dirty="0" smtClean="0"/>
              <a:t>:</a:t>
            </a:r>
            <a:endParaRPr lang="el-GR" dirty="0" smtClean="0"/>
          </a:p>
          <a:p>
            <a:pPr>
              <a:buNone/>
            </a:pPr>
            <a:endParaRPr lang="el-GR" dirty="0" smtClean="0"/>
          </a:p>
          <a:p>
            <a:pPr>
              <a:buNone/>
            </a:pPr>
            <a:r>
              <a:rPr lang="el-GR" b="1" dirty="0" smtClean="0">
                <a:solidFill>
                  <a:srgbClr val="0000FF"/>
                </a:solidFill>
                <a:latin typeface="Arial Narrow"/>
              </a:rPr>
              <a:t>Ισοζύγιο (πλεόνασμα (+) / </a:t>
            </a:r>
            <a:r>
              <a:rPr lang="el-GR" b="1" dirty="0" err="1" smtClean="0">
                <a:solidFill>
                  <a:srgbClr val="0000FF"/>
                </a:solidFill>
                <a:latin typeface="Arial Narrow"/>
              </a:rPr>
              <a:t>έλλειμα</a:t>
            </a:r>
            <a:r>
              <a:rPr lang="el-GR" b="1" dirty="0" smtClean="0">
                <a:solidFill>
                  <a:srgbClr val="0000FF"/>
                </a:solidFill>
                <a:latin typeface="Arial Narrow"/>
              </a:rPr>
              <a:t> (-)) = Καθαρές </a:t>
            </a:r>
            <a:r>
              <a:rPr lang="el-GR" b="1" dirty="0" err="1" smtClean="0">
                <a:solidFill>
                  <a:srgbClr val="0000FF"/>
                </a:solidFill>
                <a:latin typeface="Arial Narrow"/>
              </a:rPr>
              <a:t>χρημ</a:t>
            </a:r>
            <a:r>
              <a:rPr lang="el-GR" b="1" dirty="0" smtClean="0">
                <a:solidFill>
                  <a:srgbClr val="0000FF"/>
                </a:solidFill>
                <a:latin typeface="Arial Narrow"/>
              </a:rPr>
              <a:t>/</a:t>
            </a:r>
            <a:r>
              <a:rPr lang="el-GR" b="1" dirty="0" err="1" smtClean="0">
                <a:solidFill>
                  <a:srgbClr val="0000FF"/>
                </a:solidFill>
                <a:latin typeface="Arial Narrow"/>
              </a:rPr>
              <a:t>κές</a:t>
            </a:r>
            <a:r>
              <a:rPr lang="el-GR" b="1" dirty="0" smtClean="0">
                <a:solidFill>
                  <a:srgbClr val="0000FF"/>
                </a:solidFill>
                <a:latin typeface="Arial Narrow"/>
              </a:rPr>
              <a:t>          συναλλαγές </a:t>
            </a:r>
          </a:p>
          <a:p>
            <a:pPr>
              <a:buNone/>
            </a:pPr>
            <a:endParaRPr lang="el-GR" b="1" dirty="0" smtClean="0">
              <a:solidFill>
                <a:srgbClr val="0000FF"/>
              </a:solidFill>
              <a:latin typeface="Arial Narrow"/>
            </a:endParaRPr>
          </a:p>
          <a:p>
            <a:pPr>
              <a:buNone/>
            </a:pPr>
            <a:r>
              <a:rPr lang="el-GR" b="1" dirty="0" smtClean="0">
                <a:solidFill>
                  <a:srgbClr val="0000FF"/>
                </a:solidFill>
                <a:latin typeface="Arial Narrow"/>
              </a:rPr>
              <a:t>Διαφορετικά εάν δεν ισχύει υπάρχει </a:t>
            </a:r>
            <a:r>
              <a:rPr lang="en-US" b="1" dirty="0" smtClean="0">
                <a:solidFill>
                  <a:srgbClr val="0000FF"/>
                </a:solidFill>
                <a:latin typeface="Arial Narrow"/>
              </a:rPr>
              <a:t>discrepancy.</a:t>
            </a:r>
            <a:endParaRPr lang="el-GR" b="1" dirty="0" smtClean="0">
              <a:solidFill>
                <a:srgbClr val="0000FF"/>
              </a:solidFill>
              <a:latin typeface="Arial Narrow"/>
            </a:endParaRPr>
          </a:p>
          <a:p>
            <a:pPr>
              <a:buNone/>
            </a:pPr>
            <a:endParaRPr lang="el-GR" b="1" dirty="0" smtClean="0">
              <a:solidFill>
                <a:srgbClr val="0000FF"/>
              </a:solidFill>
              <a:latin typeface="Arial Narrow"/>
            </a:endParaRPr>
          </a:p>
          <a:p>
            <a:pPr>
              <a:buNone/>
            </a:pPr>
            <a:r>
              <a:rPr lang="el-GR" b="1" dirty="0" smtClean="0">
                <a:solidFill>
                  <a:srgbClr val="0000FF"/>
                </a:solidFill>
                <a:latin typeface="Arial Narrow"/>
              </a:rPr>
              <a:t>  </a:t>
            </a:r>
          </a:p>
          <a:p>
            <a:pPr>
              <a:buNone/>
            </a:pPr>
            <a:endParaRPr lang="en-US" dirty="0" smtClean="0"/>
          </a:p>
          <a:p>
            <a:pPr>
              <a:buNone/>
            </a:pPr>
            <a:endParaRPr lang="el-GR" dirty="0"/>
          </a:p>
        </p:txBody>
      </p:sp>
      <p:sp>
        <p:nvSpPr>
          <p:cNvPr id="5" name="4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2"/>
          <p:cNvSpPr txBox="1">
            <a:spLocks/>
          </p:cNvSpPr>
          <p:nvPr/>
        </p:nvSpPr>
        <p:spPr>
          <a:xfrm>
            <a:off x="0" y="176809"/>
            <a:ext cx="8913813" cy="1379984"/>
          </a:xfrm>
          <a:prstGeom prst="rect">
            <a:avLst/>
          </a:prstGeom>
          <a:solidFill>
            <a:schemeClr val="accent6">
              <a:lumMod val="60000"/>
              <a:lumOff val="40000"/>
            </a:schemeClr>
          </a:solidFill>
        </p:spPr>
        <p:txBody>
          <a:bodyPr vert="horz" lIns="91440" tIns="45720" rIns="91440" bIns="45720" rtlCol="0" anchor="ctr">
            <a:normAutofit/>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4" name="Rectangle 53"/>
          <p:cNvSpPr/>
          <p:nvPr/>
        </p:nvSpPr>
        <p:spPr>
          <a:xfrm rot="5400000">
            <a:off x="647700" y="2031132"/>
            <a:ext cx="4267199" cy="403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anchor="ctr"/>
          <a:lstStyle/>
          <a:p>
            <a:pPr algn="ctr">
              <a:defRPr/>
            </a:pPr>
            <a:endParaRPr lang="en-US" sz="2000" dirty="0">
              <a:solidFill>
                <a:schemeClr val="bg1"/>
              </a:solidFill>
              <a:latin typeface="Calibri"/>
              <a:cs typeface="Calibri"/>
            </a:endParaRPr>
          </a:p>
        </p:txBody>
      </p:sp>
      <p:sp>
        <p:nvSpPr>
          <p:cNvPr id="33809" name="Rectangle 33808"/>
          <p:cNvSpPr/>
          <p:nvPr/>
        </p:nvSpPr>
        <p:spPr>
          <a:xfrm>
            <a:off x="4648200" y="4800600"/>
            <a:ext cx="2895600" cy="1295400"/>
          </a:xfrm>
          <a:prstGeom prst="rect">
            <a:avLst/>
          </a:prstGeom>
          <a:solidFill>
            <a:schemeClr val="accent6">
              <a:alpha val="30000"/>
            </a:schemeClr>
          </a:solidFill>
          <a:ln>
            <a:noFill/>
            <a:prstDash val="sysDash"/>
          </a:ln>
          <a:effectLst/>
          <a:scene3d>
            <a:camera prst="orthographicFron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808" name="Freeform 33807"/>
          <p:cNvSpPr/>
          <p:nvPr/>
        </p:nvSpPr>
        <p:spPr>
          <a:xfrm>
            <a:off x="4629151" y="3886200"/>
            <a:ext cx="2908300" cy="838200"/>
          </a:xfrm>
          <a:custGeom>
            <a:avLst/>
            <a:gdLst>
              <a:gd name="connsiteX0" fmla="*/ 25400 w 2908300"/>
              <a:gd name="connsiteY0" fmla="*/ 0 h 838200"/>
              <a:gd name="connsiteX1" fmla="*/ 2901950 w 2908300"/>
              <a:gd name="connsiteY1" fmla="*/ 0 h 838200"/>
              <a:gd name="connsiteX2" fmla="*/ 2908300 w 2908300"/>
              <a:gd name="connsiteY2" fmla="*/ 838200 h 838200"/>
              <a:gd name="connsiteX3" fmla="*/ 0 w 2908300"/>
              <a:gd name="connsiteY3" fmla="*/ 381000 h 838200"/>
              <a:gd name="connsiteX4" fmla="*/ 25400 w 2908300"/>
              <a:gd name="connsiteY4" fmla="*/ 0 h 838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8300" h="838200">
                <a:moveTo>
                  <a:pt x="25400" y="0"/>
                </a:moveTo>
                <a:lnTo>
                  <a:pt x="2901950" y="0"/>
                </a:lnTo>
                <a:cubicBezTo>
                  <a:pt x="2904067" y="279400"/>
                  <a:pt x="2906183" y="558800"/>
                  <a:pt x="2908300" y="838200"/>
                </a:cubicBezTo>
                <a:lnTo>
                  <a:pt x="0" y="381000"/>
                </a:lnTo>
                <a:lnTo>
                  <a:pt x="25400" y="0"/>
                </a:lnTo>
                <a:close/>
              </a:path>
            </a:pathLst>
          </a:custGeom>
          <a:solidFill>
            <a:schemeClr val="accent6">
              <a:alpha val="30000"/>
            </a:schemeClr>
          </a:solidFill>
          <a:ln>
            <a:noFill/>
            <a:prstDash val="sysDash"/>
          </a:ln>
          <a:effectLst/>
          <a:scene3d>
            <a:camera prst="orthographicFron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807" name="Freeform 33806"/>
          <p:cNvSpPr/>
          <p:nvPr/>
        </p:nvSpPr>
        <p:spPr>
          <a:xfrm>
            <a:off x="4643120" y="2509521"/>
            <a:ext cx="2895600" cy="1300480"/>
          </a:xfrm>
          <a:custGeom>
            <a:avLst/>
            <a:gdLst>
              <a:gd name="connsiteX0" fmla="*/ 0 w 2895600"/>
              <a:gd name="connsiteY0" fmla="*/ 0 h 1300480"/>
              <a:gd name="connsiteX1" fmla="*/ 2895600 w 2895600"/>
              <a:gd name="connsiteY1" fmla="*/ 0 h 1300480"/>
              <a:gd name="connsiteX2" fmla="*/ 2895600 w 2895600"/>
              <a:gd name="connsiteY2" fmla="*/ 1300480 h 1300480"/>
              <a:gd name="connsiteX3" fmla="*/ 0 w 2895600"/>
              <a:gd name="connsiteY3" fmla="*/ 833120 h 1300480"/>
              <a:gd name="connsiteX4" fmla="*/ 0 w 2895600"/>
              <a:gd name="connsiteY4" fmla="*/ 0 h 1300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5600" h="1300480">
                <a:moveTo>
                  <a:pt x="0" y="0"/>
                </a:moveTo>
                <a:lnTo>
                  <a:pt x="2895600" y="0"/>
                </a:lnTo>
                <a:lnTo>
                  <a:pt x="2895600" y="1300480"/>
                </a:lnTo>
                <a:lnTo>
                  <a:pt x="0" y="833120"/>
                </a:lnTo>
                <a:lnTo>
                  <a:pt x="0" y="0"/>
                </a:lnTo>
                <a:close/>
              </a:path>
            </a:pathLst>
          </a:custGeom>
          <a:solidFill>
            <a:schemeClr val="accent6">
              <a:alpha val="30000"/>
            </a:schemeClr>
          </a:solidFill>
          <a:ln>
            <a:noFill/>
            <a:prstDash val="sysDash"/>
          </a:ln>
          <a:effectLst/>
          <a:scene3d>
            <a:camera prst="orthographicFron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793" name="Title 1"/>
          <p:cNvSpPr>
            <a:spLocks noGrp="1"/>
          </p:cNvSpPr>
          <p:nvPr>
            <p:ph type="title"/>
          </p:nvPr>
        </p:nvSpPr>
        <p:spPr/>
        <p:txBody>
          <a:bodyPr>
            <a:normAutofit/>
          </a:bodyPr>
          <a:lstStyle/>
          <a:p>
            <a:r>
              <a:rPr lang="el-GR" sz="2000" b="0" dirty="0" smtClean="0">
                <a:latin typeface="Calibri" charset="0"/>
              </a:rPr>
              <a:t>Κατάσταση πηγών και χρήσεων διαθεσίμων</a:t>
            </a:r>
            <a:endParaRPr lang="en-US" sz="2000" b="0" dirty="0">
              <a:latin typeface="Calibri" charset="0"/>
            </a:endParaRPr>
          </a:p>
        </p:txBody>
      </p:sp>
      <p:sp>
        <p:nvSpPr>
          <p:cNvPr id="4" name="Slide Number Placeholder 3"/>
          <p:cNvSpPr>
            <a:spLocks noGrp="1"/>
          </p:cNvSpPr>
          <p:nvPr>
            <p:ph type="sldNum" sz="quarter" idx="10"/>
          </p:nvPr>
        </p:nvSpPr>
        <p:spPr/>
        <p:txBody>
          <a:bodyPr/>
          <a:lstStyle/>
          <a:p>
            <a:pPr>
              <a:defRPr/>
            </a:pPr>
            <a:fld id="{AAA20E9D-BB38-EF43-9669-36E5FD0685EC}" type="slidenum">
              <a:rPr lang="en-US" smtClean="0"/>
              <a:pPr>
                <a:defRPr/>
              </a:pPr>
              <a:t>9</a:t>
            </a:fld>
            <a:endParaRPr lang="en-US" dirty="0"/>
          </a:p>
        </p:txBody>
      </p:sp>
      <p:sp>
        <p:nvSpPr>
          <p:cNvPr id="9" name="Rectangle 8"/>
          <p:cNvSpPr/>
          <p:nvPr/>
        </p:nvSpPr>
        <p:spPr>
          <a:xfrm rot="5400000">
            <a:off x="2508176" y="-9130"/>
            <a:ext cx="533403" cy="403860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vert="vert270" lIns="0" tIns="0" rIns="0" anchor="ctr"/>
          <a:lstStyle/>
          <a:p>
            <a:pPr algn="ctr">
              <a:defRPr/>
            </a:pPr>
            <a:r>
              <a:rPr lang="el-GR" sz="1600" dirty="0" smtClean="0">
                <a:latin typeface="Calibri" charset="0"/>
              </a:rPr>
              <a:t>Κατάσταση πηγών και χρήσεων διαθεσίμων</a:t>
            </a:r>
            <a:endParaRPr lang="en-US" sz="1600" dirty="0" smtClean="0">
              <a:solidFill>
                <a:schemeClr val="bg1"/>
              </a:solidFill>
              <a:latin typeface="Calibri"/>
              <a:cs typeface="Calibri"/>
            </a:endParaRPr>
          </a:p>
          <a:p>
            <a:pPr algn="ctr">
              <a:defRPr/>
            </a:pPr>
            <a:r>
              <a:rPr lang="en-US" sz="1600" dirty="0" smtClean="0">
                <a:solidFill>
                  <a:schemeClr val="bg1"/>
                </a:solidFill>
                <a:latin typeface="Calibri"/>
                <a:cs typeface="Calibri"/>
              </a:rPr>
              <a:t>Statement </a:t>
            </a:r>
            <a:r>
              <a:rPr lang="en-US" sz="1600" dirty="0">
                <a:solidFill>
                  <a:schemeClr val="bg1"/>
                </a:solidFill>
                <a:latin typeface="Calibri"/>
                <a:cs typeface="Calibri"/>
              </a:rPr>
              <a:t>of Sources &amp; Uses of Cash</a:t>
            </a:r>
          </a:p>
        </p:txBody>
      </p:sp>
      <p:grpSp>
        <p:nvGrpSpPr>
          <p:cNvPr id="2" name="Group 69"/>
          <p:cNvGrpSpPr>
            <a:grpSpLocks/>
          </p:cNvGrpSpPr>
          <p:nvPr/>
        </p:nvGrpSpPr>
        <p:grpSpPr bwMode="auto">
          <a:xfrm>
            <a:off x="990600" y="2471936"/>
            <a:ext cx="3657600" cy="381000"/>
            <a:chOff x="1375121" y="4085163"/>
            <a:chExt cx="2519544" cy="449243"/>
          </a:xfrm>
        </p:grpSpPr>
        <p:sp>
          <p:nvSpPr>
            <p:cNvPr id="95" name="Rectangle 94"/>
            <p:cNvSpPr/>
            <p:nvPr/>
          </p:nvSpPr>
          <p:spPr>
            <a:xfrm rot="5400000">
              <a:off x="2408790" y="3053476"/>
              <a:ext cx="447261" cy="251460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vert="vert270" lIns="0" tIns="0" rIns="0" anchor="ctr"/>
            <a:lstStyle/>
            <a:p>
              <a:pPr algn="ctr">
                <a:lnSpc>
                  <a:spcPts val="1600"/>
                </a:lnSpc>
                <a:defRPr/>
              </a:pPr>
              <a:r>
                <a:rPr lang="el-GR" sz="1600" dirty="0" smtClean="0">
                  <a:latin typeface="Calibri"/>
                  <a:cs typeface="Calibri"/>
                </a:rPr>
                <a:t>Ταμειακές Ροές Εσόδων</a:t>
              </a:r>
              <a:endParaRPr lang="en-US" sz="1600" dirty="0">
                <a:latin typeface="Calibri"/>
                <a:cs typeface="Calibri"/>
              </a:endParaRPr>
            </a:p>
          </p:txBody>
        </p:sp>
        <p:sp>
          <p:nvSpPr>
            <p:cNvPr id="96" name="Rectangle 95"/>
            <p:cNvSpPr/>
            <p:nvPr/>
          </p:nvSpPr>
          <p:spPr>
            <a:xfrm>
              <a:off x="3712628" y="4085163"/>
              <a:ext cx="182037" cy="18203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
        <p:nvSpPr>
          <p:cNvPr id="71" name="Rectangle 70"/>
          <p:cNvSpPr/>
          <p:nvPr/>
        </p:nvSpPr>
        <p:spPr bwMode="auto">
          <a:xfrm rot="5400000">
            <a:off x="2626153" y="1342121"/>
            <a:ext cx="379319" cy="3650423"/>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vert="vert270" lIns="0" tIns="0" rIns="0" anchor="ctr"/>
          <a:lstStyle/>
          <a:p>
            <a:pPr algn="ctr">
              <a:lnSpc>
                <a:spcPts val="1600"/>
              </a:lnSpc>
              <a:defRPr/>
            </a:pPr>
            <a:r>
              <a:rPr lang="el-GR" sz="1600" dirty="0" smtClean="0">
                <a:latin typeface="Calibri"/>
                <a:cs typeface="Calibri"/>
              </a:rPr>
              <a:t>Ταμειακές Ροές Εξόδων</a:t>
            </a:r>
            <a:endParaRPr lang="en-US" sz="1600" dirty="0">
              <a:latin typeface="Calibri"/>
              <a:cs typeface="Calibri"/>
            </a:endParaRPr>
          </a:p>
        </p:txBody>
      </p:sp>
      <p:sp>
        <p:nvSpPr>
          <p:cNvPr id="72" name="Rectangle 71"/>
          <p:cNvSpPr/>
          <p:nvPr/>
        </p:nvSpPr>
        <p:spPr bwMode="auto">
          <a:xfrm>
            <a:off x="4383938" y="2971802"/>
            <a:ext cx="264263" cy="154384"/>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3" name="Rectangle 72"/>
          <p:cNvSpPr/>
          <p:nvPr/>
        </p:nvSpPr>
        <p:spPr bwMode="auto">
          <a:xfrm rot="5400000">
            <a:off x="2626153" y="2250651"/>
            <a:ext cx="379319" cy="3650423"/>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vert="vert270" lIns="0" tIns="0" rIns="0" anchor="ctr"/>
          <a:lstStyle/>
          <a:p>
            <a:pPr algn="ctr">
              <a:lnSpc>
                <a:spcPts val="1600"/>
              </a:lnSpc>
              <a:defRPr/>
            </a:pPr>
            <a:r>
              <a:rPr lang="el-GR" sz="1600" dirty="0" smtClean="0">
                <a:latin typeface="Calibri"/>
                <a:cs typeface="Calibri"/>
              </a:rPr>
              <a:t>Καθαρή ταμειακή εκροή από επένδυση σε μη </a:t>
            </a:r>
            <a:r>
              <a:rPr lang="el-GR" sz="1600" dirty="0" err="1" smtClean="0">
                <a:latin typeface="Calibri"/>
                <a:cs typeface="Calibri"/>
              </a:rPr>
              <a:t>χρημ</a:t>
            </a:r>
            <a:r>
              <a:rPr lang="el-GR" sz="1600" dirty="0" smtClean="0">
                <a:latin typeface="Calibri"/>
                <a:cs typeface="Calibri"/>
              </a:rPr>
              <a:t>/</a:t>
            </a:r>
            <a:r>
              <a:rPr lang="el-GR" sz="1600" dirty="0" err="1" smtClean="0">
                <a:latin typeface="Calibri"/>
                <a:cs typeface="Calibri"/>
              </a:rPr>
              <a:t>κά</a:t>
            </a:r>
            <a:r>
              <a:rPr lang="el-GR" sz="1600" dirty="0" smtClean="0">
                <a:latin typeface="Calibri"/>
                <a:cs typeface="Calibri"/>
              </a:rPr>
              <a:t> στοιχεία ενεργητικού</a:t>
            </a:r>
            <a:endParaRPr lang="en-US" sz="1600" dirty="0">
              <a:latin typeface="Calibri"/>
              <a:cs typeface="Calibri"/>
            </a:endParaRPr>
          </a:p>
        </p:txBody>
      </p:sp>
      <p:sp>
        <p:nvSpPr>
          <p:cNvPr id="74" name="Rectangle 73"/>
          <p:cNvSpPr/>
          <p:nvPr/>
        </p:nvSpPr>
        <p:spPr bwMode="auto">
          <a:xfrm rot="5400000">
            <a:off x="2626153" y="3165051"/>
            <a:ext cx="379319" cy="3650423"/>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vert="vert270" lIns="0" tIns="0" rIns="0" anchor="ctr"/>
          <a:lstStyle/>
          <a:p>
            <a:pPr algn="ctr">
              <a:lnSpc>
                <a:spcPts val="1600"/>
              </a:lnSpc>
              <a:defRPr/>
            </a:pPr>
            <a:r>
              <a:rPr lang="el-GR" sz="1600" dirty="0" smtClean="0">
                <a:latin typeface="Calibri"/>
                <a:cs typeface="Calibri"/>
              </a:rPr>
              <a:t>Καθαρή ταμειακή εισροή από χρηματοδοτικές δραστηριότητες </a:t>
            </a:r>
            <a:endParaRPr lang="en-US" sz="1600" dirty="0">
              <a:latin typeface="Calibri"/>
              <a:cs typeface="Calibri"/>
            </a:endParaRPr>
          </a:p>
        </p:txBody>
      </p:sp>
      <p:sp>
        <p:nvSpPr>
          <p:cNvPr id="75" name="Rectangle 74"/>
          <p:cNvSpPr/>
          <p:nvPr/>
        </p:nvSpPr>
        <p:spPr bwMode="auto">
          <a:xfrm rot="5400000">
            <a:off x="2930951" y="3927050"/>
            <a:ext cx="379319" cy="3040821"/>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vert="vert270" lIns="0" tIns="0" rIns="0" anchor="ctr"/>
          <a:lstStyle/>
          <a:p>
            <a:pPr marL="457200" indent="-168275">
              <a:lnSpc>
                <a:spcPts val="1500"/>
              </a:lnSpc>
              <a:spcBef>
                <a:spcPts val="600"/>
              </a:spcBef>
              <a:buFontTx/>
              <a:buNone/>
              <a:defRPr/>
            </a:pPr>
            <a:r>
              <a:rPr lang="en-US" sz="1600" dirty="0" smtClean="0">
                <a:latin typeface="Calibri"/>
                <a:cs typeface="Calibri"/>
              </a:rPr>
              <a:t> </a:t>
            </a:r>
            <a:r>
              <a:rPr lang="el-GR" sz="1600" dirty="0" smtClean="0">
                <a:latin typeface="Calibri"/>
                <a:cs typeface="Calibri"/>
              </a:rPr>
              <a:t>Καθαρή απόκτηση </a:t>
            </a:r>
            <a:r>
              <a:rPr lang="el-GR" sz="1600" dirty="0" err="1" smtClean="0">
                <a:latin typeface="Calibri"/>
                <a:cs typeface="Calibri"/>
              </a:rPr>
              <a:t>χρημ</a:t>
            </a:r>
            <a:r>
              <a:rPr lang="el-GR" sz="1600" dirty="0" smtClean="0">
                <a:latin typeface="Calibri"/>
                <a:cs typeface="Calibri"/>
              </a:rPr>
              <a:t>/</a:t>
            </a:r>
            <a:r>
              <a:rPr lang="el-GR" sz="1600" dirty="0" err="1" smtClean="0">
                <a:latin typeface="Calibri"/>
                <a:cs typeface="Calibri"/>
              </a:rPr>
              <a:t>κών</a:t>
            </a:r>
            <a:r>
              <a:rPr lang="el-GR" sz="1600" dirty="0" smtClean="0">
                <a:latin typeface="Calibri"/>
                <a:cs typeface="Calibri"/>
              </a:rPr>
              <a:t> στοιχείων πλην μετρητών</a:t>
            </a:r>
            <a:endParaRPr lang="en-US" sz="1600" dirty="0">
              <a:latin typeface="Calibri"/>
              <a:cs typeface="Calibri"/>
            </a:endParaRPr>
          </a:p>
        </p:txBody>
      </p:sp>
      <p:sp>
        <p:nvSpPr>
          <p:cNvPr id="76" name="Rectangle 75"/>
          <p:cNvSpPr/>
          <p:nvPr/>
        </p:nvSpPr>
        <p:spPr bwMode="auto">
          <a:xfrm rot="5400000">
            <a:off x="2930951" y="4384250"/>
            <a:ext cx="379319" cy="3040821"/>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vert="vert270" lIns="0" tIns="0" rIns="0" anchor="ctr"/>
          <a:lstStyle/>
          <a:p>
            <a:pPr marL="457200" indent="-168275">
              <a:lnSpc>
                <a:spcPts val="1500"/>
              </a:lnSpc>
              <a:spcBef>
                <a:spcPts val="600"/>
              </a:spcBef>
              <a:buFontTx/>
              <a:buNone/>
              <a:defRPr/>
            </a:pPr>
            <a:r>
              <a:rPr lang="el-GR" sz="1600" dirty="0" smtClean="0">
                <a:latin typeface="Calibri"/>
                <a:cs typeface="Calibri"/>
              </a:rPr>
              <a:t>Καθαρή ανάληψη υποχρεώσεων</a:t>
            </a:r>
            <a:endParaRPr lang="en-US" sz="1600" dirty="0">
              <a:latin typeface="Calibri"/>
              <a:cs typeface="Calibri"/>
            </a:endParaRPr>
          </a:p>
        </p:txBody>
      </p:sp>
      <p:sp>
        <p:nvSpPr>
          <p:cNvPr id="77" name="Rectangle 76"/>
          <p:cNvSpPr/>
          <p:nvPr/>
        </p:nvSpPr>
        <p:spPr bwMode="auto">
          <a:xfrm>
            <a:off x="990601" y="3429000"/>
            <a:ext cx="3657601" cy="381000"/>
          </a:xfrm>
          <a:prstGeom prst="rect">
            <a:avLst/>
          </a:prstGeom>
          <a:solidFill>
            <a:schemeClr val="accent2">
              <a:lumMod val="75000"/>
            </a:schemeClr>
          </a:solidFill>
          <a:ln>
            <a:solidFill>
              <a:srgbClr val="008000"/>
            </a:solidFill>
          </a:ln>
        </p:spPr>
        <p:style>
          <a:lnRef idx="2">
            <a:schemeClr val="accent3">
              <a:shade val="50000"/>
            </a:schemeClr>
          </a:lnRef>
          <a:fillRef idx="1">
            <a:schemeClr val="accent3"/>
          </a:fillRef>
          <a:effectRef idx="0">
            <a:schemeClr val="accent3"/>
          </a:effectRef>
          <a:fontRef idx="minor">
            <a:schemeClr val="lt1"/>
          </a:fontRef>
        </p:style>
        <p:txBody>
          <a:bodyPr tIns="93600" anchor="ctr"/>
          <a:lstStyle/>
          <a:p>
            <a:pPr algn="ctr">
              <a:lnSpc>
                <a:spcPts val="1320"/>
              </a:lnSpc>
            </a:pPr>
            <a:r>
              <a:rPr lang="el-GR" sz="1600" dirty="0" smtClean="0">
                <a:solidFill>
                  <a:schemeClr val="tx1"/>
                </a:solidFill>
                <a:latin typeface="Calibri"/>
                <a:cs typeface="Calibri"/>
              </a:rPr>
              <a:t>Καθαρή ταμειακή εισροή από λειτουργικές δραστηριότητες </a:t>
            </a:r>
            <a:r>
              <a:rPr lang="en-US" sz="1600" dirty="0" smtClean="0">
                <a:solidFill>
                  <a:schemeClr val="tx1"/>
                </a:solidFill>
                <a:latin typeface="Calibri"/>
                <a:cs typeface="Calibri"/>
              </a:rPr>
              <a:t> </a:t>
            </a:r>
            <a:endParaRPr lang="en-US" sz="1600" dirty="0">
              <a:solidFill>
                <a:schemeClr val="tx1"/>
              </a:solidFill>
              <a:latin typeface="Calibri"/>
              <a:cs typeface="Calibri"/>
            </a:endParaRPr>
          </a:p>
        </p:txBody>
      </p:sp>
      <p:sp>
        <p:nvSpPr>
          <p:cNvPr id="78" name="Rectangle 77"/>
          <p:cNvSpPr/>
          <p:nvPr/>
        </p:nvSpPr>
        <p:spPr bwMode="auto">
          <a:xfrm>
            <a:off x="990601" y="4343400"/>
            <a:ext cx="3657601" cy="381000"/>
          </a:xfrm>
          <a:prstGeom prst="rect">
            <a:avLst/>
          </a:prstGeom>
          <a:solidFill>
            <a:schemeClr val="accent2">
              <a:lumMod val="75000"/>
            </a:schemeClr>
          </a:solidFill>
          <a:ln>
            <a:solidFill>
              <a:srgbClr val="008000"/>
            </a:solidFill>
          </a:ln>
        </p:spPr>
        <p:style>
          <a:lnRef idx="2">
            <a:schemeClr val="accent3">
              <a:shade val="50000"/>
            </a:schemeClr>
          </a:lnRef>
          <a:fillRef idx="1">
            <a:schemeClr val="accent3"/>
          </a:fillRef>
          <a:effectRef idx="0">
            <a:schemeClr val="accent3"/>
          </a:effectRef>
          <a:fontRef idx="minor">
            <a:schemeClr val="lt1"/>
          </a:fontRef>
        </p:style>
        <p:txBody>
          <a:bodyPr tIns="93600" anchor="ctr"/>
          <a:lstStyle/>
          <a:p>
            <a:pPr algn="ctr">
              <a:lnSpc>
                <a:spcPts val="1320"/>
              </a:lnSpc>
            </a:pPr>
            <a:r>
              <a:rPr lang="el-GR" sz="1600" dirty="0" smtClean="0">
                <a:solidFill>
                  <a:schemeClr val="tx1"/>
                </a:solidFill>
                <a:latin typeface="Calibri"/>
                <a:cs typeface="Calibri"/>
              </a:rPr>
              <a:t>Ταμειακό Πλεόνασμα (+) ή ‘Έλλειμμα</a:t>
            </a:r>
            <a:r>
              <a:rPr lang="en-US" sz="1600" dirty="0" smtClean="0">
                <a:solidFill>
                  <a:schemeClr val="tx1"/>
                </a:solidFill>
                <a:latin typeface="Calibri"/>
                <a:cs typeface="Calibri"/>
              </a:rPr>
              <a:t> </a:t>
            </a:r>
            <a:r>
              <a:rPr lang="el-GR" sz="1600" dirty="0" smtClean="0">
                <a:solidFill>
                  <a:schemeClr val="tx1"/>
                </a:solidFill>
                <a:latin typeface="Calibri"/>
                <a:cs typeface="Calibri"/>
              </a:rPr>
              <a:t>(-)</a:t>
            </a:r>
            <a:endParaRPr lang="en-US" sz="1600" dirty="0">
              <a:solidFill>
                <a:schemeClr val="tx1"/>
              </a:solidFill>
              <a:latin typeface="Calibri"/>
              <a:cs typeface="Calibri"/>
            </a:endParaRPr>
          </a:p>
        </p:txBody>
      </p:sp>
      <p:sp>
        <p:nvSpPr>
          <p:cNvPr id="79" name="Rectangle 78"/>
          <p:cNvSpPr/>
          <p:nvPr/>
        </p:nvSpPr>
        <p:spPr bwMode="auto">
          <a:xfrm>
            <a:off x="990601" y="6172200"/>
            <a:ext cx="3657601" cy="381000"/>
          </a:xfrm>
          <a:prstGeom prst="rect">
            <a:avLst/>
          </a:prstGeom>
          <a:solidFill>
            <a:schemeClr val="accent2">
              <a:lumMod val="75000"/>
            </a:schemeClr>
          </a:solidFill>
          <a:ln>
            <a:solidFill>
              <a:srgbClr val="008000"/>
            </a:solidFill>
          </a:ln>
        </p:spPr>
        <p:style>
          <a:lnRef idx="2">
            <a:schemeClr val="accent3">
              <a:shade val="50000"/>
            </a:schemeClr>
          </a:lnRef>
          <a:fillRef idx="1">
            <a:schemeClr val="accent3"/>
          </a:fillRef>
          <a:effectRef idx="0">
            <a:schemeClr val="accent3"/>
          </a:effectRef>
          <a:fontRef idx="minor">
            <a:schemeClr val="lt1"/>
          </a:fontRef>
        </p:style>
        <p:txBody>
          <a:bodyPr tIns="93600" anchor="ctr"/>
          <a:lstStyle/>
          <a:p>
            <a:pPr algn="ctr">
              <a:lnSpc>
                <a:spcPts val="1320"/>
              </a:lnSpc>
            </a:pPr>
            <a:r>
              <a:rPr lang="el-GR" sz="1600" dirty="0" smtClean="0">
                <a:solidFill>
                  <a:schemeClr val="tx1"/>
                </a:solidFill>
                <a:latin typeface="Calibri"/>
                <a:cs typeface="Calibri"/>
              </a:rPr>
              <a:t>Καθαρή μεταβολή μετρητών</a:t>
            </a:r>
            <a:endParaRPr lang="en-US" sz="1600" dirty="0">
              <a:solidFill>
                <a:schemeClr val="tx1"/>
              </a:solidFill>
              <a:latin typeface="Calibri"/>
              <a:cs typeface="Calibri"/>
            </a:endParaRPr>
          </a:p>
        </p:txBody>
      </p:sp>
      <p:cxnSp>
        <p:nvCxnSpPr>
          <p:cNvPr id="80" name="Elbow Connector 79"/>
          <p:cNvCxnSpPr>
            <a:stCxn id="95" idx="2"/>
            <a:endCxn id="83" idx="2"/>
          </p:cNvCxnSpPr>
          <p:nvPr/>
        </p:nvCxnSpPr>
        <p:spPr>
          <a:xfrm rot="10800000" flipV="1">
            <a:off x="838202" y="2663276"/>
            <a:ext cx="152399" cy="956223"/>
          </a:xfrm>
          <a:prstGeom prst="bentConnector3">
            <a:avLst>
              <a:gd name="adj1" fmla="val 25000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81" name="Oval 80"/>
          <p:cNvSpPr/>
          <p:nvPr/>
        </p:nvSpPr>
        <p:spPr>
          <a:xfrm>
            <a:off x="457200" y="3009900"/>
            <a:ext cx="304800" cy="3048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104400" anchor="ctr" anchorCtr="1"/>
          <a:lstStyle/>
          <a:p>
            <a:pPr algn="ctr">
              <a:defRPr/>
            </a:pPr>
            <a:r>
              <a:rPr lang="en-US" sz="2800" b="1" dirty="0">
                <a:solidFill>
                  <a:schemeClr val="tx1"/>
                </a:solidFill>
                <a:latin typeface="Calibri"/>
                <a:cs typeface="Calibri"/>
              </a:rPr>
              <a:t>-</a:t>
            </a:r>
          </a:p>
        </p:txBody>
      </p:sp>
      <p:sp>
        <p:nvSpPr>
          <p:cNvPr id="82" name="Oval 81"/>
          <p:cNvSpPr/>
          <p:nvPr/>
        </p:nvSpPr>
        <p:spPr>
          <a:xfrm>
            <a:off x="838200" y="4390390"/>
            <a:ext cx="304800" cy="3048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104400" anchor="ctr" anchorCtr="1"/>
          <a:lstStyle/>
          <a:p>
            <a:pPr algn="ctr">
              <a:defRPr/>
            </a:pPr>
            <a:r>
              <a:rPr lang="en-US" sz="2800" b="1" dirty="0">
                <a:solidFill>
                  <a:schemeClr val="tx1"/>
                </a:solidFill>
                <a:latin typeface="Calibri"/>
                <a:cs typeface="Calibri"/>
              </a:rPr>
              <a:t>=</a:t>
            </a:r>
          </a:p>
        </p:txBody>
      </p:sp>
      <p:sp>
        <p:nvSpPr>
          <p:cNvPr id="83" name="Oval 82"/>
          <p:cNvSpPr/>
          <p:nvPr/>
        </p:nvSpPr>
        <p:spPr>
          <a:xfrm>
            <a:off x="838200" y="3467100"/>
            <a:ext cx="304800" cy="3048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104400" anchor="ctr" anchorCtr="1"/>
          <a:lstStyle/>
          <a:p>
            <a:pPr algn="ctr">
              <a:defRPr/>
            </a:pPr>
            <a:r>
              <a:rPr lang="en-US" sz="2800" b="1" dirty="0">
                <a:solidFill>
                  <a:schemeClr val="tx1"/>
                </a:solidFill>
                <a:latin typeface="Calibri"/>
                <a:cs typeface="Calibri"/>
              </a:rPr>
              <a:t>=</a:t>
            </a:r>
          </a:p>
        </p:txBody>
      </p:sp>
      <p:sp>
        <p:nvSpPr>
          <p:cNvPr id="84" name="Oval 83"/>
          <p:cNvSpPr/>
          <p:nvPr/>
        </p:nvSpPr>
        <p:spPr>
          <a:xfrm>
            <a:off x="838200" y="6210300"/>
            <a:ext cx="304800" cy="3048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104400" anchor="ctr" anchorCtr="1"/>
          <a:lstStyle/>
          <a:p>
            <a:pPr algn="ctr">
              <a:defRPr/>
            </a:pPr>
            <a:r>
              <a:rPr lang="en-US" sz="2800" b="1" dirty="0">
                <a:solidFill>
                  <a:schemeClr val="tx1"/>
                </a:solidFill>
                <a:latin typeface="Calibri"/>
                <a:cs typeface="Calibri"/>
              </a:rPr>
              <a:t>=</a:t>
            </a:r>
          </a:p>
        </p:txBody>
      </p:sp>
      <p:cxnSp>
        <p:nvCxnSpPr>
          <p:cNvPr id="85" name="Straight Connector 84"/>
          <p:cNvCxnSpPr>
            <a:stCxn id="71" idx="2"/>
            <a:endCxn id="81" idx="6"/>
          </p:cNvCxnSpPr>
          <p:nvPr/>
        </p:nvCxnSpPr>
        <p:spPr>
          <a:xfrm flipH="1" flipV="1">
            <a:off x="762002" y="3162300"/>
            <a:ext cx="228599" cy="5032"/>
          </a:xfrm>
          <a:prstGeom prst="lin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86" name="Elbow Connector 85"/>
          <p:cNvCxnSpPr>
            <a:stCxn id="83" idx="3"/>
            <a:endCxn id="82" idx="2"/>
          </p:cNvCxnSpPr>
          <p:nvPr/>
        </p:nvCxnSpPr>
        <p:spPr>
          <a:xfrm rot="5400000">
            <a:off x="452758" y="4112708"/>
            <a:ext cx="815527" cy="44637"/>
          </a:xfrm>
          <a:prstGeom prst="bentConnector4">
            <a:avLst>
              <a:gd name="adj1" fmla="val -233"/>
              <a:gd name="adj2" fmla="val 61213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87" name="Oval 86"/>
          <p:cNvSpPr/>
          <p:nvPr/>
        </p:nvSpPr>
        <p:spPr>
          <a:xfrm>
            <a:off x="457200" y="3924300"/>
            <a:ext cx="304800" cy="3048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104400" anchor="ctr" anchorCtr="1"/>
          <a:lstStyle/>
          <a:p>
            <a:pPr algn="ctr">
              <a:defRPr/>
            </a:pPr>
            <a:r>
              <a:rPr lang="en-US" sz="2800" b="1" dirty="0">
                <a:solidFill>
                  <a:schemeClr val="tx1"/>
                </a:solidFill>
                <a:latin typeface="Calibri"/>
                <a:cs typeface="Calibri"/>
              </a:rPr>
              <a:t>-</a:t>
            </a:r>
          </a:p>
        </p:txBody>
      </p:sp>
      <p:cxnSp>
        <p:nvCxnSpPr>
          <p:cNvPr id="88" name="Straight Connector 87"/>
          <p:cNvCxnSpPr>
            <a:endCxn id="87" idx="6"/>
          </p:cNvCxnSpPr>
          <p:nvPr/>
        </p:nvCxnSpPr>
        <p:spPr>
          <a:xfrm flipH="1" flipV="1">
            <a:off x="762002" y="4076701"/>
            <a:ext cx="228599" cy="843"/>
          </a:xfrm>
          <a:prstGeom prst="lin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90" name="Straight Connector 89"/>
          <p:cNvCxnSpPr>
            <a:stCxn id="74" idx="2"/>
            <a:endCxn id="89" idx="6"/>
          </p:cNvCxnSpPr>
          <p:nvPr/>
        </p:nvCxnSpPr>
        <p:spPr>
          <a:xfrm flipH="1">
            <a:off x="762002" y="4990263"/>
            <a:ext cx="228599" cy="838"/>
          </a:xfrm>
          <a:prstGeom prst="lin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91" name="Elbow Connector 90"/>
          <p:cNvCxnSpPr>
            <a:stCxn id="76" idx="2"/>
          </p:cNvCxnSpPr>
          <p:nvPr/>
        </p:nvCxnSpPr>
        <p:spPr>
          <a:xfrm rot="10800000">
            <a:off x="1143002" y="5181602"/>
            <a:ext cx="457199" cy="723061"/>
          </a:xfrm>
          <a:prstGeom prst="bentConnector2">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flipH="1" flipV="1">
            <a:off x="1143000" y="5442794"/>
            <a:ext cx="457200" cy="1"/>
          </a:xfrm>
          <a:prstGeom prst="lin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93" name="Oval 92"/>
          <p:cNvSpPr/>
          <p:nvPr/>
        </p:nvSpPr>
        <p:spPr>
          <a:xfrm>
            <a:off x="1024471" y="5329767"/>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57600" anchor="ctr" anchorCtr="1"/>
          <a:lstStyle/>
          <a:p>
            <a:pPr algn="ctr">
              <a:defRPr/>
            </a:pPr>
            <a:r>
              <a:rPr lang="en-US" b="1" dirty="0">
                <a:solidFill>
                  <a:schemeClr val="tx1"/>
                </a:solidFill>
                <a:latin typeface="Calibri"/>
                <a:cs typeface="Calibri"/>
              </a:rPr>
              <a:t>-</a:t>
            </a:r>
          </a:p>
        </p:txBody>
      </p:sp>
      <p:sp>
        <p:nvSpPr>
          <p:cNvPr id="94" name="Oval 93"/>
          <p:cNvSpPr/>
          <p:nvPr/>
        </p:nvSpPr>
        <p:spPr>
          <a:xfrm>
            <a:off x="1024464" y="5786967"/>
            <a:ext cx="228600" cy="228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57600" anchor="ctr" anchorCtr="1"/>
          <a:lstStyle/>
          <a:p>
            <a:pPr algn="ctr">
              <a:defRPr/>
            </a:pPr>
            <a:r>
              <a:rPr lang="en-US" b="1" dirty="0">
                <a:solidFill>
                  <a:schemeClr val="tx1"/>
                </a:solidFill>
                <a:latin typeface="Calibri"/>
                <a:cs typeface="Calibri"/>
              </a:rPr>
              <a:t>+</a:t>
            </a:r>
          </a:p>
        </p:txBody>
      </p:sp>
      <p:grpSp>
        <p:nvGrpSpPr>
          <p:cNvPr id="3" name="Group 33798"/>
          <p:cNvGrpSpPr/>
          <p:nvPr/>
        </p:nvGrpSpPr>
        <p:grpSpPr>
          <a:xfrm>
            <a:off x="5486400" y="2590800"/>
            <a:ext cx="1740027" cy="381000"/>
            <a:chOff x="4965573" y="5181600"/>
            <a:chExt cx="1740026" cy="381000"/>
          </a:xfrm>
        </p:grpSpPr>
        <p:sp>
          <p:nvSpPr>
            <p:cNvPr id="97" name="Rectangle 96"/>
            <p:cNvSpPr/>
            <p:nvPr/>
          </p:nvSpPr>
          <p:spPr bwMode="auto">
            <a:xfrm>
              <a:off x="5105400" y="5181600"/>
              <a:ext cx="1600199" cy="381000"/>
            </a:xfrm>
            <a:prstGeom prst="rect">
              <a:avLst/>
            </a:prstGeom>
            <a:solidFill>
              <a:schemeClr val="accent2">
                <a:lumMod val="75000"/>
              </a:schemeClr>
            </a:solidFill>
            <a:ln>
              <a:solidFill>
                <a:srgbClr val="008000"/>
              </a:solidFill>
            </a:ln>
          </p:spPr>
          <p:style>
            <a:lnRef idx="2">
              <a:schemeClr val="accent3">
                <a:shade val="50000"/>
              </a:schemeClr>
            </a:lnRef>
            <a:fillRef idx="1">
              <a:schemeClr val="accent3"/>
            </a:fillRef>
            <a:effectRef idx="0">
              <a:schemeClr val="accent3"/>
            </a:effectRef>
            <a:fontRef idx="minor">
              <a:schemeClr val="lt1"/>
            </a:fontRef>
          </p:style>
          <p:txBody>
            <a:bodyPr tIns="93600" anchor="ctr"/>
            <a:lstStyle/>
            <a:p>
              <a:pPr algn="ctr">
                <a:lnSpc>
                  <a:spcPts val="1320"/>
                </a:lnSpc>
              </a:pPr>
              <a:r>
                <a:rPr lang="el-GR" sz="1600" dirty="0" smtClean="0">
                  <a:solidFill>
                    <a:schemeClr val="tx1"/>
                  </a:solidFill>
                  <a:latin typeface="Calibri"/>
                  <a:cs typeface="Calibri"/>
                </a:rPr>
                <a:t>Ταμειακές Ροές Εξόδων </a:t>
              </a:r>
              <a:endParaRPr lang="en-US" sz="1600" dirty="0">
                <a:solidFill>
                  <a:schemeClr val="tx1"/>
                </a:solidFill>
                <a:latin typeface="Calibri"/>
                <a:cs typeface="Calibri"/>
              </a:endParaRPr>
            </a:p>
          </p:txBody>
        </p:sp>
        <p:sp>
          <p:nvSpPr>
            <p:cNvPr id="100" name="Oval 99"/>
            <p:cNvSpPr/>
            <p:nvPr/>
          </p:nvSpPr>
          <p:spPr>
            <a:xfrm>
              <a:off x="4965573" y="5206750"/>
              <a:ext cx="304800" cy="3048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104400" anchor="ctr" anchorCtr="1"/>
            <a:lstStyle/>
            <a:p>
              <a:pPr algn="ctr">
                <a:defRPr/>
              </a:pPr>
              <a:r>
                <a:rPr lang="en-US" sz="2800" b="1" dirty="0">
                  <a:solidFill>
                    <a:schemeClr val="tx1"/>
                  </a:solidFill>
                  <a:latin typeface="Calibri"/>
                  <a:cs typeface="Calibri"/>
                </a:rPr>
                <a:t>=</a:t>
              </a:r>
            </a:p>
          </p:txBody>
        </p:sp>
      </p:grpSp>
      <p:cxnSp>
        <p:nvCxnSpPr>
          <p:cNvPr id="101" name="Elbow Connector 100"/>
          <p:cNvCxnSpPr>
            <a:stCxn id="73" idx="0"/>
            <a:endCxn id="100" idx="2"/>
          </p:cNvCxnSpPr>
          <p:nvPr/>
        </p:nvCxnSpPr>
        <p:spPr>
          <a:xfrm flipV="1">
            <a:off x="4641021" y="2768351"/>
            <a:ext cx="845379" cy="1307512"/>
          </a:xfrm>
          <a:prstGeom prst="bentConnector3">
            <a:avLst>
              <a:gd name="adj1" fmla="val 50000"/>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04" name="Straight Connector 103"/>
          <p:cNvCxnSpPr>
            <a:stCxn id="108" idx="2"/>
          </p:cNvCxnSpPr>
          <p:nvPr/>
        </p:nvCxnSpPr>
        <p:spPr>
          <a:xfrm flipH="1" flipV="1">
            <a:off x="4648200" y="3175001"/>
            <a:ext cx="274320" cy="5080"/>
          </a:xfrm>
          <a:prstGeom prst="lin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108" name="Oval 107"/>
          <p:cNvSpPr/>
          <p:nvPr/>
        </p:nvSpPr>
        <p:spPr>
          <a:xfrm>
            <a:off x="4922520" y="3027680"/>
            <a:ext cx="304800" cy="3048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104400" anchor="ctr" anchorCtr="1"/>
          <a:lstStyle/>
          <a:p>
            <a:pPr algn="ctr">
              <a:defRPr/>
            </a:pPr>
            <a:r>
              <a:rPr lang="en-US" sz="2800" b="1" dirty="0">
                <a:solidFill>
                  <a:schemeClr val="tx1"/>
                </a:solidFill>
                <a:latin typeface="Calibri"/>
                <a:cs typeface="Calibri"/>
              </a:rPr>
              <a:t>+</a:t>
            </a:r>
          </a:p>
        </p:txBody>
      </p:sp>
      <p:sp>
        <p:nvSpPr>
          <p:cNvPr id="114" name="Rectangle 113"/>
          <p:cNvSpPr/>
          <p:nvPr/>
        </p:nvSpPr>
        <p:spPr>
          <a:xfrm>
            <a:off x="4413251" y="4191000"/>
            <a:ext cx="228600" cy="2286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2" name="TextBox 121"/>
          <p:cNvSpPr txBox="1"/>
          <p:nvPr/>
        </p:nvSpPr>
        <p:spPr>
          <a:xfrm>
            <a:off x="5410200" y="1915161"/>
            <a:ext cx="1981200" cy="830997"/>
          </a:xfrm>
          <a:prstGeom prst="rect">
            <a:avLst/>
          </a:prstGeom>
          <a:noFill/>
        </p:spPr>
        <p:txBody>
          <a:bodyPr wrap="square">
            <a:spAutoFit/>
          </a:bodyPr>
          <a:lstStyle/>
          <a:p>
            <a:pPr marL="285750" indent="-285750" algn="ctr">
              <a:buFont typeface="Wingdings" charset="0"/>
              <a:buChar char="è"/>
              <a:defRPr/>
            </a:pPr>
            <a:r>
              <a:rPr lang="el-GR" sz="1600" b="1" i="1" dirty="0" smtClean="0">
                <a:latin typeface="Calibri"/>
                <a:cs typeface="Calibri"/>
              </a:rPr>
              <a:t>Νέο Σύνολο</a:t>
            </a:r>
            <a:r>
              <a:rPr lang="en-US" sz="1600" b="1" i="1" dirty="0" smtClean="0">
                <a:latin typeface="Calibri"/>
                <a:cs typeface="Calibri"/>
              </a:rPr>
              <a:t> </a:t>
            </a:r>
            <a:endParaRPr lang="en-US" sz="1600" b="1" i="1" dirty="0">
              <a:latin typeface="Calibri"/>
              <a:cs typeface="Calibri"/>
            </a:endParaRPr>
          </a:p>
          <a:p>
            <a:pPr algn="ctr">
              <a:defRPr/>
            </a:pPr>
            <a:r>
              <a:rPr lang="el-GR" sz="1600" b="1" i="1" dirty="0" smtClean="0">
                <a:latin typeface="Calibri"/>
                <a:cs typeface="Calibri"/>
              </a:rPr>
              <a:t>Στο </a:t>
            </a:r>
            <a:r>
              <a:rPr lang="en-US" sz="1600" b="1" i="1" dirty="0" smtClean="0">
                <a:latin typeface="Calibri"/>
                <a:cs typeface="Calibri"/>
              </a:rPr>
              <a:t>GFSM </a:t>
            </a:r>
            <a:r>
              <a:rPr lang="en-US" sz="1600" b="1" i="1" dirty="0">
                <a:latin typeface="Calibri"/>
                <a:cs typeface="Calibri"/>
              </a:rPr>
              <a:t>2014</a:t>
            </a:r>
          </a:p>
          <a:p>
            <a:pPr>
              <a:defRPr/>
            </a:pPr>
            <a:endParaRPr lang="en-US" sz="1600" b="1" dirty="0">
              <a:latin typeface="Calibri"/>
              <a:cs typeface="Calibri"/>
            </a:endParaRPr>
          </a:p>
        </p:txBody>
      </p:sp>
      <p:sp>
        <p:nvSpPr>
          <p:cNvPr id="123" name="Rectangle 122"/>
          <p:cNvSpPr/>
          <p:nvPr/>
        </p:nvSpPr>
        <p:spPr>
          <a:xfrm rot="5400000">
            <a:off x="7562599" y="2495801"/>
            <a:ext cx="1295400" cy="1332999"/>
          </a:xfrm>
          <a:prstGeom prst="rect">
            <a:avLst/>
          </a:prstGeom>
          <a:solidFill>
            <a:schemeClr val="accent3"/>
          </a:solidFill>
          <a:ln/>
        </p:spPr>
        <p:style>
          <a:lnRef idx="2">
            <a:schemeClr val="accent6">
              <a:shade val="50000"/>
            </a:schemeClr>
          </a:lnRef>
          <a:fillRef idx="1">
            <a:schemeClr val="accent6"/>
          </a:fillRef>
          <a:effectRef idx="0">
            <a:schemeClr val="accent6"/>
          </a:effectRef>
          <a:fontRef idx="minor">
            <a:schemeClr val="lt1"/>
          </a:fontRef>
        </p:style>
        <p:txBody>
          <a:bodyPr vert="vert270" lIns="0" tIns="0" rIns="0" anchor="ctr"/>
          <a:lstStyle/>
          <a:p>
            <a:pPr algn="ctr">
              <a:lnSpc>
                <a:spcPts val="1600"/>
              </a:lnSpc>
              <a:defRPr/>
            </a:pPr>
            <a:r>
              <a:rPr lang="el-GR" sz="1400" dirty="0" smtClean="0">
                <a:solidFill>
                  <a:srgbClr val="000000"/>
                </a:solidFill>
                <a:latin typeface="Calibri"/>
                <a:cs typeface="Calibri"/>
              </a:rPr>
              <a:t>Λειτουργικές Δραστηριότητες</a:t>
            </a:r>
            <a:endParaRPr lang="en-US" sz="1400" dirty="0">
              <a:solidFill>
                <a:srgbClr val="000000"/>
              </a:solidFill>
              <a:latin typeface="Calibri"/>
              <a:cs typeface="Calibri"/>
            </a:endParaRPr>
          </a:p>
        </p:txBody>
      </p:sp>
      <p:sp>
        <p:nvSpPr>
          <p:cNvPr id="124" name="Rectangle 123"/>
          <p:cNvSpPr/>
          <p:nvPr/>
        </p:nvSpPr>
        <p:spPr>
          <a:xfrm rot="5400000">
            <a:off x="7791199" y="3638801"/>
            <a:ext cx="838200" cy="1332999"/>
          </a:xfrm>
          <a:prstGeom prst="rect">
            <a:avLst/>
          </a:prstGeom>
          <a:solidFill>
            <a:schemeClr val="accent3"/>
          </a:solidFill>
          <a:ln/>
        </p:spPr>
        <p:style>
          <a:lnRef idx="2">
            <a:schemeClr val="accent6">
              <a:shade val="50000"/>
            </a:schemeClr>
          </a:lnRef>
          <a:fillRef idx="1">
            <a:schemeClr val="accent6"/>
          </a:fillRef>
          <a:effectRef idx="0">
            <a:schemeClr val="accent6"/>
          </a:effectRef>
          <a:fontRef idx="minor">
            <a:schemeClr val="lt1"/>
          </a:fontRef>
        </p:style>
        <p:txBody>
          <a:bodyPr vert="vert270" lIns="0" tIns="0" rIns="0" anchor="ctr"/>
          <a:lstStyle/>
          <a:p>
            <a:pPr algn="ctr">
              <a:lnSpc>
                <a:spcPts val="1600"/>
              </a:lnSpc>
              <a:defRPr/>
            </a:pPr>
            <a:r>
              <a:rPr lang="el-GR" sz="1400" dirty="0" smtClean="0">
                <a:solidFill>
                  <a:srgbClr val="000000"/>
                </a:solidFill>
                <a:latin typeface="Calibri"/>
                <a:cs typeface="Calibri"/>
              </a:rPr>
              <a:t>Αγορά/Πώληση Μη </a:t>
            </a:r>
            <a:r>
              <a:rPr lang="el-GR" sz="1400" dirty="0" err="1" smtClean="0">
                <a:solidFill>
                  <a:srgbClr val="000000"/>
                </a:solidFill>
                <a:latin typeface="Calibri"/>
                <a:cs typeface="Calibri"/>
              </a:rPr>
              <a:t>χρημ</a:t>
            </a:r>
            <a:r>
              <a:rPr lang="el-GR" sz="1400" dirty="0" smtClean="0">
                <a:solidFill>
                  <a:srgbClr val="000000"/>
                </a:solidFill>
                <a:latin typeface="Calibri"/>
                <a:cs typeface="Calibri"/>
              </a:rPr>
              <a:t>/</a:t>
            </a:r>
            <a:r>
              <a:rPr lang="el-GR" sz="1400" dirty="0" err="1" smtClean="0">
                <a:solidFill>
                  <a:srgbClr val="000000"/>
                </a:solidFill>
                <a:latin typeface="Calibri"/>
                <a:cs typeface="Calibri"/>
              </a:rPr>
              <a:t>κών</a:t>
            </a:r>
            <a:r>
              <a:rPr lang="el-GR" sz="1400" dirty="0" smtClean="0">
                <a:solidFill>
                  <a:srgbClr val="000000"/>
                </a:solidFill>
                <a:latin typeface="Calibri"/>
                <a:cs typeface="Calibri"/>
              </a:rPr>
              <a:t> στοιχείων ενεργητικού</a:t>
            </a:r>
            <a:endParaRPr lang="en-US" sz="1400" dirty="0">
              <a:solidFill>
                <a:srgbClr val="000000"/>
              </a:solidFill>
              <a:latin typeface="Calibri"/>
              <a:cs typeface="Calibri"/>
            </a:endParaRPr>
          </a:p>
        </p:txBody>
      </p:sp>
      <p:sp>
        <p:nvSpPr>
          <p:cNvPr id="125" name="Rectangle 124"/>
          <p:cNvSpPr/>
          <p:nvPr/>
        </p:nvSpPr>
        <p:spPr>
          <a:xfrm rot="5400000">
            <a:off x="7562599" y="4781801"/>
            <a:ext cx="1295400" cy="1332999"/>
          </a:xfrm>
          <a:prstGeom prst="rect">
            <a:avLst/>
          </a:prstGeom>
          <a:solidFill>
            <a:schemeClr val="accent3"/>
          </a:solidFill>
          <a:ln/>
        </p:spPr>
        <p:style>
          <a:lnRef idx="2">
            <a:schemeClr val="accent6">
              <a:shade val="50000"/>
            </a:schemeClr>
          </a:lnRef>
          <a:fillRef idx="1">
            <a:schemeClr val="accent6"/>
          </a:fillRef>
          <a:effectRef idx="0">
            <a:schemeClr val="accent6"/>
          </a:effectRef>
          <a:fontRef idx="minor">
            <a:schemeClr val="lt1"/>
          </a:fontRef>
        </p:style>
        <p:txBody>
          <a:bodyPr vert="vert270" lIns="0" tIns="0" rIns="0" anchor="ctr"/>
          <a:lstStyle/>
          <a:p>
            <a:pPr algn="ctr">
              <a:lnSpc>
                <a:spcPts val="1600"/>
              </a:lnSpc>
              <a:defRPr/>
            </a:pPr>
            <a:r>
              <a:rPr lang="el-GR" sz="1400" dirty="0" smtClean="0">
                <a:solidFill>
                  <a:srgbClr val="000000"/>
                </a:solidFill>
                <a:latin typeface="Calibri"/>
                <a:cs typeface="Calibri"/>
              </a:rPr>
              <a:t> Χρηματοδότηση πλην μετρητών</a:t>
            </a:r>
            <a:endParaRPr lang="en-US" sz="1400" dirty="0">
              <a:solidFill>
                <a:srgbClr val="000000"/>
              </a:solidFill>
              <a:latin typeface="Calibri"/>
              <a:cs typeface="Calibri"/>
            </a:endParaRPr>
          </a:p>
        </p:txBody>
      </p:sp>
      <p:cxnSp>
        <p:nvCxnSpPr>
          <p:cNvPr id="33802" name="Straight Connector 33801"/>
          <p:cNvCxnSpPr/>
          <p:nvPr/>
        </p:nvCxnSpPr>
        <p:spPr>
          <a:xfrm>
            <a:off x="4648200" y="2514600"/>
            <a:ext cx="2895600"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4648200" y="3352800"/>
            <a:ext cx="2895600" cy="4572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a:off x="4648200" y="3886200"/>
            <a:ext cx="2895600"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a:off x="4648200" y="4267200"/>
            <a:ext cx="2895600" cy="4572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146" name="Straight Connector 145"/>
          <p:cNvCxnSpPr/>
          <p:nvPr/>
        </p:nvCxnSpPr>
        <p:spPr>
          <a:xfrm>
            <a:off x="4648200" y="4800600"/>
            <a:ext cx="2895600"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a:off x="4648200" y="6085840"/>
            <a:ext cx="2895600"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109" name="Curved Connector 108"/>
          <p:cNvCxnSpPr>
            <a:stCxn id="97" idx="2"/>
            <a:endCxn id="114" idx="3"/>
          </p:cNvCxnSpPr>
          <p:nvPr/>
        </p:nvCxnSpPr>
        <p:spPr>
          <a:xfrm rot="5400000">
            <a:off x="4867339" y="2746312"/>
            <a:ext cx="1333500" cy="1784477"/>
          </a:xfrm>
          <a:prstGeom prst="curvedConnector2">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51" name="Elbow Connector 150"/>
          <p:cNvCxnSpPr>
            <a:endCxn id="84" idx="2"/>
          </p:cNvCxnSpPr>
          <p:nvPr/>
        </p:nvCxnSpPr>
        <p:spPr>
          <a:xfrm rot="5400000">
            <a:off x="95251" y="5467349"/>
            <a:ext cx="1638300" cy="152403"/>
          </a:xfrm>
          <a:prstGeom prst="bentConnector4">
            <a:avLst>
              <a:gd name="adj1" fmla="val -387"/>
              <a:gd name="adj2" fmla="val 249998"/>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89" name="Oval 88"/>
          <p:cNvSpPr/>
          <p:nvPr/>
        </p:nvSpPr>
        <p:spPr>
          <a:xfrm>
            <a:off x="457200" y="4838700"/>
            <a:ext cx="304800" cy="3048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104400" anchor="ctr" anchorCtr="1"/>
          <a:lstStyle/>
          <a:p>
            <a:pPr algn="ctr">
              <a:defRPr/>
            </a:pPr>
            <a:r>
              <a:rPr lang="en-US" sz="2800" b="1" dirty="0">
                <a:solidFill>
                  <a:schemeClr val="tx1"/>
                </a:solidFill>
                <a:latin typeface="Calibri"/>
                <a:cs typeface="Calibri"/>
              </a:rPr>
              <a:t>+</a:t>
            </a:r>
          </a:p>
        </p:txBody>
      </p:sp>
      <p:sp>
        <p:nvSpPr>
          <p:cNvPr id="56" name="55 - Ορθογώνιο"/>
          <p:cNvSpPr/>
          <p:nvPr/>
        </p:nvSpPr>
        <p:spPr>
          <a:xfrm>
            <a:off x="6660232" y="6453336"/>
            <a:ext cx="2771800" cy="404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200" i="1" dirty="0" smtClean="0">
                <a:solidFill>
                  <a:schemeClr val="tx1">
                    <a:lumMod val="50000"/>
                    <a:lumOff val="50000"/>
                  </a:schemeClr>
                </a:solidFill>
              </a:rPr>
              <a:t>Πηγή </a:t>
            </a:r>
            <a:r>
              <a:rPr lang="en-US" sz="1200" i="1" dirty="0" smtClean="0">
                <a:solidFill>
                  <a:schemeClr val="tx1">
                    <a:lumMod val="50000"/>
                    <a:lumOff val="50000"/>
                  </a:schemeClr>
                </a:solidFill>
              </a:rPr>
              <a:t>GFSM2014</a:t>
            </a:r>
          </a:p>
          <a:p>
            <a:pPr algn="ctr"/>
            <a:r>
              <a:rPr lang="el-GR" sz="1200" i="1" dirty="0" smtClean="0">
                <a:solidFill>
                  <a:schemeClr val="tx1">
                    <a:lumMod val="50000"/>
                    <a:lumOff val="50000"/>
                  </a:schemeClr>
                </a:solidFill>
              </a:rPr>
              <a:t>Γενικό Λογιστήριο του Κράτους</a:t>
            </a:r>
            <a:endParaRPr lang="el-GR" sz="1200" i="1" dirty="0">
              <a:solidFill>
                <a:schemeClr val="tx1">
                  <a:lumMod val="50000"/>
                  <a:lumOff val="50000"/>
                </a:schemeClr>
              </a:solidFill>
            </a:endParaRPr>
          </a:p>
        </p:txBody>
      </p:sp>
    </p:spTree>
    <p:extLst>
      <p:ext uri="{BB962C8B-B14F-4D97-AF65-F5344CB8AC3E}">
        <p14:creationId xmlns="" xmlns:p14="http://schemas.microsoft.com/office/powerpoint/2010/main" val="2640304757"/>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TotalTime>
  <Words>1843</Words>
  <Application>Microsoft Office PowerPoint</Application>
  <PresentationFormat>Προβολή στην οθόνη (4:3)</PresentationFormat>
  <Paragraphs>682</Paragraphs>
  <Slides>25</Slides>
  <Notes>0</Notes>
  <HiddenSlides>0</HiddenSlides>
  <MMClips>1</MMClips>
  <ScaleCrop>false</ScaleCrop>
  <HeadingPairs>
    <vt:vector size="4" baseType="variant">
      <vt:variant>
        <vt:lpstr>Θέμα</vt:lpstr>
      </vt:variant>
      <vt:variant>
        <vt:i4>1</vt:i4>
      </vt:variant>
      <vt:variant>
        <vt:lpstr>Τίτλοι διαφανειών</vt:lpstr>
      </vt:variant>
      <vt:variant>
        <vt:i4>25</vt:i4>
      </vt:variant>
    </vt:vector>
  </HeadingPairs>
  <TitlesOfParts>
    <vt:vector size="26" baseType="lpstr">
      <vt:lpstr>Θέμα του Office</vt:lpstr>
      <vt:lpstr>Διαφάνεια 1</vt:lpstr>
      <vt:lpstr>Νομοθετικό Πλαίσιο για τη συλλογή των οικονομικών στοιχείων και τη δημοσίευση των στοιχείων</vt:lpstr>
      <vt:lpstr>Μητρώο Φορέων Γενικής Κυβέρνησης της ΕΛΣΤΑΤ</vt:lpstr>
      <vt:lpstr>Δεδομένα μηνιαίας εκτέλεσης προϋπολογισμού</vt:lpstr>
      <vt:lpstr>Μετασχηματισμός οικονομικών στοιχείων φορέων γενικής κυβέρνησης</vt:lpstr>
      <vt:lpstr>Μετασχηματισμός οικονομικών στοιχείων φορέων γενικής κυβέρνησης</vt:lpstr>
      <vt:lpstr>Μετασχηματισμός οικονομικών στοιχείων φορέων γενικής κυβέρνησης</vt:lpstr>
      <vt:lpstr>Συνθήκη μεταξύ μη χρηματοοικονομικών και χρηματοοικονομικών συναλλαγών</vt:lpstr>
      <vt:lpstr>Κατάσταση πηγών και χρήσεων διαθεσίμων</vt:lpstr>
      <vt:lpstr>Ιαν. – Αύγουστος 2018 Γενική Κυβέρνηση σε εκατ. ευρώ</vt:lpstr>
      <vt:lpstr>Ιαν. – Αύγουστος 2018 Γενική Κυβέρνηση σε εκατ. ευρώ</vt:lpstr>
      <vt:lpstr>Ιαν. – Αύγουστος 2018 Γενική Κυβέρνηση σε εκατ. ευρώ</vt:lpstr>
      <vt:lpstr>Ιαν. – Αύγουστος 2018 Γενική Κυβέρνηση – Απαλοιφές σε εκατ. ευρώ</vt:lpstr>
      <vt:lpstr>Διαφάνεια 14</vt:lpstr>
      <vt:lpstr>Ορισμός ληξιπρόθεσμων υποχρεώσεων γενικής κυβέρνησης</vt:lpstr>
      <vt:lpstr>Διαφάνεια 16</vt:lpstr>
      <vt:lpstr>Οργάνωση οικονομικών στοιχείων </vt:lpstr>
      <vt:lpstr>Οργάνωση οικονομικών στοιχείων </vt:lpstr>
      <vt:lpstr>Μηνιαία εξέλιξη εκκρεμών επιστροφών άμεσων φόρων</vt:lpstr>
      <vt:lpstr>Ληξιπρόθεσμες υποχρεώσεις γενικής κυβέρνησης</vt:lpstr>
      <vt:lpstr>Δελτία Εκτέλεσης Προϋπολογισμού</vt:lpstr>
      <vt:lpstr>Δελτίο Μηνιαίων Στοιχείων Γενικής Κυβέρνησης</vt:lpstr>
      <vt:lpstr>Ημερολόγιο Ανακοινώσεων Δελτίων Τύπου 2018 Υπουργείο Οικονομικών</vt:lpstr>
      <vt:lpstr>Εφαρμογή για την υποβολή σχολίων από το κοινό</vt:lpstr>
      <vt:lpstr>Εγχειρίδια Κυβερνητικών Στατιστικών</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mapostolopoulou</dc:creator>
  <cp:lastModifiedBy>sstauropoulou</cp:lastModifiedBy>
  <cp:revision>194</cp:revision>
  <dcterms:created xsi:type="dcterms:W3CDTF">2018-11-12T08:00:47Z</dcterms:created>
  <dcterms:modified xsi:type="dcterms:W3CDTF">2018-11-20T07:14:44Z</dcterms:modified>
</cp:coreProperties>
</file>