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6"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1A3B4BF-971F-4533-B04B-E189EE237066}"/>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5A6B64F4-814D-4DBB-A29E-68D910D5F3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B274DD6B-2632-4456-944B-21004B5E94B0}"/>
              </a:ext>
            </a:extLst>
          </p:cNvPr>
          <p:cNvSpPr>
            <a:spLocks noGrp="1"/>
          </p:cNvSpPr>
          <p:nvPr>
            <p:ph type="dt" sz="half" idx="10"/>
          </p:nvPr>
        </p:nvSpPr>
        <p:spPr/>
        <p:txBody>
          <a:bodyPr/>
          <a:lstStyle/>
          <a:p>
            <a:fld id="{E4ACF226-706A-4CE4-98FF-24F54976682B}" type="datetimeFigureOut">
              <a:rPr lang="el-GR" smtClean="0"/>
              <a:t>19/12/2022</a:t>
            </a:fld>
            <a:endParaRPr lang="el-GR"/>
          </a:p>
        </p:txBody>
      </p:sp>
      <p:sp>
        <p:nvSpPr>
          <p:cNvPr id="5" name="Θέση υποσέλιδου 4">
            <a:extLst>
              <a:ext uri="{FF2B5EF4-FFF2-40B4-BE49-F238E27FC236}">
                <a16:creationId xmlns:a16="http://schemas.microsoft.com/office/drawing/2014/main" id="{1CF78EE6-8EBB-45FE-9799-370ADCCA7A80}"/>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B3D7DA70-000A-4B52-9443-3706FC0145DE}"/>
              </a:ext>
            </a:extLst>
          </p:cNvPr>
          <p:cNvSpPr>
            <a:spLocks noGrp="1"/>
          </p:cNvSpPr>
          <p:nvPr>
            <p:ph type="sldNum" sz="quarter" idx="12"/>
          </p:nvPr>
        </p:nvSpPr>
        <p:spPr/>
        <p:txBody>
          <a:bodyPr/>
          <a:lstStyle/>
          <a:p>
            <a:fld id="{B21BE245-E19B-4ABE-99F5-F73C2EADD347}" type="slidenum">
              <a:rPr lang="el-GR" smtClean="0"/>
              <a:t>‹#›</a:t>
            </a:fld>
            <a:endParaRPr lang="el-GR"/>
          </a:p>
        </p:txBody>
      </p:sp>
    </p:spTree>
    <p:extLst>
      <p:ext uri="{BB962C8B-B14F-4D97-AF65-F5344CB8AC3E}">
        <p14:creationId xmlns:p14="http://schemas.microsoft.com/office/powerpoint/2010/main" val="336955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FCC1FC0-7327-4E5A-94AA-EA2FC9FD9FED}"/>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DCF0D357-141F-4CCB-8C22-24EF13A99B6F}"/>
              </a:ext>
            </a:extLst>
          </p:cNvPr>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1D57E34E-6761-4F3E-9576-ADA215A138B6}"/>
              </a:ext>
            </a:extLst>
          </p:cNvPr>
          <p:cNvSpPr>
            <a:spLocks noGrp="1"/>
          </p:cNvSpPr>
          <p:nvPr>
            <p:ph type="dt" sz="half" idx="10"/>
          </p:nvPr>
        </p:nvSpPr>
        <p:spPr/>
        <p:txBody>
          <a:bodyPr/>
          <a:lstStyle/>
          <a:p>
            <a:fld id="{E4ACF226-706A-4CE4-98FF-24F54976682B}" type="datetimeFigureOut">
              <a:rPr lang="el-GR" smtClean="0"/>
              <a:t>19/12/2022</a:t>
            </a:fld>
            <a:endParaRPr lang="el-GR"/>
          </a:p>
        </p:txBody>
      </p:sp>
      <p:sp>
        <p:nvSpPr>
          <p:cNvPr id="5" name="Θέση υποσέλιδου 4">
            <a:extLst>
              <a:ext uri="{FF2B5EF4-FFF2-40B4-BE49-F238E27FC236}">
                <a16:creationId xmlns:a16="http://schemas.microsoft.com/office/drawing/2014/main" id="{8204FD56-B9A6-4E6D-BDC9-37832532D645}"/>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BAF6E623-D77A-4830-9F63-CC61AADBF809}"/>
              </a:ext>
            </a:extLst>
          </p:cNvPr>
          <p:cNvSpPr>
            <a:spLocks noGrp="1"/>
          </p:cNvSpPr>
          <p:nvPr>
            <p:ph type="sldNum" sz="quarter" idx="12"/>
          </p:nvPr>
        </p:nvSpPr>
        <p:spPr/>
        <p:txBody>
          <a:bodyPr/>
          <a:lstStyle/>
          <a:p>
            <a:fld id="{B21BE245-E19B-4ABE-99F5-F73C2EADD347}" type="slidenum">
              <a:rPr lang="el-GR" smtClean="0"/>
              <a:t>‹#›</a:t>
            </a:fld>
            <a:endParaRPr lang="el-GR"/>
          </a:p>
        </p:txBody>
      </p:sp>
    </p:spTree>
    <p:extLst>
      <p:ext uri="{BB962C8B-B14F-4D97-AF65-F5344CB8AC3E}">
        <p14:creationId xmlns:p14="http://schemas.microsoft.com/office/powerpoint/2010/main" val="2542266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AD17E7F8-E11F-4271-B4B0-51B286A4CCE2}"/>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3719294E-D791-46E0-8D08-95B6B50A22D2}"/>
              </a:ext>
            </a:extLst>
          </p:cNvPr>
          <p:cNvSpPr>
            <a:spLocks noGrp="1"/>
          </p:cNvSpPr>
          <p:nvPr>
            <p:ph type="body" orient="vert" idx="1"/>
          </p:nvPr>
        </p:nvSpPr>
        <p:spPr>
          <a:xfrm>
            <a:off x="838200" y="365125"/>
            <a:ext cx="7734300"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9016FF10-B854-45D6-8896-EE1B92F4335B}"/>
              </a:ext>
            </a:extLst>
          </p:cNvPr>
          <p:cNvSpPr>
            <a:spLocks noGrp="1"/>
          </p:cNvSpPr>
          <p:nvPr>
            <p:ph type="dt" sz="half" idx="10"/>
          </p:nvPr>
        </p:nvSpPr>
        <p:spPr/>
        <p:txBody>
          <a:bodyPr/>
          <a:lstStyle/>
          <a:p>
            <a:fld id="{E4ACF226-706A-4CE4-98FF-24F54976682B}" type="datetimeFigureOut">
              <a:rPr lang="el-GR" smtClean="0"/>
              <a:t>19/12/2022</a:t>
            </a:fld>
            <a:endParaRPr lang="el-GR"/>
          </a:p>
        </p:txBody>
      </p:sp>
      <p:sp>
        <p:nvSpPr>
          <p:cNvPr id="5" name="Θέση υποσέλιδου 4">
            <a:extLst>
              <a:ext uri="{FF2B5EF4-FFF2-40B4-BE49-F238E27FC236}">
                <a16:creationId xmlns:a16="http://schemas.microsoft.com/office/drawing/2014/main" id="{232CA3B8-1697-440A-8629-51342F183BD4}"/>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269BDB8A-F741-45B7-98C7-97BE534EC0EC}"/>
              </a:ext>
            </a:extLst>
          </p:cNvPr>
          <p:cNvSpPr>
            <a:spLocks noGrp="1"/>
          </p:cNvSpPr>
          <p:nvPr>
            <p:ph type="sldNum" sz="quarter" idx="12"/>
          </p:nvPr>
        </p:nvSpPr>
        <p:spPr/>
        <p:txBody>
          <a:bodyPr/>
          <a:lstStyle/>
          <a:p>
            <a:fld id="{B21BE245-E19B-4ABE-99F5-F73C2EADD347}" type="slidenum">
              <a:rPr lang="el-GR" smtClean="0"/>
              <a:t>‹#›</a:t>
            </a:fld>
            <a:endParaRPr lang="el-GR"/>
          </a:p>
        </p:txBody>
      </p:sp>
    </p:spTree>
    <p:extLst>
      <p:ext uri="{BB962C8B-B14F-4D97-AF65-F5344CB8AC3E}">
        <p14:creationId xmlns:p14="http://schemas.microsoft.com/office/powerpoint/2010/main" val="3881321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B7EC07D-A4C3-4A7F-BFC2-249AB209E49B}"/>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C92BEC61-EC83-417E-B912-5788B0BD51D7}"/>
              </a:ext>
            </a:extLst>
          </p:cNvPr>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38B3FCFE-6537-4BC7-AECA-504011B97A4F}"/>
              </a:ext>
            </a:extLst>
          </p:cNvPr>
          <p:cNvSpPr>
            <a:spLocks noGrp="1"/>
          </p:cNvSpPr>
          <p:nvPr>
            <p:ph type="dt" sz="half" idx="10"/>
          </p:nvPr>
        </p:nvSpPr>
        <p:spPr/>
        <p:txBody>
          <a:bodyPr/>
          <a:lstStyle/>
          <a:p>
            <a:fld id="{E4ACF226-706A-4CE4-98FF-24F54976682B}" type="datetimeFigureOut">
              <a:rPr lang="el-GR" smtClean="0"/>
              <a:t>19/12/2022</a:t>
            </a:fld>
            <a:endParaRPr lang="el-GR"/>
          </a:p>
        </p:txBody>
      </p:sp>
      <p:sp>
        <p:nvSpPr>
          <p:cNvPr id="5" name="Θέση υποσέλιδου 4">
            <a:extLst>
              <a:ext uri="{FF2B5EF4-FFF2-40B4-BE49-F238E27FC236}">
                <a16:creationId xmlns:a16="http://schemas.microsoft.com/office/drawing/2014/main" id="{F98FDAF4-79A3-44ED-A322-C30E1A8A8C18}"/>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952788F5-4657-41DF-88EB-BE6C2B576E9B}"/>
              </a:ext>
            </a:extLst>
          </p:cNvPr>
          <p:cNvSpPr>
            <a:spLocks noGrp="1"/>
          </p:cNvSpPr>
          <p:nvPr>
            <p:ph type="sldNum" sz="quarter" idx="12"/>
          </p:nvPr>
        </p:nvSpPr>
        <p:spPr/>
        <p:txBody>
          <a:bodyPr/>
          <a:lstStyle/>
          <a:p>
            <a:fld id="{B21BE245-E19B-4ABE-99F5-F73C2EADD347}" type="slidenum">
              <a:rPr lang="el-GR" smtClean="0"/>
              <a:t>‹#›</a:t>
            </a:fld>
            <a:endParaRPr lang="el-GR"/>
          </a:p>
        </p:txBody>
      </p:sp>
    </p:spTree>
    <p:extLst>
      <p:ext uri="{BB962C8B-B14F-4D97-AF65-F5344CB8AC3E}">
        <p14:creationId xmlns:p14="http://schemas.microsoft.com/office/powerpoint/2010/main" val="3676025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C551D9A-0B40-411C-BC4F-A96DA02BBEFE}"/>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7FBB32BF-E5EA-45EA-A4B2-E094AAC4AA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Θέση ημερομηνίας 3">
            <a:extLst>
              <a:ext uri="{FF2B5EF4-FFF2-40B4-BE49-F238E27FC236}">
                <a16:creationId xmlns:a16="http://schemas.microsoft.com/office/drawing/2014/main" id="{96145596-A9EA-49B5-932B-C6F4D86A8BB8}"/>
              </a:ext>
            </a:extLst>
          </p:cNvPr>
          <p:cNvSpPr>
            <a:spLocks noGrp="1"/>
          </p:cNvSpPr>
          <p:nvPr>
            <p:ph type="dt" sz="half" idx="10"/>
          </p:nvPr>
        </p:nvSpPr>
        <p:spPr/>
        <p:txBody>
          <a:bodyPr/>
          <a:lstStyle/>
          <a:p>
            <a:fld id="{E4ACF226-706A-4CE4-98FF-24F54976682B}" type="datetimeFigureOut">
              <a:rPr lang="el-GR" smtClean="0"/>
              <a:t>19/12/2022</a:t>
            </a:fld>
            <a:endParaRPr lang="el-GR"/>
          </a:p>
        </p:txBody>
      </p:sp>
      <p:sp>
        <p:nvSpPr>
          <p:cNvPr id="5" name="Θέση υποσέλιδου 4">
            <a:extLst>
              <a:ext uri="{FF2B5EF4-FFF2-40B4-BE49-F238E27FC236}">
                <a16:creationId xmlns:a16="http://schemas.microsoft.com/office/drawing/2014/main" id="{06F40D7E-768C-43E0-8A05-09BCA64CFC49}"/>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7B65D8E0-F098-4E63-B15C-E3C1D002D81E}"/>
              </a:ext>
            </a:extLst>
          </p:cNvPr>
          <p:cNvSpPr>
            <a:spLocks noGrp="1"/>
          </p:cNvSpPr>
          <p:nvPr>
            <p:ph type="sldNum" sz="quarter" idx="12"/>
          </p:nvPr>
        </p:nvSpPr>
        <p:spPr/>
        <p:txBody>
          <a:bodyPr/>
          <a:lstStyle/>
          <a:p>
            <a:fld id="{B21BE245-E19B-4ABE-99F5-F73C2EADD347}" type="slidenum">
              <a:rPr lang="el-GR" smtClean="0"/>
              <a:t>‹#›</a:t>
            </a:fld>
            <a:endParaRPr lang="el-GR"/>
          </a:p>
        </p:txBody>
      </p:sp>
    </p:spTree>
    <p:extLst>
      <p:ext uri="{BB962C8B-B14F-4D97-AF65-F5344CB8AC3E}">
        <p14:creationId xmlns:p14="http://schemas.microsoft.com/office/powerpoint/2010/main" val="1830277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4EEB18A-E517-4CFF-A2A8-E39A378386D5}"/>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347E4C96-0780-4836-B1AE-F55ACCF15366}"/>
              </a:ext>
            </a:extLst>
          </p:cNvPr>
          <p:cNvSpPr>
            <a:spLocks noGrp="1"/>
          </p:cNvSpPr>
          <p:nvPr>
            <p:ph sz="half" idx="1"/>
          </p:nvPr>
        </p:nvSpPr>
        <p:spPr>
          <a:xfrm>
            <a:off x="838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a:extLst>
              <a:ext uri="{FF2B5EF4-FFF2-40B4-BE49-F238E27FC236}">
                <a16:creationId xmlns:a16="http://schemas.microsoft.com/office/drawing/2014/main" id="{232676EC-3FA8-46F8-811D-A63E3A0B88D9}"/>
              </a:ext>
            </a:extLst>
          </p:cNvPr>
          <p:cNvSpPr>
            <a:spLocks noGrp="1"/>
          </p:cNvSpPr>
          <p:nvPr>
            <p:ph sz="half" idx="2"/>
          </p:nvPr>
        </p:nvSpPr>
        <p:spPr>
          <a:xfrm>
            <a:off x="6172200" y="1825625"/>
            <a:ext cx="51816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a:extLst>
              <a:ext uri="{FF2B5EF4-FFF2-40B4-BE49-F238E27FC236}">
                <a16:creationId xmlns:a16="http://schemas.microsoft.com/office/drawing/2014/main" id="{66DF4631-9D4C-4856-801F-5331BB0C70BA}"/>
              </a:ext>
            </a:extLst>
          </p:cNvPr>
          <p:cNvSpPr>
            <a:spLocks noGrp="1"/>
          </p:cNvSpPr>
          <p:nvPr>
            <p:ph type="dt" sz="half" idx="10"/>
          </p:nvPr>
        </p:nvSpPr>
        <p:spPr/>
        <p:txBody>
          <a:bodyPr/>
          <a:lstStyle/>
          <a:p>
            <a:fld id="{E4ACF226-706A-4CE4-98FF-24F54976682B}" type="datetimeFigureOut">
              <a:rPr lang="el-GR" smtClean="0"/>
              <a:t>19/12/2022</a:t>
            </a:fld>
            <a:endParaRPr lang="el-GR"/>
          </a:p>
        </p:txBody>
      </p:sp>
      <p:sp>
        <p:nvSpPr>
          <p:cNvPr id="6" name="Θέση υποσέλιδου 5">
            <a:extLst>
              <a:ext uri="{FF2B5EF4-FFF2-40B4-BE49-F238E27FC236}">
                <a16:creationId xmlns:a16="http://schemas.microsoft.com/office/drawing/2014/main" id="{1C311547-815E-4ACE-98DF-F3C061E85D52}"/>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3B7E6495-F38B-4989-A414-3948F235854E}"/>
              </a:ext>
            </a:extLst>
          </p:cNvPr>
          <p:cNvSpPr>
            <a:spLocks noGrp="1"/>
          </p:cNvSpPr>
          <p:nvPr>
            <p:ph type="sldNum" sz="quarter" idx="12"/>
          </p:nvPr>
        </p:nvSpPr>
        <p:spPr/>
        <p:txBody>
          <a:bodyPr/>
          <a:lstStyle/>
          <a:p>
            <a:fld id="{B21BE245-E19B-4ABE-99F5-F73C2EADD347}" type="slidenum">
              <a:rPr lang="el-GR" smtClean="0"/>
              <a:t>‹#›</a:t>
            </a:fld>
            <a:endParaRPr lang="el-GR"/>
          </a:p>
        </p:txBody>
      </p:sp>
    </p:spTree>
    <p:extLst>
      <p:ext uri="{BB962C8B-B14F-4D97-AF65-F5344CB8AC3E}">
        <p14:creationId xmlns:p14="http://schemas.microsoft.com/office/powerpoint/2010/main" val="1993744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84935B4-BDF1-4EC7-A5EA-1537940B6453}"/>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08854077-97C4-4B94-82C1-20B8B7064B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48EE5143-9090-4EAE-9395-CBF03A9CDE0F}"/>
              </a:ext>
            </a:extLst>
          </p:cNvPr>
          <p:cNvSpPr>
            <a:spLocks noGrp="1"/>
          </p:cNvSpPr>
          <p:nvPr>
            <p:ph sz="half" idx="2"/>
          </p:nvPr>
        </p:nvSpPr>
        <p:spPr>
          <a:xfrm>
            <a:off x="839788" y="2505075"/>
            <a:ext cx="5157787"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a:extLst>
              <a:ext uri="{FF2B5EF4-FFF2-40B4-BE49-F238E27FC236}">
                <a16:creationId xmlns:a16="http://schemas.microsoft.com/office/drawing/2014/main" id="{362F2909-22D9-4BE9-A7F8-714B301229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Θέση περιεχομένου 5">
            <a:extLst>
              <a:ext uri="{FF2B5EF4-FFF2-40B4-BE49-F238E27FC236}">
                <a16:creationId xmlns:a16="http://schemas.microsoft.com/office/drawing/2014/main" id="{13F59D55-8ABF-4BF1-96DB-5E184DA4724E}"/>
              </a:ext>
            </a:extLst>
          </p:cNvPr>
          <p:cNvSpPr>
            <a:spLocks noGrp="1"/>
          </p:cNvSpPr>
          <p:nvPr>
            <p:ph sz="quarter" idx="4"/>
          </p:nvPr>
        </p:nvSpPr>
        <p:spPr>
          <a:xfrm>
            <a:off x="6172200" y="2505075"/>
            <a:ext cx="5183188"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a:extLst>
              <a:ext uri="{FF2B5EF4-FFF2-40B4-BE49-F238E27FC236}">
                <a16:creationId xmlns:a16="http://schemas.microsoft.com/office/drawing/2014/main" id="{FB18858C-91D7-4662-BD74-76103D4D0F12}"/>
              </a:ext>
            </a:extLst>
          </p:cNvPr>
          <p:cNvSpPr>
            <a:spLocks noGrp="1"/>
          </p:cNvSpPr>
          <p:nvPr>
            <p:ph type="dt" sz="half" idx="10"/>
          </p:nvPr>
        </p:nvSpPr>
        <p:spPr/>
        <p:txBody>
          <a:bodyPr/>
          <a:lstStyle/>
          <a:p>
            <a:fld id="{E4ACF226-706A-4CE4-98FF-24F54976682B}" type="datetimeFigureOut">
              <a:rPr lang="el-GR" smtClean="0"/>
              <a:t>19/12/2022</a:t>
            </a:fld>
            <a:endParaRPr lang="el-GR"/>
          </a:p>
        </p:txBody>
      </p:sp>
      <p:sp>
        <p:nvSpPr>
          <p:cNvPr id="8" name="Θέση υποσέλιδου 7">
            <a:extLst>
              <a:ext uri="{FF2B5EF4-FFF2-40B4-BE49-F238E27FC236}">
                <a16:creationId xmlns:a16="http://schemas.microsoft.com/office/drawing/2014/main" id="{137BF704-A90E-4691-A822-7892D98F0CE6}"/>
              </a:ext>
            </a:extLst>
          </p:cNvPr>
          <p:cNvSpPr>
            <a:spLocks noGrp="1"/>
          </p:cNvSpPr>
          <p:nvPr>
            <p:ph type="ftr" sz="quarter" idx="11"/>
          </p:nvPr>
        </p:nvSpPr>
        <p:spPr/>
        <p:txBody>
          <a:bodyPr/>
          <a:lstStyle/>
          <a:p>
            <a:endParaRPr lang="el-GR"/>
          </a:p>
        </p:txBody>
      </p:sp>
      <p:sp>
        <p:nvSpPr>
          <p:cNvPr id="9" name="Θέση αριθμού διαφάνειας 8">
            <a:extLst>
              <a:ext uri="{FF2B5EF4-FFF2-40B4-BE49-F238E27FC236}">
                <a16:creationId xmlns:a16="http://schemas.microsoft.com/office/drawing/2014/main" id="{4A260E48-F473-4398-90B9-9CD479617A63}"/>
              </a:ext>
            </a:extLst>
          </p:cNvPr>
          <p:cNvSpPr>
            <a:spLocks noGrp="1"/>
          </p:cNvSpPr>
          <p:nvPr>
            <p:ph type="sldNum" sz="quarter" idx="12"/>
          </p:nvPr>
        </p:nvSpPr>
        <p:spPr/>
        <p:txBody>
          <a:bodyPr/>
          <a:lstStyle/>
          <a:p>
            <a:fld id="{B21BE245-E19B-4ABE-99F5-F73C2EADD347}" type="slidenum">
              <a:rPr lang="el-GR" smtClean="0"/>
              <a:t>‹#›</a:t>
            </a:fld>
            <a:endParaRPr lang="el-GR"/>
          </a:p>
        </p:txBody>
      </p:sp>
    </p:spTree>
    <p:extLst>
      <p:ext uri="{BB962C8B-B14F-4D97-AF65-F5344CB8AC3E}">
        <p14:creationId xmlns:p14="http://schemas.microsoft.com/office/powerpoint/2010/main" val="2147545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331EDD-642E-4641-A039-2A71A201F402}"/>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D4850CE0-572D-48AF-A0E9-5959034B00BA}"/>
              </a:ext>
            </a:extLst>
          </p:cNvPr>
          <p:cNvSpPr>
            <a:spLocks noGrp="1"/>
          </p:cNvSpPr>
          <p:nvPr>
            <p:ph type="dt" sz="half" idx="10"/>
          </p:nvPr>
        </p:nvSpPr>
        <p:spPr/>
        <p:txBody>
          <a:bodyPr/>
          <a:lstStyle/>
          <a:p>
            <a:fld id="{E4ACF226-706A-4CE4-98FF-24F54976682B}" type="datetimeFigureOut">
              <a:rPr lang="el-GR" smtClean="0"/>
              <a:t>19/12/2022</a:t>
            </a:fld>
            <a:endParaRPr lang="el-GR"/>
          </a:p>
        </p:txBody>
      </p:sp>
      <p:sp>
        <p:nvSpPr>
          <p:cNvPr id="4" name="Θέση υποσέλιδου 3">
            <a:extLst>
              <a:ext uri="{FF2B5EF4-FFF2-40B4-BE49-F238E27FC236}">
                <a16:creationId xmlns:a16="http://schemas.microsoft.com/office/drawing/2014/main" id="{FD9CB963-FCCA-4FEC-B3AE-D8617B265174}"/>
              </a:ext>
            </a:extLst>
          </p:cNvPr>
          <p:cNvSpPr>
            <a:spLocks noGrp="1"/>
          </p:cNvSpPr>
          <p:nvPr>
            <p:ph type="ftr" sz="quarter" idx="11"/>
          </p:nvPr>
        </p:nvSpPr>
        <p:spPr/>
        <p:txBody>
          <a:bodyPr/>
          <a:lstStyle/>
          <a:p>
            <a:endParaRPr lang="el-GR"/>
          </a:p>
        </p:txBody>
      </p:sp>
      <p:sp>
        <p:nvSpPr>
          <p:cNvPr id="5" name="Θέση αριθμού διαφάνειας 4">
            <a:extLst>
              <a:ext uri="{FF2B5EF4-FFF2-40B4-BE49-F238E27FC236}">
                <a16:creationId xmlns:a16="http://schemas.microsoft.com/office/drawing/2014/main" id="{A71E0259-8AC7-4DD9-9A6E-0B6FAA5CB260}"/>
              </a:ext>
            </a:extLst>
          </p:cNvPr>
          <p:cNvSpPr>
            <a:spLocks noGrp="1"/>
          </p:cNvSpPr>
          <p:nvPr>
            <p:ph type="sldNum" sz="quarter" idx="12"/>
          </p:nvPr>
        </p:nvSpPr>
        <p:spPr/>
        <p:txBody>
          <a:bodyPr/>
          <a:lstStyle/>
          <a:p>
            <a:fld id="{B21BE245-E19B-4ABE-99F5-F73C2EADD347}" type="slidenum">
              <a:rPr lang="el-GR" smtClean="0"/>
              <a:t>‹#›</a:t>
            </a:fld>
            <a:endParaRPr lang="el-GR"/>
          </a:p>
        </p:txBody>
      </p:sp>
    </p:spTree>
    <p:extLst>
      <p:ext uri="{BB962C8B-B14F-4D97-AF65-F5344CB8AC3E}">
        <p14:creationId xmlns:p14="http://schemas.microsoft.com/office/powerpoint/2010/main" val="225512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C2627C77-5639-42AE-BAE9-9AA716E1A022}"/>
              </a:ext>
            </a:extLst>
          </p:cNvPr>
          <p:cNvSpPr>
            <a:spLocks noGrp="1"/>
          </p:cNvSpPr>
          <p:nvPr>
            <p:ph type="dt" sz="half" idx="10"/>
          </p:nvPr>
        </p:nvSpPr>
        <p:spPr/>
        <p:txBody>
          <a:bodyPr/>
          <a:lstStyle/>
          <a:p>
            <a:fld id="{E4ACF226-706A-4CE4-98FF-24F54976682B}" type="datetimeFigureOut">
              <a:rPr lang="el-GR" smtClean="0"/>
              <a:t>19/12/2022</a:t>
            </a:fld>
            <a:endParaRPr lang="el-GR"/>
          </a:p>
        </p:txBody>
      </p:sp>
      <p:sp>
        <p:nvSpPr>
          <p:cNvPr id="3" name="Θέση υποσέλιδου 2">
            <a:extLst>
              <a:ext uri="{FF2B5EF4-FFF2-40B4-BE49-F238E27FC236}">
                <a16:creationId xmlns:a16="http://schemas.microsoft.com/office/drawing/2014/main" id="{CE370860-01A4-4FDF-A158-77CEE1D61C52}"/>
              </a:ext>
            </a:extLst>
          </p:cNvPr>
          <p:cNvSpPr>
            <a:spLocks noGrp="1"/>
          </p:cNvSpPr>
          <p:nvPr>
            <p:ph type="ftr" sz="quarter" idx="11"/>
          </p:nvPr>
        </p:nvSpPr>
        <p:spPr/>
        <p:txBody>
          <a:bodyPr/>
          <a:lstStyle/>
          <a:p>
            <a:endParaRPr lang="el-GR"/>
          </a:p>
        </p:txBody>
      </p:sp>
      <p:sp>
        <p:nvSpPr>
          <p:cNvPr id="4" name="Θέση αριθμού διαφάνειας 3">
            <a:extLst>
              <a:ext uri="{FF2B5EF4-FFF2-40B4-BE49-F238E27FC236}">
                <a16:creationId xmlns:a16="http://schemas.microsoft.com/office/drawing/2014/main" id="{875CDBEF-168C-41E8-BCD5-E09A83CB1C47}"/>
              </a:ext>
            </a:extLst>
          </p:cNvPr>
          <p:cNvSpPr>
            <a:spLocks noGrp="1"/>
          </p:cNvSpPr>
          <p:nvPr>
            <p:ph type="sldNum" sz="quarter" idx="12"/>
          </p:nvPr>
        </p:nvSpPr>
        <p:spPr/>
        <p:txBody>
          <a:bodyPr/>
          <a:lstStyle/>
          <a:p>
            <a:fld id="{B21BE245-E19B-4ABE-99F5-F73C2EADD347}" type="slidenum">
              <a:rPr lang="el-GR" smtClean="0"/>
              <a:t>‹#›</a:t>
            </a:fld>
            <a:endParaRPr lang="el-GR"/>
          </a:p>
        </p:txBody>
      </p:sp>
    </p:spTree>
    <p:extLst>
      <p:ext uri="{BB962C8B-B14F-4D97-AF65-F5344CB8AC3E}">
        <p14:creationId xmlns:p14="http://schemas.microsoft.com/office/powerpoint/2010/main" val="1796034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571E231-A43B-4F69-ACA2-73706EAEB2BF}"/>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5802E739-2936-4C35-809B-8A7C9A77FC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a:extLst>
              <a:ext uri="{FF2B5EF4-FFF2-40B4-BE49-F238E27FC236}">
                <a16:creationId xmlns:a16="http://schemas.microsoft.com/office/drawing/2014/main" id="{DCF0E5CF-7788-478A-998B-94D0C1602B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F5267888-D22F-49EB-B7F2-D6B610845F15}"/>
              </a:ext>
            </a:extLst>
          </p:cNvPr>
          <p:cNvSpPr>
            <a:spLocks noGrp="1"/>
          </p:cNvSpPr>
          <p:nvPr>
            <p:ph type="dt" sz="half" idx="10"/>
          </p:nvPr>
        </p:nvSpPr>
        <p:spPr/>
        <p:txBody>
          <a:bodyPr/>
          <a:lstStyle/>
          <a:p>
            <a:fld id="{E4ACF226-706A-4CE4-98FF-24F54976682B}" type="datetimeFigureOut">
              <a:rPr lang="el-GR" smtClean="0"/>
              <a:t>19/12/2022</a:t>
            </a:fld>
            <a:endParaRPr lang="el-GR"/>
          </a:p>
        </p:txBody>
      </p:sp>
      <p:sp>
        <p:nvSpPr>
          <p:cNvPr id="6" name="Θέση υποσέλιδου 5">
            <a:extLst>
              <a:ext uri="{FF2B5EF4-FFF2-40B4-BE49-F238E27FC236}">
                <a16:creationId xmlns:a16="http://schemas.microsoft.com/office/drawing/2014/main" id="{23795FFC-57D7-4884-97DB-84FB60FB0219}"/>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1EFE1C7D-A1CC-4BB3-AD37-F81569C9D2DD}"/>
              </a:ext>
            </a:extLst>
          </p:cNvPr>
          <p:cNvSpPr>
            <a:spLocks noGrp="1"/>
          </p:cNvSpPr>
          <p:nvPr>
            <p:ph type="sldNum" sz="quarter" idx="12"/>
          </p:nvPr>
        </p:nvSpPr>
        <p:spPr/>
        <p:txBody>
          <a:bodyPr/>
          <a:lstStyle/>
          <a:p>
            <a:fld id="{B21BE245-E19B-4ABE-99F5-F73C2EADD347}" type="slidenum">
              <a:rPr lang="el-GR" smtClean="0"/>
              <a:t>‹#›</a:t>
            </a:fld>
            <a:endParaRPr lang="el-GR"/>
          </a:p>
        </p:txBody>
      </p:sp>
    </p:spTree>
    <p:extLst>
      <p:ext uri="{BB962C8B-B14F-4D97-AF65-F5344CB8AC3E}">
        <p14:creationId xmlns:p14="http://schemas.microsoft.com/office/powerpoint/2010/main" val="2614604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FF0D8DC-3DDF-4E72-BF00-1F224AFFC488}"/>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53390BA2-3A78-402C-8B8A-33265103D7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C9632A07-7705-470D-AD4C-4D72E21694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Θέση ημερομηνίας 4">
            <a:extLst>
              <a:ext uri="{FF2B5EF4-FFF2-40B4-BE49-F238E27FC236}">
                <a16:creationId xmlns:a16="http://schemas.microsoft.com/office/drawing/2014/main" id="{D1C5B600-0AAC-490D-8674-DCE8AFC072B2}"/>
              </a:ext>
            </a:extLst>
          </p:cNvPr>
          <p:cNvSpPr>
            <a:spLocks noGrp="1"/>
          </p:cNvSpPr>
          <p:nvPr>
            <p:ph type="dt" sz="half" idx="10"/>
          </p:nvPr>
        </p:nvSpPr>
        <p:spPr/>
        <p:txBody>
          <a:bodyPr/>
          <a:lstStyle/>
          <a:p>
            <a:fld id="{E4ACF226-706A-4CE4-98FF-24F54976682B}" type="datetimeFigureOut">
              <a:rPr lang="el-GR" smtClean="0"/>
              <a:t>19/12/2022</a:t>
            </a:fld>
            <a:endParaRPr lang="el-GR"/>
          </a:p>
        </p:txBody>
      </p:sp>
      <p:sp>
        <p:nvSpPr>
          <p:cNvPr id="6" name="Θέση υποσέλιδου 5">
            <a:extLst>
              <a:ext uri="{FF2B5EF4-FFF2-40B4-BE49-F238E27FC236}">
                <a16:creationId xmlns:a16="http://schemas.microsoft.com/office/drawing/2014/main" id="{6DC8E2E3-5B65-49A2-83B5-6A622300EA6D}"/>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F34D8BA2-11BA-4B04-983D-F9E5FD414336}"/>
              </a:ext>
            </a:extLst>
          </p:cNvPr>
          <p:cNvSpPr>
            <a:spLocks noGrp="1"/>
          </p:cNvSpPr>
          <p:nvPr>
            <p:ph type="sldNum" sz="quarter" idx="12"/>
          </p:nvPr>
        </p:nvSpPr>
        <p:spPr/>
        <p:txBody>
          <a:bodyPr/>
          <a:lstStyle/>
          <a:p>
            <a:fld id="{B21BE245-E19B-4ABE-99F5-F73C2EADD347}" type="slidenum">
              <a:rPr lang="el-GR" smtClean="0"/>
              <a:t>‹#›</a:t>
            </a:fld>
            <a:endParaRPr lang="el-GR"/>
          </a:p>
        </p:txBody>
      </p:sp>
    </p:spTree>
    <p:extLst>
      <p:ext uri="{BB962C8B-B14F-4D97-AF65-F5344CB8AC3E}">
        <p14:creationId xmlns:p14="http://schemas.microsoft.com/office/powerpoint/2010/main" val="693519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7913AF9A-ED4D-456F-B7F4-12572ED255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D3DFDED3-16C5-4A5F-8D9F-57B1980612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a:extLst>
              <a:ext uri="{FF2B5EF4-FFF2-40B4-BE49-F238E27FC236}">
                <a16:creationId xmlns:a16="http://schemas.microsoft.com/office/drawing/2014/main" id="{7297F8C0-DF31-4E16-9D8D-27F250661F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ACF226-706A-4CE4-98FF-24F54976682B}" type="datetimeFigureOut">
              <a:rPr lang="el-GR" smtClean="0"/>
              <a:t>19/12/2022</a:t>
            </a:fld>
            <a:endParaRPr lang="el-GR"/>
          </a:p>
        </p:txBody>
      </p:sp>
      <p:sp>
        <p:nvSpPr>
          <p:cNvPr id="5" name="Θέση υποσέλιδου 4">
            <a:extLst>
              <a:ext uri="{FF2B5EF4-FFF2-40B4-BE49-F238E27FC236}">
                <a16:creationId xmlns:a16="http://schemas.microsoft.com/office/drawing/2014/main" id="{BCE7C14E-0500-4DDA-916F-BE950B580A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86CC582D-EFBD-4219-8114-52AEDCD841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1BE245-E19B-4ABE-99F5-F73C2EADD347}" type="slidenum">
              <a:rPr lang="el-GR" smtClean="0"/>
              <a:t>‹#›</a:t>
            </a:fld>
            <a:endParaRPr lang="el-GR"/>
          </a:p>
        </p:txBody>
      </p:sp>
    </p:spTree>
    <p:extLst>
      <p:ext uri="{BB962C8B-B14F-4D97-AF65-F5344CB8AC3E}">
        <p14:creationId xmlns:p14="http://schemas.microsoft.com/office/powerpoint/2010/main" val="2379818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CF0FE49-EBA1-4A0F-ACD6-D71DE094BD87}"/>
              </a:ext>
            </a:extLst>
          </p:cNvPr>
          <p:cNvSpPr>
            <a:spLocks noGrp="1"/>
          </p:cNvSpPr>
          <p:nvPr>
            <p:ph type="title"/>
          </p:nvPr>
        </p:nvSpPr>
        <p:spPr>
          <a:xfrm>
            <a:off x="838200" y="365126"/>
            <a:ext cx="10515600" cy="1167342"/>
          </a:xfrm>
        </p:spPr>
        <p:txBody>
          <a:bodyPr/>
          <a:lstStyle/>
          <a:p>
            <a:pPr algn="ctr"/>
            <a:r>
              <a:rPr lang="el-GR" sz="3200" b="1" dirty="0">
                <a:solidFill>
                  <a:prstClr val="black"/>
                </a:solidFill>
                <a:latin typeface="Garamond" panose="02020404030301010803" pitchFamily="18" charset="0"/>
                <a:ea typeface="+mn-ea"/>
                <a:cs typeface="+mn-cs"/>
              </a:rPr>
              <a:t>Έσοδα Κρατικού Προϋπολογισμού</a:t>
            </a:r>
            <a:endParaRPr lang="el-GR" dirty="0"/>
          </a:p>
        </p:txBody>
      </p:sp>
      <p:sp>
        <p:nvSpPr>
          <p:cNvPr id="3" name="Θέση περιεχομένου 2">
            <a:extLst>
              <a:ext uri="{FF2B5EF4-FFF2-40B4-BE49-F238E27FC236}">
                <a16:creationId xmlns:a16="http://schemas.microsoft.com/office/drawing/2014/main" id="{FDD8F0BA-9594-4632-9A22-2CFDCE5CCEB3}"/>
              </a:ext>
            </a:extLst>
          </p:cNvPr>
          <p:cNvSpPr>
            <a:spLocks noGrp="1"/>
          </p:cNvSpPr>
          <p:nvPr>
            <p:ph idx="1"/>
          </p:nvPr>
        </p:nvSpPr>
        <p:spPr/>
        <p:txBody>
          <a:bodyPr/>
          <a:lstStyle/>
          <a:p>
            <a:pPr marL="0" indent="0" algn="ctr">
              <a:buNone/>
            </a:pPr>
            <a:endParaRPr lang="el-GR" b="1" dirty="0"/>
          </a:p>
          <a:p>
            <a:pPr marL="0" indent="0" algn="ctr">
              <a:buNone/>
            </a:pPr>
            <a:r>
              <a:rPr lang="el-GR" b="1" dirty="0"/>
              <a:t>Διεύθυνση Προϋπολογισμού Γενικής Κυβέρνησης</a:t>
            </a:r>
          </a:p>
          <a:p>
            <a:pPr algn="ctr"/>
            <a:endParaRPr lang="en-US" b="1" dirty="0"/>
          </a:p>
          <a:p>
            <a:pPr marL="0" indent="0" algn="ctr">
              <a:buNone/>
            </a:pPr>
            <a:r>
              <a:rPr lang="el-GR" b="1" dirty="0"/>
              <a:t>Τμήμα Β’ – Εσόδων</a:t>
            </a:r>
          </a:p>
          <a:p>
            <a:pPr marL="0" indent="0" algn="ctr">
              <a:buNone/>
            </a:pPr>
            <a:r>
              <a:rPr lang="el-GR" b="1" dirty="0"/>
              <a:t>Πέππας Ευάγγελος</a:t>
            </a:r>
            <a:endParaRPr lang="el-GR" sz="2400" b="1" dirty="0"/>
          </a:p>
          <a:p>
            <a:pPr algn="ctr"/>
            <a:endParaRPr lang="el-GR" dirty="0"/>
          </a:p>
          <a:p>
            <a:pPr marL="0" indent="0" algn="ctr">
              <a:buNone/>
            </a:pPr>
            <a:r>
              <a:rPr lang="el-GR" b="1" dirty="0"/>
              <a:t>Νοέμβριος 2022</a:t>
            </a:r>
            <a:endParaRPr lang="el-GR" dirty="0"/>
          </a:p>
          <a:p>
            <a:endParaRPr lang="el-GR" dirty="0"/>
          </a:p>
        </p:txBody>
      </p:sp>
      <p:graphicFrame>
        <p:nvGraphicFramePr>
          <p:cNvPr id="4" name="Πίνακας 3">
            <a:extLst>
              <a:ext uri="{FF2B5EF4-FFF2-40B4-BE49-F238E27FC236}">
                <a16:creationId xmlns:a16="http://schemas.microsoft.com/office/drawing/2014/main" id="{461212B6-F81C-4F2B-8A4E-50DADD1DF7A5}"/>
              </a:ext>
            </a:extLst>
          </p:cNvPr>
          <p:cNvGraphicFramePr>
            <a:graphicFrameLocks noGrp="1"/>
          </p:cNvGraphicFramePr>
          <p:nvPr>
            <p:extLst>
              <p:ext uri="{D42A27DB-BD31-4B8C-83A1-F6EECF244321}">
                <p14:modId xmlns:p14="http://schemas.microsoft.com/office/powerpoint/2010/main" val="2080912206"/>
              </p:ext>
            </p:extLst>
          </p:nvPr>
        </p:nvGraphicFramePr>
        <p:xfrm>
          <a:off x="1473201" y="681037"/>
          <a:ext cx="9440332" cy="1144588"/>
        </p:xfrm>
        <a:graphic>
          <a:graphicData uri="http://schemas.openxmlformats.org/drawingml/2006/table">
            <a:tbl>
              <a:tblPr firstRow="1" bandRow="1">
                <a:tableStyleId>{5C22544A-7EE6-4342-B048-85BDC9FD1C3A}</a:tableStyleId>
              </a:tblPr>
              <a:tblGrid>
                <a:gridCol w="9440332">
                  <a:extLst>
                    <a:ext uri="{9D8B030D-6E8A-4147-A177-3AD203B41FA5}">
                      <a16:colId xmlns:a16="http://schemas.microsoft.com/office/drawing/2014/main" val="1354128482"/>
                    </a:ext>
                  </a:extLst>
                </a:gridCol>
              </a:tblGrid>
              <a:tr h="1144588">
                <a:tc>
                  <a:txBody>
                    <a:bodyPr/>
                    <a:lstStyle/>
                    <a:p>
                      <a:pPr algn="ctr"/>
                      <a:endParaRPr lang="el-GR" sz="1800" b="1" dirty="0">
                        <a:latin typeface="Garamond" panose="02020404030301010803" pitchFamily="18" charset="0"/>
                      </a:endParaRPr>
                    </a:p>
                    <a:p>
                      <a:pPr algn="ctr"/>
                      <a:r>
                        <a:rPr lang="el-GR" sz="4000" b="1" dirty="0">
                          <a:latin typeface="Garamond" panose="02020404030301010803" pitchFamily="18" charset="0"/>
                        </a:rPr>
                        <a:t>Έσοδα Κρατικού Προϋπολογισμού</a:t>
                      </a:r>
                      <a:endParaRPr lang="el-GR" sz="4000" dirty="0"/>
                    </a:p>
                  </a:txBody>
                  <a:tcPr/>
                </a:tc>
                <a:extLst>
                  <a:ext uri="{0D108BD9-81ED-4DB2-BD59-A6C34878D82A}">
                    <a16:rowId xmlns:a16="http://schemas.microsoft.com/office/drawing/2014/main" val="457918644"/>
                  </a:ext>
                </a:extLst>
              </a:tr>
            </a:tbl>
          </a:graphicData>
        </a:graphic>
      </p:graphicFrame>
    </p:spTree>
    <p:extLst>
      <p:ext uri="{BB962C8B-B14F-4D97-AF65-F5344CB8AC3E}">
        <p14:creationId xmlns:p14="http://schemas.microsoft.com/office/powerpoint/2010/main" val="4034815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935D774-4B62-489B-9B8F-71536AAB1582}"/>
              </a:ext>
            </a:extLst>
          </p:cNvPr>
          <p:cNvSpPr>
            <a:spLocks noGrp="1"/>
          </p:cNvSpPr>
          <p:nvPr>
            <p:ph type="title"/>
          </p:nvPr>
        </p:nvSpPr>
        <p:spPr/>
        <p:txBody>
          <a:bodyPr/>
          <a:lstStyle/>
          <a:p>
            <a:pPr algn="ctr"/>
            <a:r>
              <a:rPr lang="el-GR" sz="3600" b="1" u="sng" dirty="0">
                <a:solidFill>
                  <a:srgbClr val="FF0000"/>
                </a:solidFill>
              </a:rPr>
              <a:t>Διαδικασία κατάρτισης Προϋπολογισμού εσόδων</a:t>
            </a:r>
            <a:endParaRPr lang="el-GR" dirty="0">
              <a:solidFill>
                <a:srgbClr val="FF0000"/>
              </a:solidFill>
            </a:endParaRPr>
          </a:p>
        </p:txBody>
      </p:sp>
      <p:sp>
        <p:nvSpPr>
          <p:cNvPr id="3" name="Θέση περιεχομένου 2">
            <a:extLst>
              <a:ext uri="{FF2B5EF4-FFF2-40B4-BE49-F238E27FC236}">
                <a16:creationId xmlns:a16="http://schemas.microsoft.com/office/drawing/2014/main" id="{4AD2AD4B-D836-40AE-9726-9E1E7163BFED}"/>
              </a:ext>
            </a:extLst>
          </p:cNvPr>
          <p:cNvSpPr>
            <a:spLocks noGrp="1"/>
          </p:cNvSpPr>
          <p:nvPr>
            <p:ph idx="1"/>
          </p:nvPr>
        </p:nvSpPr>
        <p:spPr/>
        <p:txBody>
          <a:bodyPr>
            <a:normAutofit fontScale="55000" lnSpcReduction="20000"/>
          </a:bodyPr>
          <a:lstStyle/>
          <a:p>
            <a:pPr algn="just">
              <a:lnSpc>
                <a:spcPct val="170000"/>
              </a:lnSpc>
              <a:buNone/>
            </a:pPr>
            <a:r>
              <a:rPr lang="el-GR" sz="2400" b="1" u="sng" dirty="0"/>
              <a:t>Παράδειγμα: Πρόβλεψη εσόδων Φ.Π.Α. για το έτος 2023</a:t>
            </a:r>
          </a:p>
          <a:p>
            <a:pPr marL="514350" indent="-514350" algn="just">
              <a:lnSpc>
                <a:spcPct val="170000"/>
              </a:lnSpc>
              <a:buFont typeface="+mj-lt"/>
              <a:buAutoNum type="arabicPeriod"/>
            </a:pPr>
            <a:r>
              <a:rPr lang="el-GR" dirty="0"/>
              <a:t>Παρατηρούμε την εκτέλεση του 9μήνου 2022 για την οποία διαθέτουμε οριστικά στοιχεία κατά την διαδικασία κατάρτισης του προϋπολογισμού και βάσει αυτής εκτιμήσαμε τα έσοδα ΦΠΑ για το 12μηνο του 2022. Έστω ότι αυτά είναι 1.000 ευρώ.</a:t>
            </a:r>
          </a:p>
          <a:p>
            <a:pPr marL="514350" indent="-514350" algn="just">
              <a:lnSpc>
                <a:spcPct val="170000"/>
              </a:lnSpc>
              <a:buFont typeface="+mj-lt"/>
              <a:buAutoNum type="arabicPeriod"/>
            </a:pPr>
            <a:r>
              <a:rPr lang="el-GR" dirty="0"/>
              <a:t>Αφαιρούμε τυχόν έκτακτα έσοδα (</a:t>
            </a:r>
            <a:r>
              <a:rPr lang="en-US" dirty="0"/>
              <a:t>one-off) </a:t>
            </a:r>
            <a:r>
              <a:rPr lang="el-GR" dirty="0"/>
              <a:t>που δεν αναμένουμε να επαναληφθούν</a:t>
            </a:r>
            <a:r>
              <a:rPr lang="en-US" dirty="0"/>
              <a:t>, </a:t>
            </a:r>
            <a:r>
              <a:rPr lang="el-GR" dirty="0"/>
              <a:t>για να προσδιορίσουμε την </a:t>
            </a:r>
            <a:r>
              <a:rPr lang="el-GR" b="1" dirty="0"/>
              <a:t>κανονική είσπραξη</a:t>
            </a:r>
            <a:r>
              <a:rPr lang="en-US" b="1" dirty="0"/>
              <a:t> </a:t>
            </a:r>
            <a:r>
              <a:rPr lang="el-GR" dirty="0"/>
              <a:t>(</a:t>
            </a:r>
            <a:r>
              <a:rPr lang="en-US" dirty="0"/>
              <a:t>normal flow), </a:t>
            </a:r>
            <a:r>
              <a:rPr lang="el-GR" dirty="0"/>
              <a:t>π.χ. 100 ευρώ.</a:t>
            </a:r>
          </a:p>
          <a:p>
            <a:pPr marL="514350" indent="-514350" algn="just">
              <a:lnSpc>
                <a:spcPct val="170000"/>
              </a:lnSpc>
              <a:buFont typeface="+mj-lt"/>
              <a:buAutoNum type="arabicPeriod"/>
            </a:pPr>
            <a:r>
              <a:rPr lang="el-GR" dirty="0"/>
              <a:t>Στο ποσό της κανονικής είσπραξης για το 2022, δηλ. 900 ευρώ, εφαρμόζουμε το ρυθμό μεταβολής της μακροοικονομικής μεταβλητής που επηρεάζει τα έσοδα Φ.Π.Α. (Ιδιωτική Κατανάλωση), έστω 2,0%.</a:t>
            </a:r>
          </a:p>
          <a:p>
            <a:pPr marL="514350" indent="-514350" algn="just">
              <a:lnSpc>
                <a:spcPct val="170000"/>
              </a:lnSpc>
              <a:buFont typeface="+mj-lt"/>
              <a:buAutoNum type="arabicPeriod"/>
            </a:pPr>
            <a:r>
              <a:rPr lang="el-GR" dirty="0"/>
              <a:t>Προβλέπουμε ότι τα έσοδα ΦΠΑ για το 2023 θα είναι: 900 * (1+0,02) = 918 ευρώ.</a:t>
            </a:r>
          </a:p>
          <a:p>
            <a:pPr marL="514350" indent="-514350" algn="just">
              <a:lnSpc>
                <a:spcPct val="170000"/>
              </a:lnSpc>
              <a:buFont typeface="+mj-lt"/>
              <a:buAutoNum type="arabicPeriod"/>
            </a:pPr>
            <a:r>
              <a:rPr lang="el-GR" dirty="0"/>
              <a:t>Σε περίπτωση που έχουμε κάποιο νέο μέτρο, π.χ. αύξηση φορολογικού συντελεστή, προσθέτουμε την εκτιμώμενη απόδοση του μέτρου στο προαναφερόμενο ποσό.</a:t>
            </a:r>
          </a:p>
          <a:p>
            <a:pPr marL="0" indent="0">
              <a:buNone/>
            </a:pPr>
            <a:endParaRPr lang="el-GR" dirty="0"/>
          </a:p>
        </p:txBody>
      </p:sp>
    </p:spTree>
    <p:extLst>
      <p:ext uri="{BB962C8B-B14F-4D97-AF65-F5344CB8AC3E}">
        <p14:creationId xmlns:p14="http://schemas.microsoft.com/office/powerpoint/2010/main" val="507599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ECA426B-5312-4DCD-9AB8-ED26258DDD20}"/>
              </a:ext>
            </a:extLst>
          </p:cNvPr>
          <p:cNvSpPr>
            <a:spLocks noGrp="1"/>
          </p:cNvSpPr>
          <p:nvPr>
            <p:ph type="title"/>
          </p:nvPr>
        </p:nvSpPr>
        <p:spPr/>
        <p:txBody>
          <a:bodyPr/>
          <a:lstStyle/>
          <a:p>
            <a:pPr algn="ctr"/>
            <a:r>
              <a:rPr lang="el-GR" sz="3600" b="1" u="sng" dirty="0">
                <a:solidFill>
                  <a:srgbClr val="FF0000"/>
                </a:solidFill>
              </a:rPr>
              <a:t>Διαδικασία κατάρτισης Προϋπολογισμού εσόδων</a:t>
            </a:r>
            <a:endParaRPr lang="el-GR" dirty="0">
              <a:solidFill>
                <a:srgbClr val="FF0000"/>
              </a:solidFill>
            </a:endParaRPr>
          </a:p>
        </p:txBody>
      </p:sp>
      <p:sp>
        <p:nvSpPr>
          <p:cNvPr id="3" name="Θέση περιεχομένου 2">
            <a:extLst>
              <a:ext uri="{FF2B5EF4-FFF2-40B4-BE49-F238E27FC236}">
                <a16:creationId xmlns:a16="http://schemas.microsoft.com/office/drawing/2014/main" id="{C5366FCA-1084-462E-BFE1-B8F7E84A16D2}"/>
              </a:ext>
            </a:extLst>
          </p:cNvPr>
          <p:cNvSpPr>
            <a:spLocks noGrp="1"/>
          </p:cNvSpPr>
          <p:nvPr>
            <p:ph idx="1"/>
          </p:nvPr>
        </p:nvSpPr>
        <p:spPr/>
        <p:txBody>
          <a:bodyPr>
            <a:normAutofit fontScale="55000" lnSpcReduction="20000"/>
          </a:bodyPr>
          <a:lstStyle/>
          <a:p>
            <a:pPr algn="just">
              <a:lnSpc>
                <a:spcPct val="170000"/>
              </a:lnSpc>
            </a:pPr>
            <a:r>
              <a:rPr lang="el-GR" dirty="0"/>
              <a:t>Ως προς </a:t>
            </a:r>
            <a:r>
              <a:rPr lang="el-GR" b="1" dirty="0"/>
              <a:t>την πρόβλεψη για το ύψος των μη φορολογικών εσόδων</a:t>
            </a:r>
            <a:r>
              <a:rPr lang="el-GR" dirty="0"/>
              <a:t>, η υπηρεσία στηρίζεται κυρίως στην πληροφόρηση από τους αρμόδιους φορείς, όπως για παράδειγμα από την Μονάδα Αποκρατικοποιήσεων</a:t>
            </a:r>
            <a:r>
              <a:rPr lang="en-US" dirty="0"/>
              <a:t>, </a:t>
            </a:r>
            <a:r>
              <a:rPr lang="el-GR" dirty="0"/>
              <a:t>Διαχείρισης Κινητών Αξιών και Επιχειρησιακού Σχεδιασμού (ΜΑΔΚΑΕΣ) ως προς το αναμενόμενο μέρισμα από τα κέρδη των εταιρειών που δικαιούται να εισπράξει το Δημόσιο, ή από το ΤΑΙΠΕΔ για τα έσοδα  αποκρατικοποιήσεων.</a:t>
            </a:r>
          </a:p>
          <a:p>
            <a:pPr algn="just">
              <a:lnSpc>
                <a:spcPct val="170000"/>
              </a:lnSpc>
            </a:pPr>
            <a:r>
              <a:rPr lang="el-GR" dirty="0"/>
              <a:t>Στη συνέχεια, μέχρι 21 Νοεμβρίου εκάστου έτους καταρτίζεται και υποβάλλεται στη Βουλή η </a:t>
            </a:r>
            <a:r>
              <a:rPr lang="el-GR" b="1" dirty="0"/>
              <a:t>εισηγητική έκθεση του προϋπολογισμού,  </a:t>
            </a:r>
            <a:r>
              <a:rPr lang="el-GR" dirty="0"/>
              <a:t>η οποία περιλαμβάνει αναλυτικούς πίνακες με τις εκτιμήσεις για τα έσοδα του τρέχοντος έτους, αλλά και τις προβλέψεις για το επόμενο έτος (έτος αναφοράς), καθώς και επεξηγηματικά κείμενα με αιτιολόγηση τυχόν αποκλίσεων μεταξύ των νέων και των προηγούμενων εκτιμήσεων. Μαζί με την εισηγητική έκθεση συνυποβάλλονται η έκθεση των φορολογικών δαπανών (φοροαπαλλαγές – </a:t>
            </a:r>
            <a:r>
              <a:rPr lang="el-GR" dirty="0" err="1"/>
              <a:t>φοροελαφρύνσεις</a:t>
            </a:r>
            <a:r>
              <a:rPr lang="el-GR" dirty="0"/>
              <a:t>), καθώς και οι αναλυτικές προβλέψεις</a:t>
            </a:r>
            <a:r>
              <a:rPr lang="en-US" dirty="0"/>
              <a:t> </a:t>
            </a:r>
            <a:r>
              <a:rPr lang="el-GR" b="1" dirty="0"/>
              <a:t>σε ταμειακή βάση</a:t>
            </a:r>
            <a:r>
              <a:rPr lang="el-GR" dirty="0"/>
              <a:t>, μετά επιστροφών φόρων,  ανά ΑΛΕ για το τρέχον και το επόμενο έτος.</a:t>
            </a:r>
          </a:p>
          <a:p>
            <a:pPr marL="0" indent="0">
              <a:buNone/>
            </a:pPr>
            <a:endParaRPr lang="el-GR" dirty="0"/>
          </a:p>
        </p:txBody>
      </p:sp>
    </p:spTree>
    <p:extLst>
      <p:ext uri="{BB962C8B-B14F-4D97-AF65-F5344CB8AC3E}">
        <p14:creationId xmlns:p14="http://schemas.microsoft.com/office/powerpoint/2010/main" val="252695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BD64C6F-1BEB-42A5-87B7-9A14464EB322}"/>
              </a:ext>
            </a:extLst>
          </p:cNvPr>
          <p:cNvSpPr>
            <a:spLocks noGrp="1"/>
          </p:cNvSpPr>
          <p:nvPr>
            <p:ph type="title"/>
          </p:nvPr>
        </p:nvSpPr>
        <p:spPr/>
        <p:txBody>
          <a:bodyPr/>
          <a:lstStyle/>
          <a:p>
            <a:pPr algn="ctr"/>
            <a:r>
              <a:rPr lang="el-GR" sz="3600" b="1" u="sng" dirty="0">
                <a:solidFill>
                  <a:srgbClr val="FF0000"/>
                </a:solidFill>
              </a:rPr>
              <a:t>Διαδικασία κατάρτισης Προϋπολογισμού εσόδων</a:t>
            </a:r>
            <a:br>
              <a:rPr lang="el-GR" sz="3600" b="1" u="sng" dirty="0">
                <a:solidFill>
                  <a:srgbClr val="FF0000"/>
                </a:solidFill>
              </a:rPr>
            </a:br>
            <a:r>
              <a:rPr lang="el-GR" sz="2800" b="1" dirty="0">
                <a:solidFill>
                  <a:srgbClr val="FF0000"/>
                </a:solidFill>
              </a:rPr>
              <a:t>Μακροοικονομικές μεταβλητές</a:t>
            </a:r>
            <a:endParaRPr lang="el-GR" dirty="0">
              <a:solidFill>
                <a:srgbClr val="FF0000"/>
              </a:solidFill>
            </a:endParaRPr>
          </a:p>
        </p:txBody>
      </p:sp>
      <p:sp>
        <p:nvSpPr>
          <p:cNvPr id="3" name="Θέση περιεχομένου 2">
            <a:extLst>
              <a:ext uri="{FF2B5EF4-FFF2-40B4-BE49-F238E27FC236}">
                <a16:creationId xmlns:a16="http://schemas.microsoft.com/office/drawing/2014/main" id="{6262DECD-7F60-4742-A4B7-941BB1FA12CD}"/>
              </a:ext>
            </a:extLst>
          </p:cNvPr>
          <p:cNvSpPr>
            <a:spLocks noGrp="1"/>
          </p:cNvSpPr>
          <p:nvPr>
            <p:ph idx="1"/>
          </p:nvPr>
        </p:nvSpPr>
        <p:spPr>
          <a:xfrm>
            <a:off x="838200" y="1690688"/>
            <a:ext cx="10515600" cy="4574645"/>
          </a:xfrm>
        </p:spPr>
        <p:txBody>
          <a:bodyPr>
            <a:normAutofit fontScale="70000" lnSpcReduction="20000"/>
          </a:bodyPr>
          <a:lstStyle/>
          <a:p>
            <a:pPr marL="0" lvl="0" indent="0">
              <a:lnSpc>
                <a:spcPct val="160000"/>
              </a:lnSpc>
              <a:buNone/>
            </a:pPr>
            <a:r>
              <a:rPr lang="el-GR" sz="2200" dirty="0">
                <a:solidFill>
                  <a:prstClr val="black"/>
                </a:solidFill>
              </a:rPr>
              <a:t>Κρίσιμες </a:t>
            </a:r>
            <a:r>
              <a:rPr lang="el-GR" sz="2200" b="1" dirty="0">
                <a:solidFill>
                  <a:prstClr val="black"/>
                </a:solidFill>
              </a:rPr>
              <a:t>μακροοικονομικές μεταβλητές</a:t>
            </a:r>
            <a:r>
              <a:rPr lang="el-GR" sz="2200" dirty="0">
                <a:solidFill>
                  <a:prstClr val="black"/>
                </a:solidFill>
              </a:rPr>
              <a:t>, οι οποίες επηρεάζουν την πρόβλεψη των εσόδων είναι οι ακόλουθες:</a:t>
            </a:r>
          </a:p>
          <a:p>
            <a:pPr lvl="0">
              <a:lnSpc>
                <a:spcPct val="160000"/>
              </a:lnSpc>
              <a:buFont typeface="Arial"/>
              <a:buChar char="•"/>
            </a:pPr>
            <a:r>
              <a:rPr lang="el-GR" sz="2200" b="1" u="sng" dirty="0">
                <a:solidFill>
                  <a:prstClr val="black"/>
                </a:solidFill>
              </a:rPr>
              <a:t>Ιδιωτική Κατανάλωση</a:t>
            </a:r>
            <a:r>
              <a:rPr lang="el-GR" sz="2200" dirty="0">
                <a:solidFill>
                  <a:prstClr val="black"/>
                </a:solidFill>
              </a:rPr>
              <a:t>, που χρησιμοποιείται  για την πρόβλεψη των εσόδων από φόρους επί αγαθών και υπηρεσιών (ΦΠΑ, ΕΦΚ, φόροι με μορφή χαρτοσήμου και φόροι επί χρηματοοικονομικών και κεφαλαιακών συναλλαγών κ.α.).</a:t>
            </a:r>
          </a:p>
          <a:p>
            <a:pPr lvl="0">
              <a:lnSpc>
                <a:spcPct val="160000"/>
              </a:lnSpc>
              <a:buFont typeface="Arial"/>
              <a:buChar char="•"/>
            </a:pPr>
            <a:r>
              <a:rPr lang="el-GR" sz="2200" b="1" u="sng" dirty="0">
                <a:solidFill>
                  <a:prstClr val="black"/>
                </a:solidFill>
              </a:rPr>
              <a:t>Αμοιβές Εξαρτημένης Εργασίας </a:t>
            </a:r>
            <a:r>
              <a:rPr lang="el-GR" sz="2200" dirty="0">
                <a:solidFill>
                  <a:prstClr val="black"/>
                </a:solidFill>
              </a:rPr>
              <a:t>(</a:t>
            </a:r>
            <a:r>
              <a:rPr lang="en-US" sz="2200" dirty="0">
                <a:solidFill>
                  <a:prstClr val="black"/>
                </a:solidFill>
              </a:rPr>
              <a:t>Compensation of Employees</a:t>
            </a:r>
            <a:r>
              <a:rPr lang="el-GR" sz="2200" dirty="0">
                <a:solidFill>
                  <a:prstClr val="black"/>
                </a:solidFill>
              </a:rPr>
              <a:t>), που χρησιμοποιείται για την πρόβλεψη των εσόδων του φόρου εισοδήματος φυσικών προσώπων.</a:t>
            </a:r>
          </a:p>
          <a:p>
            <a:pPr lvl="0">
              <a:lnSpc>
                <a:spcPct val="160000"/>
              </a:lnSpc>
              <a:buFont typeface="Arial"/>
              <a:buChar char="•"/>
            </a:pPr>
            <a:r>
              <a:rPr lang="el-GR" sz="2200" b="1" u="sng" dirty="0">
                <a:solidFill>
                  <a:prstClr val="black"/>
                </a:solidFill>
              </a:rPr>
              <a:t>Ακαθάριστο Λειτουργικό Πλεόνασμα </a:t>
            </a:r>
            <a:r>
              <a:rPr lang="el-GR" sz="2200" dirty="0">
                <a:solidFill>
                  <a:prstClr val="black"/>
                </a:solidFill>
              </a:rPr>
              <a:t>(</a:t>
            </a:r>
            <a:r>
              <a:rPr lang="en-US" sz="2200" dirty="0">
                <a:solidFill>
                  <a:prstClr val="black"/>
                </a:solidFill>
              </a:rPr>
              <a:t>Gross Operating Surplus</a:t>
            </a:r>
            <a:r>
              <a:rPr lang="el-GR" sz="2200" dirty="0">
                <a:solidFill>
                  <a:prstClr val="black"/>
                </a:solidFill>
              </a:rPr>
              <a:t>), που χρησιμοποιείται για την πρόβλεψη των εσόδων του φόρου εισοδήματος νομικών προσώπων.</a:t>
            </a:r>
          </a:p>
          <a:p>
            <a:pPr lvl="0">
              <a:lnSpc>
                <a:spcPct val="160000"/>
              </a:lnSpc>
              <a:buFont typeface="Arial"/>
              <a:buChar char="•"/>
            </a:pPr>
            <a:r>
              <a:rPr lang="el-GR" sz="2200" b="1" u="sng" dirty="0">
                <a:solidFill>
                  <a:prstClr val="black"/>
                </a:solidFill>
              </a:rPr>
              <a:t>Εισαγωγές Αγαθών και Υπηρεσιών </a:t>
            </a:r>
            <a:r>
              <a:rPr lang="el-GR" sz="2200" dirty="0">
                <a:solidFill>
                  <a:prstClr val="black"/>
                </a:solidFill>
              </a:rPr>
              <a:t>που χρησιμοποιείται για την πρόβλεψη των εσόδων από φόρους και δασμούς επί εισαγωγών.</a:t>
            </a:r>
          </a:p>
          <a:p>
            <a:pPr lvl="0">
              <a:lnSpc>
                <a:spcPct val="160000"/>
              </a:lnSpc>
              <a:buFont typeface="Arial"/>
              <a:buChar char="•"/>
            </a:pPr>
            <a:r>
              <a:rPr lang="el-GR" sz="2200" b="1" u="sng" dirty="0">
                <a:solidFill>
                  <a:prstClr val="black"/>
                </a:solidFill>
              </a:rPr>
              <a:t>Ακαθάριστο Εγχώριο Προϊόν </a:t>
            </a:r>
            <a:r>
              <a:rPr lang="el-GR" sz="2200" dirty="0">
                <a:solidFill>
                  <a:prstClr val="black"/>
                </a:solidFill>
              </a:rPr>
              <a:t>(ΑΕΠ) που χρησιμοποιείται σε γενικότερες κατηγορίες εσόδων (μεταβιβάσεις, πωλήσεις αγαθών και υπηρεσιών, λοιπά τρέχοντα έσοδα κ.α.).</a:t>
            </a:r>
          </a:p>
          <a:p>
            <a:pPr marL="0" indent="0">
              <a:buNone/>
            </a:pPr>
            <a:endParaRPr lang="el-GR" dirty="0"/>
          </a:p>
        </p:txBody>
      </p:sp>
    </p:spTree>
    <p:extLst>
      <p:ext uri="{BB962C8B-B14F-4D97-AF65-F5344CB8AC3E}">
        <p14:creationId xmlns:p14="http://schemas.microsoft.com/office/powerpoint/2010/main" val="1366809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0492EF2-9A34-43D3-8D90-FB44E81D8DCF}"/>
              </a:ext>
            </a:extLst>
          </p:cNvPr>
          <p:cNvSpPr>
            <a:spLocks noGrp="1"/>
          </p:cNvSpPr>
          <p:nvPr>
            <p:ph type="title"/>
          </p:nvPr>
        </p:nvSpPr>
        <p:spPr/>
        <p:txBody>
          <a:bodyPr>
            <a:normAutofit/>
          </a:bodyPr>
          <a:lstStyle/>
          <a:p>
            <a:pPr algn="ctr"/>
            <a:r>
              <a:rPr lang="el-GR" sz="3600" b="1" dirty="0">
                <a:solidFill>
                  <a:srgbClr val="FF0000"/>
                </a:solidFill>
              </a:rPr>
              <a:t>Μακροοικονομικό σενάριο Π/Υ 2023</a:t>
            </a:r>
          </a:p>
        </p:txBody>
      </p:sp>
      <p:pic>
        <p:nvPicPr>
          <p:cNvPr id="4" name="Θέση περιεχομένου 3">
            <a:extLst>
              <a:ext uri="{FF2B5EF4-FFF2-40B4-BE49-F238E27FC236}">
                <a16:creationId xmlns:a16="http://schemas.microsoft.com/office/drawing/2014/main" id="{AE4B4B48-3031-486A-94DE-A983683046E4}"/>
              </a:ext>
            </a:extLst>
          </p:cNvPr>
          <p:cNvPicPr>
            <a:picLocks noGrp="1" noChangeAspect="1"/>
          </p:cNvPicPr>
          <p:nvPr>
            <p:ph idx="1"/>
          </p:nvPr>
        </p:nvPicPr>
        <p:blipFill>
          <a:blip r:embed="rId2"/>
          <a:stretch>
            <a:fillRect/>
          </a:stretch>
        </p:blipFill>
        <p:spPr>
          <a:xfrm>
            <a:off x="1354667" y="1591733"/>
            <a:ext cx="9296399" cy="4826000"/>
          </a:xfrm>
          <a:prstGeom prst="rect">
            <a:avLst/>
          </a:prstGeom>
        </p:spPr>
      </p:pic>
    </p:spTree>
    <p:extLst>
      <p:ext uri="{BB962C8B-B14F-4D97-AF65-F5344CB8AC3E}">
        <p14:creationId xmlns:p14="http://schemas.microsoft.com/office/powerpoint/2010/main" val="2417894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9EB8D05-D297-417E-819B-675F045B7003}"/>
              </a:ext>
            </a:extLst>
          </p:cNvPr>
          <p:cNvSpPr>
            <a:spLocks noGrp="1"/>
          </p:cNvSpPr>
          <p:nvPr>
            <p:ph type="title"/>
          </p:nvPr>
        </p:nvSpPr>
        <p:spPr/>
        <p:txBody>
          <a:bodyPr/>
          <a:lstStyle/>
          <a:p>
            <a:pPr algn="ctr"/>
            <a:r>
              <a:rPr lang="el-GR" sz="3600" b="1" dirty="0">
                <a:solidFill>
                  <a:srgbClr val="FF0000"/>
                </a:solidFill>
              </a:rPr>
              <a:t>Εκτέλεση προϋπολογισμού εσόδων</a:t>
            </a:r>
            <a:endParaRPr lang="el-GR" dirty="0">
              <a:solidFill>
                <a:srgbClr val="FF0000"/>
              </a:solidFill>
            </a:endParaRPr>
          </a:p>
        </p:txBody>
      </p:sp>
      <p:sp>
        <p:nvSpPr>
          <p:cNvPr id="3" name="Θέση περιεχομένου 2">
            <a:extLst>
              <a:ext uri="{FF2B5EF4-FFF2-40B4-BE49-F238E27FC236}">
                <a16:creationId xmlns:a16="http://schemas.microsoft.com/office/drawing/2014/main" id="{2896BDF4-4862-4BCE-9C9A-07C612B72EE5}"/>
              </a:ext>
            </a:extLst>
          </p:cNvPr>
          <p:cNvSpPr>
            <a:spLocks noGrp="1"/>
          </p:cNvSpPr>
          <p:nvPr>
            <p:ph idx="1"/>
          </p:nvPr>
        </p:nvSpPr>
        <p:spPr>
          <a:xfrm>
            <a:off x="838200" y="1690688"/>
            <a:ext cx="10515600" cy="4486275"/>
          </a:xfrm>
        </p:spPr>
        <p:txBody>
          <a:bodyPr>
            <a:normAutofit fontScale="92500"/>
          </a:bodyPr>
          <a:lstStyle/>
          <a:p>
            <a:pPr lvl="0" algn="just">
              <a:lnSpc>
                <a:spcPct val="150000"/>
              </a:lnSpc>
              <a:buFont typeface="Arial"/>
              <a:buChar char="•"/>
            </a:pPr>
            <a:r>
              <a:rPr lang="el-GR" sz="2200" dirty="0">
                <a:solidFill>
                  <a:prstClr val="black"/>
                </a:solidFill>
              </a:rPr>
              <a:t>Αρμόδιος φορέας για την βεβαίωση και είσπραξη των φορολογικών εσόδων είναι η ΑΑΔΕ (Δ.Ο.Υ.  και τελωνεία). Για τα μη φορολογικά έσοδα αρμόδια είναι κυρίως η Διεύθυνση Λογιστικής Γενικής Κυβέρνησης. </a:t>
            </a:r>
          </a:p>
          <a:p>
            <a:pPr lvl="0" algn="just">
              <a:lnSpc>
                <a:spcPct val="150000"/>
              </a:lnSpc>
              <a:buFont typeface="Arial"/>
              <a:buChar char="•"/>
            </a:pPr>
            <a:r>
              <a:rPr lang="el-GR" sz="2200" dirty="0">
                <a:solidFill>
                  <a:prstClr val="black"/>
                </a:solidFill>
              </a:rPr>
              <a:t>Τα βεβαιωθέντα και εισπραχθέντα έσοδα καταγράφονται στους οικείους κατά περίπτωση Αναλυτικούς Λογαριασμούς Εσόδων (ΑΛΕ).</a:t>
            </a:r>
          </a:p>
          <a:p>
            <a:pPr lvl="0" algn="just">
              <a:lnSpc>
                <a:spcPct val="150000"/>
              </a:lnSpc>
              <a:buFont typeface="Arial"/>
              <a:buChar char="•"/>
            </a:pPr>
            <a:r>
              <a:rPr lang="el-GR" sz="2200" dirty="0">
                <a:solidFill>
                  <a:prstClr val="black"/>
                </a:solidFill>
              </a:rPr>
              <a:t>Στο τέλος κάθε μήνα οι Δ.Ο.Υ. (οι οποίες εμφανίζουν και τα έσοδα που εισπράττονται από τα τελωνεία) καθώς και η Δ/</a:t>
            </a:r>
            <a:r>
              <a:rPr lang="el-GR" sz="2200" dirty="0" err="1">
                <a:solidFill>
                  <a:prstClr val="black"/>
                </a:solidFill>
              </a:rPr>
              <a:t>νση</a:t>
            </a:r>
            <a:r>
              <a:rPr lang="el-GR" sz="2200" dirty="0">
                <a:solidFill>
                  <a:prstClr val="black"/>
                </a:solidFill>
              </a:rPr>
              <a:t> Λογιστικής Γενικής Κυβέρνησης στέλνουν σε ηλεκτρονική μορφή  στη Γενική Γραμματεία Πληροφοριακών Συστημάτων (Γ.Γ.Π.Σ), μέσω του πληροφοριακού συστήματος TAXIS, τα αποτελέσματα κίνησης του μήνα ανά ΑΛΕ. </a:t>
            </a:r>
          </a:p>
          <a:p>
            <a:pPr marL="0" indent="0">
              <a:buNone/>
            </a:pPr>
            <a:endParaRPr lang="el-GR" dirty="0"/>
          </a:p>
        </p:txBody>
      </p:sp>
    </p:spTree>
    <p:extLst>
      <p:ext uri="{BB962C8B-B14F-4D97-AF65-F5344CB8AC3E}">
        <p14:creationId xmlns:p14="http://schemas.microsoft.com/office/powerpoint/2010/main" val="2227468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493C4C9-A6D8-488E-9D7A-2DA4920E4B26}"/>
              </a:ext>
            </a:extLst>
          </p:cNvPr>
          <p:cNvSpPr>
            <a:spLocks noGrp="1"/>
          </p:cNvSpPr>
          <p:nvPr>
            <p:ph type="title"/>
          </p:nvPr>
        </p:nvSpPr>
        <p:spPr/>
        <p:txBody>
          <a:bodyPr/>
          <a:lstStyle/>
          <a:p>
            <a:pPr algn="ctr"/>
            <a:r>
              <a:rPr lang="el-GR" sz="3600" b="1" dirty="0">
                <a:solidFill>
                  <a:srgbClr val="FF0000"/>
                </a:solidFill>
              </a:rPr>
              <a:t>Παρακολούθηση εκτέλεσης προϋπολογισμού εσόδων</a:t>
            </a:r>
            <a:endParaRPr lang="el-GR" dirty="0">
              <a:solidFill>
                <a:srgbClr val="FF0000"/>
              </a:solidFill>
            </a:endParaRPr>
          </a:p>
        </p:txBody>
      </p:sp>
      <p:sp>
        <p:nvSpPr>
          <p:cNvPr id="3" name="Θέση περιεχομένου 2">
            <a:extLst>
              <a:ext uri="{FF2B5EF4-FFF2-40B4-BE49-F238E27FC236}">
                <a16:creationId xmlns:a16="http://schemas.microsoft.com/office/drawing/2014/main" id="{EE7B2B4F-3980-469D-9E12-788E91F7C12F}"/>
              </a:ext>
            </a:extLst>
          </p:cNvPr>
          <p:cNvSpPr>
            <a:spLocks noGrp="1"/>
          </p:cNvSpPr>
          <p:nvPr>
            <p:ph idx="1"/>
          </p:nvPr>
        </p:nvSpPr>
        <p:spPr/>
        <p:txBody>
          <a:bodyPr/>
          <a:lstStyle/>
          <a:p>
            <a:pPr lvl="0" algn="just">
              <a:lnSpc>
                <a:spcPct val="150000"/>
              </a:lnSpc>
              <a:buFont typeface="Arial"/>
              <a:buChar char="•"/>
            </a:pPr>
            <a:r>
              <a:rPr lang="el-GR" sz="2000" dirty="0">
                <a:solidFill>
                  <a:prstClr val="black"/>
                </a:solidFill>
              </a:rPr>
              <a:t>Η παρακολούθηση της εκτέλεσης του προϋπολογισμού εσόδων γίνεται σε μηνιαία βάση. Τα διαθέσιμα </a:t>
            </a:r>
            <a:r>
              <a:rPr lang="el-GR" sz="2000" b="1" u="sng" dirty="0">
                <a:solidFill>
                  <a:prstClr val="black"/>
                </a:solidFill>
              </a:rPr>
              <a:t>οριστικά</a:t>
            </a:r>
            <a:r>
              <a:rPr lang="el-GR" sz="2000" dirty="0">
                <a:solidFill>
                  <a:prstClr val="black"/>
                </a:solidFill>
              </a:rPr>
              <a:t> στοιχεία εσόδων, </a:t>
            </a:r>
            <a:r>
              <a:rPr lang="el-GR" sz="2000" b="1" u="sng" dirty="0">
                <a:solidFill>
                  <a:prstClr val="black"/>
                </a:solidFill>
              </a:rPr>
              <a:t>ταξινομημένα ανά ΑΛΕ</a:t>
            </a:r>
            <a:r>
              <a:rPr lang="el-GR" sz="2000" dirty="0">
                <a:solidFill>
                  <a:prstClr val="black"/>
                </a:solidFill>
              </a:rPr>
              <a:t>, για το μήνα αναφοράς είναι διαθέσιμα περί τις 20 του επόμενου μήνα και δημοσιεύονται στο οριστικό δελτίο εκτέλεσης του προϋπολογισμού.</a:t>
            </a:r>
          </a:p>
          <a:p>
            <a:pPr lvl="0" algn="just">
              <a:lnSpc>
                <a:spcPct val="150000"/>
              </a:lnSpc>
              <a:buFont typeface="Arial"/>
              <a:buChar char="•"/>
            </a:pPr>
            <a:r>
              <a:rPr lang="el-GR" sz="2000" dirty="0">
                <a:solidFill>
                  <a:prstClr val="black"/>
                </a:solidFill>
              </a:rPr>
              <a:t>Νωρίτερα, περί τις 10 κάθε μήνα, είναι διαθέσιμα τα </a:t>
            </a:r>
            <a:r>
              <a:rPr lang="el-GR" sz="2000" b="1" u="sng" dirty="0">
                <a:solidFill>
                  <a:prstClr val="black"/>
                </a:solidFill>
              </a:rPr>
              <a:t>προσωρινά</a:t>
            </a:r>
            <a:r>
              <a:rPr lang="el-GR" sz="2000" dirty="0">
                <a:solidFill>
                  <a:prstClr val="black"/>
                </a:solidFill>
              </a:rPr>
              <a:t> στοιχεία εσόδων για τον προηγούμενο μήνα και εκδίδεται το προσωρινό δελτίο εκτέλεσης του προϋπολογισμού. Υπάρχει μια γενική εικόνα της πορείας των συνολικών εσόδων του μήνα, αλλά επειδή τα έσοδα δεν έχουν ταξινομηθεί στους ορθούς ΑΛΕ, δεν μπορεί να γίνει περαιτέρω ανάλυση.</a:t>
            </a:r>
          </a:p>
          <a:p>
            <a:pPr marL="0" indent="0">
              <a:buNone/>
            </a:pPr>
            <a:endParaRPr lang="el-GR" dirty="0"/>
          </a:p>
        </p:txBody>
      </p:sp>
    </p:spTree>
    <p:extLst>
      <p:ext uri="{BB962C8B-B14F-4D97-AF65-F5344CB8AC3E}">
        <p14:creationId xmlns:p14="http://schemas.microsoft.com/office/powerpoint/2010/main" val="1383108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D8E2E70-90CC-4C7D-B0EB-DE6379AB3C65}"/>
              </a:ext>
            </a:extLst>
          </p:cNvPr>
          <p:cNvSpPr>
            <a:spLocks noGrp="1"/>
          </p:cNvSpPr>
          <p:nvPr>
            <p:ph type="title"/>
          </p:nvPr>
        </p:nvSpPr>
        <p:spPr>
          <a:xfrm>
            <a:off x="838200" y="263525"/>
            <a:ext cx="10515600" cy="1325563"/>
          </a:xfrm>
        </p:spPr>
        <p:txBody>
          <a:bodyPr/>
          <a:lstStyle/>
          <a:p>
            <a:pPr algn="ctr"/>
            <a:r>
              <a:rPr lang="el-GR" sz="3600" b="1" u="sng" dirty="0">
                <a:solidFill>
                  <a:srgbClr val="FF0000"/>
                </a:solidFill>
              </a:rPr>
              <a:t>Ορισμοί</a:t>
            </a:r>
          </a:p>
        </p:txBody>
      </p:sp>
      <p:sp>
        <p:nvSpPr>
          <p:cNvPr id="3" name="Θέση περιεχομένου 2">
            <a:extLst>
              <a:ext uri="{FF2B5EF4-FFF2-40B4-BE49-F238E27FC236}">
                <a16:creationId xmlns:a16="http://schemas.microsoft.com/office/drawing/2014/main" id="{93F398C2-7752-4277-8024-2F7988DFB7F9}"/>
              </a:ext>
            </a:extLst>
          </p:cNvPr>
          <p:cNvSpPr>
            <a:spLocks noGrp="1"/>
          </p:cNvSpPr>
          <p:nvPr>
            <p:ph idx="1"/>
          </p:nvPr>
        </p:nvSpPr>
        <p:spPr>
          <a:xfrm>
            <a:off x="838200" y="1439333"/>
            <a:ext cx="10515600" cy="4952999"/>
          </a:xfrm>
        </p:spPr>
        <p:txBody>
          <a:bodyPr>
            <a:normAutofit fontScale="47500" lnSpcReduction="20000"/>
          </a:bodyPr>
          <a:lstStyle/>
          <a:p>
            <a:pPr marL="0" indent="0">
              <a:lnSpc>
                <a:spcPct val="120000"/>
              </a:lnSpc>
              <a:buNone/>
            </a:pPr>
            <a:r>
              <a:rPr lang="el-GR" sz="3400" dirty="0"/>
              <a:t>Η </a:t>
            </a:r>
            <a:r>
              <a:rPr lang="el-GR" sz="3400" b="1" dirty="0"/>
              <a:t>Γενική Κυβέρνηση, </a:t>
            </a:r>
            <a:r>
              <a:rPr lang="el-GR" sz="3400" dirty="0"/>
              <a:t>αποτελείται από τρία (3) υποσύνολα/</a:t>
            </a:r>
            <a:r>
              <a:rPr lang="el-GR" sz="3400" dirty="0" err="1"/>
              <a:t>υποτομείς</a:t>
            </a:r>
            <a:r>
              <a:rPr lang="el-GR" sz="3400" dirty="0"/>
              <a:t>: </a:t>
            </a:r>
          </a:p>
          <a:p>
            <a:pPr lvl="0">
              <a:lnSpc>
                <a:spcPct val="120000"/>
              </a:lnSpc>
            </a:pPr>
            <a:r>
              <a:rPr lang="el-GR" sz="3400" dirty="0"/>
              <a:t>την Κεντρική Κυβέρνηση, </a:t>
            </a:r>
          </a:p>
          <a:p>
            <a:pPr lvl="0">
              <a:lnSpc>
                <a:spcPct val="120000"/>
              </a:lnSpc>
            </a:pPr>
            <a:r>
              <a:rPr lang="el-GR" sz="3400" dirty="0"/>
              <a:t>τους Οργανισμούς Τοπικής Αυτοδιοίκησης (ΟΤΑ) και </a:t>
            </a:r>
          </a:p>
          <a:p>
            <a:pPr lvl="0">
              <a:lnSpc>
                <a:spcPct val="120000"/>
              </a:lnSpc>
            </a:pPr>
            <a:r>
              <a:rPr lang="el-GR" sz="3400" dirty="0"/>
              <a:t>τους Οργανισμούς Κοινωνικής Ασφάλισης (ΟΚΑ). </a:t>
            </a:r>
          </a:p>
          <a:p>
            <a:pPr marL="0" indent="0">
              <a:lnSpc>
                <a:spcPct val="120000"/>
              </a:lnSpc>
              <a:buNone/>
            </a:pPr>
            <a:endParaRPr lang="el-GR" sz="3400" dirty="0"/>
          </a:p>
          <a:p>
            <a:pPr lvl="0">
              <a:lnSpc>
                <a:spcPct val="120000"/>
              </a:lnSpc>
              <a:buFont typeface="Wingdings" panose="05000000000000000000" pitchFamily="2" charset="2"/>
              <a:buChar char="Ø"/>
            </a:pPr>
            <a:r>
              <a:rPr lang="el-GR" sz="3400" dirty="0"/>
              <a:t>Η </a:t>
            </a:r>
            <a:r>
              <a:rPr lang="el-GR" sz="3400" b="1" dirty="0"/>
              <a:t>Κεντρική Κυβέρνηση</a:t>
            </a:r>
            <a:r>
              <a:rPr lang="el-GR" sz="3400" dirty="0"/>
              <a:t> περιλαμβάνει: </a:t>
            </a:r>
          </a:p>
          <a:p>
            <a:pPr lvl="1">
              <a:lnSpc>
                <a:spcPct val="120000"/>
              </a:lnSpc>
              <a:buFont typeface="Wingdings" panose="05000000000000000000" pitchFamily="2" charset="2"/>
              <a:buChar char="q"/>
            </a:pPr>
            <a:r>
              <a:rPr lang="el-GR" sz="3400" dirty="0"/>
              <a:t>την </a:t>
            </a:r>
            <a:r>
              <a:rPr lang="el-GR" sz="3400" b="1" u="sng" dirty="0"/>
              <a:t>Κεντρική Διοίκηση ή Δημόσιο ή Κράτος</a:t>
            </a:r>
            <a:r>
              <a:rPr lang="el-GR" sz="3400" u="sng" dirty="0"/>
              <a:t> </a:t>
            </a:r>
            <a:r>
              <a:rPr lang="el-GR" sz="3400" dirty="0"/>
              <a:t> (Προεδρία της Δημοκρατίας, Υπουργεία, Αποκεντρωμένες Διοικήσεις, Ανεξάρτητες Αρχές χωρίς νομική προσωπικότητα), </a:t>
            </a:r>
          </a:p>
          <a:p>
            <a:pPr lvl="1">
              <a:lnSpc>
                <a:spcPct val="120000"/>
              </a:lnSpc>
              <a:buFont typeface="Wingdings" panose="05000000000000000000" pitchFamily="2" charset="2"/>
              <a:buChar char="q"/>
            </a:pPr>
            <a:r>
              <a:rPr lang="el-GR" sz="3400" dirty="0"/>
              <a:t>τα νομικά πρόσωπα δημοσίου δικαίου (ΝΠΔΔ), καθώς και τα νομικά πρόσωπα ιδιωτικού δικαίου (ΝΠΙΔ) που περιλαμβάνονται στο Μητρώο Φορέων Γενικής Κυβέρνησης τα οποία όμως δεν ανήκουν στους </a:t>
            </a:r>
            <a:r>
              <a:rPr lang="el-GR" sz="3400" dirty="0" err="1"/>
              <a:t>υποτομείς</a:t>
            </a:r>
            <a:r>
              <a:rPr lang="el-GR" sz="3400" dirty="0"/>
              <a:t> των ΟΤΑ και των ΟΚΑ.</a:t>
            </a:r>
          </a:p>
          <a:p>
            <a:pPr lvl="0">
              <a:lnSpc>
                <a:spcPct val="120000"/>
              </a:lnSpc>
              <a:buFont typeface="Wingdings" panose="05000000000000000000" pitchFamily="2" charset="2"/>
              <a:buChar char="Ø"/>
            </a:pPr>
            <a:r>
              <a:rPr lang="el-GR" sz="3400" dirty="0"/>
              <a:t>Ο </a:t>
            </a:r>
            <a:r>
              <a:rPr lang="el-GR" sz="3400" dirty="0" err="1"/>
              <a:t>υποτομέας</a:t>
            </a:r>
            <a:r>
              <a:rPr lang="el-GR" sz="3400" dirty="0"/>
              <a:t> των </a:t>
            </a:r>
            <a:r>
              <a:rPr lang="el-GR" sz="3400" b="1" dirty="0"/>
              <a:t>ΟΤΑ</a:t>
            </a:r>
            <a:r>
              <a:rPr lang="el-GR" sz="3400" dirty="0"/>
              <a:t> περιλαμβάνει τους ΟΤΑ (Α΄ βαθμού οι Δήμοι και Β΄ βαθμού οι Περιφέρειες), καθώς και τα ΝΠΔΔ και ΝΠΙΔ τα οποία ανήκουν, ελέγχονται ή χρηματοδοτούνται από τους ΟΤΑ.</a:t>
            </a:r>
          </a:p>
          <a:p>
            <a:pPr lvl="0">
              <a:lnSpc>
                <a:spcPct val="120000"/>
              </a:lnSpc>
              <a:buFont typeface="Wingdings" panose="05000000000000000000" pitchFamily="2" charset="2"/>
              <a:buChar char="Ø"/>
            </a:pPr>
            <a:r>
              <a:rPr lang="el-GR" sz="3400" dirty="0"/>
              <a:t>Ο </a:t>
            </a:r>
            <a:r>
              <a:rPr lang="el-GR" sz="3400" dirty="0" err="1"/>
              <a:t>υποτομέας</a:t>
            </a:r>
            <a:r>
              <a:rPr lang="el-GR" sz="3400" dirty="0"/>
              <a:t> των </a:t>
            </a:r>
            <a:r>
              <a:rPr lang="el-GR" sz="3400" b="1" dirty="0"/>
              <a:t>ΟΚΑ</a:t>
            </a:r>
            <a:r>
              <a:rPr lang="el-GR" sz="3400" dirty="0"/>
              <a:t> περιλαμβάνει Ασφαλιστικά Ταμεία, Οργανισμούς Απασχόλησης και Οργανισμούς Παροχής Υπηρεσιών Υγείας.</a:t>
            </a:r>
          </a:p>
          <a:p>
            <a:endParaRPr lang="el-GR" dirty="0"/>
          </a:p>
        </p:txBody>
      </p:sp>
    </p:spTree>
    <p:extLst>
      <p:ext uri="{BB962C8B-B14F-4D97-AF65-F5344CB8AC3E}">
        <p14:creationId xmlns:p14="http://schemas.microsoft.com/office/powerpoint/2010/main" val="3373721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D3A1583-F8E0-4721-A740-19AA22EBDA26}"/>
              </a:ext>
            </a:extLst>
          </p:cNvPr>
          <p:cNvSpPr>
            <a:spLocks noGrp="1"/>
          </p:cNvSpPr>
          <p:nvPr>
            <p:ph type="ctrTitle"/>
          </p:nvPr>
        </p:nvSpPr>
        <p:spPr>
          <a:xfrm>
            <a:off x="1524000" y="524933"/>
            <a:ext cx="9144000" cy="812800"/>
          </a:xfrm>
        </p:spPr>
        <p:txBody>
          <a:bodyPr>
            <a:normAutofit/>
          </a:bodyPr>
          <a:lstStyle/>
          <a:p>
            <a:r>
              <a:rPr lang="el-GR" sz="3600" b="1" u="sng" dirty="0">
                <a:solidFill>
                  <a:srgbClr val="FF0000"/>
                </a:solidFill>
              </a:rPr>
              <a:t>Έσοδα Κρατικού Προϋπολογισμού</a:t>
            </a:r>
            <a:endParaRPr lang="el-GR" dirty="0">
              <a:solidFill>
                <a:srgbClr val="FF0000"/>
              </a:solidFill>
            </a:endParaRPr>
          </a:p>
        </p:txBody>
      </p:sp>
      <p:sp>
        <p:nvSpPr>
          <p:cNvPr id="3" name="Υπότιτλος 2">
            <a:extLst>
              <a:ext uri="{FF2B5EF4-FFF2-40B4-BE49-F238E27FC236}">
                <a16:creationId xmlns:a16="http://schemas.microsoft.com/office/drawing/2014/main" id="{65CF3173-CAB3-4E81-924F-C5F13AEBE90A}"/>
              </a:ext>
            </a:extLst>
          </p:cNvPr>
          <p:cNvSpPr>
            <a:spLocks noGrp="1"/>
          </p:cNvSpPr>
          <p:nvPr>
            <p:ph type="subTitle" idx="1"/>
          </p:nvPr>
        </p:nvSpPr>
        <p:spPr>
          <a:xfrm>
            <a:off x="584199" y="1735667"/>
            <a:ext cx="11235267" cy="4597400"/>
          </a:xfrm>
        </p:spPr>
        <p:txBody>
          <a:bodyPr/>
          <a:lstStyle/>
          <a:p>
            <a:pPr lvl="0"/>
            <a:endParaRPr lang="el-GR" b="1" dirty="0"/>
          </a:p>
          <a:p>
            <a:pPr marL="342900" lvl="0" indent="-342900" algn="l">
              <a:lnSpc>
                <a:spcPct val="150000"/>
              </a:lnSpc>
              <a:buFont typeface="Arial" panose="020B0604020202020204" pitchFamily="34" charset="0"/>
              <a:buChar char="•"/>
            </a:pPr>
            <a:r>
              <a:rPr lang="el-GR" b="1" dirty="0"/>
              <a:t>Έσοδα </a:t>
            </a:r>
            <a:r>
              <a:rPr lang="el-GR" b="1" u="sng" dirty="0"/>
              <a:t>Τακτικού Προϋπολογισμού</a:t>
            </a:r>
            <a:r>
              <a:rPr lang="el-GR" dirty="0"/>
              <a:t>: έσοδα που προκύπτουν από τη λειτουργία του κράτους (φορολογικά έσοδα, μη φορολογικά), καθώς και τα πιστωτικά έσοδα.</a:t>
            </a:r>
          </a:p>
          <a:p>
            <a:pPr algn="l">
              <a:lnSpc>
                <a:spcPct val="150000"/>
              </a:lnSpc>
            </a:pPr>
            <a:endParaRPr lang="el-GR" dirty="0"/>
          </a:p>
          <a:p>
            <a:pPr marL="342900" lvl="0" indent="-342900" algn="l">
              <a:lnSpc>
                <a:spcPct val="150000"/>
              </a:lnSpc>
              <a:buFont typeface="Arial" panose="020B0604020202020204" pitchFamily="34" charset="0"/>
              <a:buChar char="•"/>
            </a:pPr>
            <a:r>
              <a:rPr lang="el-GR" b="1" dirty="0"/>
              <a:t>Έσοδα του </a:t>
            </a:r>
            <a:r>
              <a:rPr lang="el-GR" b="1" u="sng" dirty="0"/>
              <a:t>Προϋπολογισμού Δημοσίων Επενδύσεων </a:t>
            </a:r>
            <a:r>
              <a:rPr lang="el-GR" dirty="0"/>
              <a:t>(Π.Δ.Ε.): εισροές από Ε.Ε., ίδια έσοδα.</a:t>
            </a:r>
          </a:p>
          <a:p>
            <a:endParaRPr lang="el-GR" dirty="0"/>
          </a:p>
          <a:p>
            <a:endParaRPr lang="el-GR" dirty="0"/>
          </a:p>
          <a:p>
            <a:endParaRPr lang="el-GR" dirty="0"/>
          </a:p>
          <a:p>
            <a:endParaRPr lang="el-GR" dirty="0"/>
          </a:p>
          <a:p>
            <a:endParaRPr lang="el-GR" dirty="0"/>
          </a:p>
          <a:p>
            <a:endParaRPr lang="el-GR" dirty="0"/>
          </a:p>
        </p:txBody>
      </p:sp>
    </p:spTree>
    <p:extLst>
      <p:ext uri="{BB962C8B-B14F-4D97-AF65-F5344CB8AC3E}">
        <p14:creationId xmlns:p14="http://schemas.microsoft.com/office/powerpoint/2010/main" val="1032172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EC8B415-BD43-49C6-BFEB-9339801D1075}"/>
              </a:ext>
            </a:extLst>
          </p:cNvPr>
          <p:cNvSpPr>
            <a:spLocks noGrp="1"/>
          </p:cNvSpPr>
          <p:nvPr>
            <p:ph type="title"/>
          </p:nvPr>
        </p:nvSpPr>
        <p:spPr/>
        <p:txBody>
          <a:bodyPr/>
          <a:lstStyle/>
          <a:p>
            <a:pPr algn="ctr"/>
            <a:r>
              <a:rPr lang="el-GR" sz="3600" b="1" u="sng" dirty="0">
                <a:solidFill>
                  <a:srgbClr val="FF0000"/>
                </a:solidFill>
              </a:rPr>
              <a:t>Οικονομική ταξινόμηση εσόδων</a:t>
            </a:r>
            <a:r>
              <a:rPr lang="el-GR" b="1" dirty="0">
                <a:solidFill>
                  <a:srgbClr val="FF0000"/>
                </a:solidFill>
              </a:rPr>
              <a:t/>
            </a:r>
            <a:br>
              <a:rPr lang="el-GR" b="1" dirty="0">
                <a:solidFill>
                  <a:srgbClr val="FF0000"/>
                </a:solidFill>
              </a:rPr>
            </a:br>
            <a:r>
              <a:rPr lang="el-GR" sz="2800" b="1" dirty="0">
                <a:solidFill>
                  <a:srgbClr val="FF0000"/>
                </a:solidFill>
              </a:rPr>
              <a:t>(μείζονες κατηγορίες)</a:t>
            </a:r>
            <a:endParaRPr lang="el-GR" dirty="0">
              <a:solidFill>
                <a:srgbClr val="FF0000"/>
              </a:solidFill>
            </a:endParaRPr>
          </a:p>
        </p:txBody>
      </p:sp>
      <p:graphicFrame>
        <p:nvGraphicFramePr>
          <p:cNvPr id="6" name="Θέση περιεχομένου 5">
            <a:extLst>
              <a:ext uri="{FF2B5EF4-FFF2-40B4-BE49-F238E27FC236}">
                <a16:creationId xmlns:a16="http://schemas.microsoft.com/office/drawing/2014/main" id="{D0CD847D-5826-44BB-8C18-957A974AAA39}"/>
              </a:ext>
            </a:extLst>
          </p:cNvPr>
          <p:cNvGraphicFramePr>
            <a:graphicFrameLocks noGrp="1"/>
          </p:cNvGraphicFramePr>
          <p:nvPr>
            <p:ph idx="1"/>
            <p:extLst>
              <p:ext uri="{D42A27DB-BD31-4B8C-83A1-F6EECF244321}">
                <p14:modId xmlns:p14="http://schemas.microsoft.com/office/powerpoint/2010/main" val="1396696745"/>
              </p:ext>
            </p:extLst>
          </p:nvPr>
        </p:nvGraphicFramePr>
        <p:xfrm>
          <a:off x="897467" y="1667933"/>
          <a:ext cx="10659533" cy="3911603"/>
        </p:xfrm>
        <a:graphic>
          <a:graphicData uri="http://schemas.openxmlformats.org/drawingml/2006/table">
            <a:tbl>
              <a:tblPr firstRow="1" bandRow="1">
                <a:tableStyleId>{5C22544A-7EE6-4342-B048-85BDC9FD1C3A}</a:tableStyleId>
              </a:tblPr>
              <a:tblGrid>
                <a:gridCol w="815294">
                  <a:extLst>
                    <a:ext uri="{9D8B030D-6E8A-4147-A177-3AD203B41FA5}">
                      <a16:colId xmlns:a16="http://schemas.microsoft.com/office/drawing/2014/main" val="2108049958"/>
                    </a:ext>
                  </a:extLst>
                </a:gridCol>
                <a:gridCol w="3999787">
                  <a:extLst>
                    <a:ext uri="{9D8B030D-6E8A-4147-A177-3AD203B41FA5}">
                      <a16:colId xmlns:a16="http://schemas.microsoft.com/office/drawing/2014/main" val="2803521766"/>
                    </a:ext>
                  </a:extLst>
                </a:gridCol>
                <a:gridCol w="5844452">
                  <a:extLst>
                    <a:ext uri="{9D8B030D-6E8A-4147-A177-3AD203B41FA5}">
                      <a16:colId xmlns:a16="http://schemas.microsoft.com/office/drawing/2014/main" val="4017772376"/>
                    </a:ext>
                  </a:extLst>
                </a:gridCol>
              </a:tblGrid>
              <a:tr h="798804">
                <a:tc gridSpan="3">
                  <a:txBody>
                    <a:bodyPr/>
                    <a:lstStyle/>
                    <a:p>
                      <a:pPr algn="ctr"/>
                      <a:r>
                        <a:rPr lang="el-GR" dirty="0"/>
                        <a:t>Μη χρηματοοικονομικές συναλλαγές</a:t>
                      </a:r>
                    </a:p>
                    <a:p>
                      <a:pPr algn="ctr"/>
                      <a:endParaRPr lang="el-GR" dirty="0"/>
                    </a:p>
                  </a:txBody>
                  <a:tcPr/>
                </a:tc>
                <a:tc hMerge="1">
                  <a:txBody>
                    <a:bodyPr/>
                    <a:lstStyle/>
                    <a:p>
                      <a:endParaRPr lang="el-GR" dirty="0"/>
                    </a:p>
                  </a:txBody>
                  <a:tcPr/>
                </a:tc>
                <a:tc hMerge="1">
                  <a:txBody>
                    <a:bodyPr/>
                    <a:lstStyle/>
                    <a:p>
                      <a:endParaRPr lang="el-GR" dirty="0"/>
                    </a:p>
                  </a:txBody>
                  <a:tcPr/>
                </a:tc>
                <a:extLst>
                  <a:ext uri="{0D108BD9-81ED-4DB2-BD59-A6C34878D82A}">
                    <a16:rowId xmlns:a16="http://schemas.microsoft.com/office/drawing/2014/main" val="2140897744"/>
                  </a:ext>
                </a:extLst>
              </a:tr>
              <a:tr h="462799">
                <a:tc>
                  <a:txBody>
                    <a:bodyPr/>
                    <a:lstStyle/>
                    <a:p>
                      <a:pPr algn="ctr"/>
                      <a:r>
                        <a:rPr lang="el-GR" b="1" dirty="0"/>
                        <a:t>11</a:t>
                      </a:r>
                    </a:p>
                  </a:txBody>
                  <a:tcPr/>
                </a:tc>
                <a:tc>
                  <a:txBody>
                    <a:bodyPr/>
                    <a:lstStyle/>
                    <a:p>
                      <a:r>
                        <a:rPr lang="el-GR" b="1" dirty="0"/>
                        <a:t>Φόροι</a:t>
                      </a:r>
                    </a:p>
                  </a:txBody>
                  <a:tcPr/>
                </a:tc>
                <a:tc>
                  <a:txBody>
                    <a:bodyPr/>
                    <a:lstStyle/>
                    <a:p>
                      <a:r>
                        <a:rPr lang="el-GR" sz="1600" i="1" dirty="0"/>
                        <a:t>Ανάλυση παρακάτω</a:t>
                      </a:r>
                    </a:p>
                  </a:txBody>
                  <a:tcPr/>
                </a:tc>
                <a:extLst>
                  <a:ext uri="{0D108BD9-81ED-4DB2-BD59-A6C34878D82A}">
                    <a16:rowId xmlns:a16="http://schemas.microsoft.com/office/drawing/2014/main" val="3937861755"/>
                  </a:ext>
                </a:extLst>
              </a:tr>
              <a:tr h="462799">
                <a:tc>
                  <a:txBody>
                    <a:bodyPr/>
                    <a:lstStyle/>
                    <a:p>
                      <a:pPr algn="ctr"/>
                      <a:r>
                        <a:rPr lang="el-GR" b="1" dirty="0"/>
                        <a:t>12</a:t>
                      </a:r>
                    </a:p>
                  </a:txBody>
                  <a:tcPr/>
                </a:tc>
                <a:tc>
                  <a:txBody>
                    <a:bodyPr/>
                    <a:lstStyle/>
                    <a:p>
                      <a:r>
                        <a:rPr lang="el-GR" b="1" dirty="0"/>
                        <a:t>Κοινωνικές εισφορές</a:t>
                      </a:r>
                    </a:p>
                  </a:txBody>
                  <a:tcPr/>
                </a:tc>
                <a:tc>
                  <a:txBody>
                    <a:bodyPr/>
                    <a:lstStyle/>
                    <a:p>
                      <a:r>
                        <a:rPr lang="el-GR" sz="1600" i="1" dirty="0"/>
                        <a:t>Εισφορές εργαζομένων για παροχές υγείας από το Δημόσιο</a:t>
                      </a:r>
                    </a:p>
                  </a:txBody>
                  <a:tcPr/>
                </a:tc>
                <a:extLst>
                  <a:ext uri="{0D108BD9-81ED-4DB2-BD59-A6C34878D82A}">
                    <a16:rowId xmlns:a16="http://schemas.microsoft.com/office/drawing/2014/main" val="3282151126"/>
                  </a:ext>
                </a:extLst>
              </a:tr>
              <a:tr h="462799">
                <a:tc>
                  <a:txBody>
                    <a:bodyPr/>
                    <a:lstStyle/>
                    <a:p>
                      <a:pPr algn="ctr"/>
                      <a:r>
                        <a:rPr lang="el-GR" b="1" dirty="0"/>
                        <a:t>13</a:t>
                      </a:r>
                    </a:p>
                  </a:txBody>
                  <a:tcPr/>
                </a:tc>
                <a:tc>
                  <a:txBody>
                    <a:bodyPr/>
                    <a:lstStyle/>
                    <a:p>
                      <a:r>
                        <a:rPr lang="el-GR" b="1" dirty="0"/>
                        <a:t>Μεταβιβάσεις</a:t>
                      </a:r>
                    </a:p>
                  </a:txBody>
                  <a:tcPr/>
                </a:tc>
                <a:tc>
                  <a:txBody>
                    <a:bodyPr/>
                    <a:lstStyle/>
                    <a:p>
                      <a:r>
                        <a:rPr lang="el-GR" sz="1600" i="1" dirty="0"/>
                        <a:t>Συγχρηματοδοτούμενο σκέλος ΠΔΕ, έσοδα ΤΑΑ</a:t>
                      </a:r>
                    </a:p>
                  </a:txBody>
                  <a:tcPr/>
                </a:tc>
                <a:extLst>
                  <a:ext uri="{0D108BD9-81ED-4DB2-BD59-A6C34878D82A}">
                    <a16:rowId xmlns:a16="http://schemas.microsoft.com/office/drawing/2014/main" val="3084159467"/>
                  </a:ext>
                </a:extLst>
              </a:tr>
              <a:tr h="462799">
                <a:tc>
                  <a:txBody>
                    <a:bodyPr/>
                    <a:lstStyle/>
                    <a:p>
                      <a:pPr algn="ctr"/>
                      <a:r>
                        <a:rPr lang="el-GR" b="1" dirty="0"/>
                        <a:t>14</a:t>
                      </a:r>
                    </a:p>
                  </a:txBody>
                  <a:tcPr/>
                </a:tc>
                <a:tc>
                  <a:txBody>
                    <a:bodyPr/>
                    <a:lstStyle/>
                    <a:p>
                      <a:r>
                        <a:rPr lang="el-GR" b="1" dirty="0"/>
                        <a:t>Πωλήσεις αγαθών και υπηρεσιών</a:t>
                      </a:r>
                    </a:p>
                  </a:txBody>
                  <a:tcPr/>
                </a:tc>
                <a:tc>
                  <a:txBody>
                    <a:bodyPr/>
                    <a:lstStyle/>
                    <a:p>
                      <a:r>
                        <a:rPr lang="el-GR" sz="1600" i="1" dirty="0"/>
                        <a:t>Παράβολα, μισθώματα κτιρίων και υποδομών κλπ.</a:t>
                      </a:r>
                    </a:p>
                  </a:txBody>
                  <a:tcPr/>
                </a:tc>
                <a:extLst>
                  <a:ext uri="{0D108BD9-81ED-4DB2-BD59-A6C34878D82A}">
                    <a16:rowId xmlns:a16="http://schemas.microsoft.com/office/drawing/2014/main" val="289669943"/>
                  </a:ext>
                </a:extLst>
              </a:tr>
              <a:tr h="462799">
                <a:tc>
                  <a:txBody>
                    <a:bodyPr/>
                    <a:lstStyle/>
                    <a:p>
                      <a:pPr algn="ctr"/>
                      <a:r>
                        <a:rPr lang="el-GR" b="1" dirty="0"/>
                        <a:t>15</a:t>
                      </a:r>
                    </a:p>
                  </a:txBody>
                  <a:tcPr/>
                </a:tc>
                <a:tc>
                  <a:txBody>
                    <a:bodyPr/>
                    <a:lstStyle/>
                    <a:p>
                      <a:r>
                        <a:rPr lang="el-GR" b="1" dirty="0"/>
                        <a:t>Λοιπά τρέχοντα έσοδα</a:t>
                      </a:r>
                    </a:p>
                  </a:txBody>
                  <a:tcPr/>
                </a:tc>
                <a:tc>
                  <a:txBody>
                    <a:bodyPr/>
                    <a:lstStyle/>
                    <a:p>
                      <a:r>
                        <a:rPr lang="el-GR" sz="1600" i="1" dirty="0"/>
                        <a:t>Εθνικό σκέλος ΠΔΕ, μερίσματα, πρόστιμα και προσαυξήσεις κλπ.</a:t>
                      </a:r>
                    </a:p>
                  </a:txBody>
                  <a:tcPr/>
                </a:tc>
                <a:extLst>
                  <a:ext uri="{0D108BD9-81ED-4DB2-BD59-A6C34878D82A}">
                    <a16:rowId xmlns:a16="http://schemas.microsoft.com/office/drawing/2014/main" val="378835531"/>
                  </a:ext>
                </a:extLst>
              </a:tr>
              <a:tr h="798804">
                <a:tc>
                  <a:txBody>
                    <a:bodyPr/>
                    <a:lstStyle/>
                    <a:p>
                      <a:pPr algn="ctr"/>
                      <a:r>
                        <a:rPr lang="el-GR" b="1" dirty="0"/>
                        <a:t>31</a:t>
                      </a:r>
                    </a:p>
                  </a:txBody>
                  <a:tcPr/>
                </a:tc>
                <a:tc>
                  <a:txBody>
                    <a:bodyPr/>
                    <a:lstStyle/>
                    <a:p>
                      <a:r>
                        <a:rPr lang="el-GR" b="1" dirty="0"/>
                        <a:t>Πωλήσεις παγίων περιουσιακών στοιχείων</a:t>
                      </a:r>
                    </a:p>
                  </a:txBody>
                  <a:tcPr/>
                </a:tc>
                <a:tc>
                  <a:txBody>
                    <a:bodyPr/>
                    <a:lstStyle/>
                    <a:p>
                      <a:r>
                        <a:rPr lang="el-GR" sz="1600" i="1" dirty="0"/>
                        <a:t>Αξιοποίηση ακίνητης περιουσίας</a:t>
                      </a:r>
                    </a:p>
                  </a:txBody>
                  <a:tcPr/>
                </a:tc>
                <a:extLst>
                  <a:ext uri="{0D108BD9-81ED-4DB2-BD59-A6C34878D82A}">
                    <a16:rowId xmlns:a16="http://schemas.microsoft.com/office/drawing/2014/main" val="2884839869"/>
                  </a:ext>
                </a:extLst>
              </a:tr>
            </a:tbl>
          </a:graphicData>
        </a:graphic>
      </p:graphicFrame>
    </p:spTree>
    <p:extLst>
      <p:ext uri="{BB962C8B-B14F-4D97-AF65-F5344CB8AC3E}">
        <p14:creationId xmlns:p14="http://schemas.microsoft.com/office/powerpoint/2010/main" val="4266128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FBF0A46-A343-444B-9DD1-0130002AB607}"/>
              </a:ext>
            </a:extLst>
          </p:cNvPr>
          <p:cNvSpPr>
            <a:spLocks noGrp="1"/>
          </p:cNvSpPr>
          <p:nvPr>
            <p:ph type="title"/>
          </p:nvPr>
        </p:nvSpPr>
        <p:spPr/>
        <p:txBody>
          <a:bodyPr/>
          <a:lstStyle/>
          <a:p>
            <a:pPr algn="ctr"/>
            <a:r>
              <a:rPr lang="el-GR" sz="3600" b="1" u="sng" dirty="0">
                <a:solidFill>
                  <a:srgbClr val="FF0000"/>
                </a:solidFill>
              </a:rPr>
              <a:t>Οικονομική ταξινόμηση εσόδων</a:t>
            </a:r>
            <a:r>
              <a:rPr lang="el-GR" b="1" dirty="0">
                <a:solidFill>
                  <a:srgbClr val="FF0000"/>
                </a:solidFill>
              </a:rPr>
              <a:t/>
            </a:r>
            <a:br>
              <a:rPr lang="el-GR" b="1" dirty="0">
                <a:solidFill>
                  <a:srgbClr val="FF0000"/>
                </a:solidFill>
              </a:rPr>
            </a:br>
            <a:r>
              <a:rPr lang="el-GR" sz="2800" b="1" dirty="0">
                <a:solidFill>
                  <a:srgbClr val="FF0000"/>
                </a:solidFill>
              </a:rPr>
              <a:t>(μείζονες κατηγορίες)</a:t>
            </a:r>
            <a:endParaRPr lang="el-GR" dirty="0"/>
          </a:p>
        </p:txBody>
      </p:sp>
      <p:graphicFrame>
        <p:nvGraphicFramePr>
          <p:cNvPr id="4" name="Θέση περιεχομένου 3">
            <a:extLst>
              <a:ext uri="{FF2B5EF4-FFF2-40B4-BE49-F238E27FC236}">
                <a16:creationId xmlns:a16="http://schemas.microsoft.com/office/drawing/2014/main" id="{2117A16E-A123-4361-AE77-6CC29F008F06}"/>
              </a:ext>
            </a:extLst>
          </p:cNvPr>
          <p:cNvGraphicFramePr>
            <a:graphicFrameLocks noGrp="1"/>
          </p:cNvGraphicFramePr>
          <p:nvPr>
            <p:ph idx="1"/>
            <p:extLst>
              <p:ext uri="{D42A27DB-BD31-4B8C-83A1-F6EECF244321}">
                <p14:modId xmlns:p14="http://schemas.microsoft.com/office/powerpoint/2010/main" val="3747536682"/>
              </p:ext>
            </p:extLst>
          </p:nvPr>
        </p:nvGraphicFramePr>
        <p:xfrm>
          <a:off x="711200" y="1825625"/>
          <a:ext cx="10837333" cy="4123725"/>
        </p:xfrm>
        <a:graphic>
          <a:graphicData uri="http://schemas.openxmlformats.org/drawingml/2006/table">
            <a:tbl>
              <a:tblPr firstRow="1" bandRow="1">
                <a:tableStyleId>{5C22544A-7EE6-4342-B048-85BDC9FD1C3A}</a:tableStyleId>
              </a:tblPr>
              <a:tblGrid>
                <a:gridCol w="511080">
                  <a:extLst>
                    <a:ext uri="{9D8B030D-6E8A-4147-A177-3AD203B41FA5}">
                      <a16:colId xmlns:a16="http://schemas.microsoft.com/office/drawing/2014/main" val="3322811410"/>
                    </a:ext>
                  </a:extLst>
                </a:gridCol>
                <a:gridCol w="4560620">
                  <a:extLst>
                    <a:ext uri="{9D8B030D-6E8A-4147-A177-3AD203B41FA5}">
                      <a16:colId xmlns:a16="http://schemas.microsoft.com/office/drawing/2014/main" val="85920578"/>
                    </a:ext>
                  </a:extLst>
                </a:gridCol>
                <a:gridCol w="5765633">
                  <a:extLst>
                    <a:ext uri="{9D8B030D-6E8A-4147-A177-3AD203B41FA5}">
                      <a16:colId xmlns:a16="http://schemas.microsoft.com/office/drawing/2014/main" val="4035022523"/>
                    </a:ext>
                  </a:extLst>
                </a:gridCol>
              </a:tblGrid>
              <a:tr h="741512">
                <a:tc gridSpan="3">
                  <a:txBody>
                    <a:bodyPr/>
                    <a:lstStyle/>
                    <a:p>
                      <a:pPr algn="ctr"/>
                      <a:r>
                        <a:rPr lang="el-GR" dirty="0"/>
                        <a:t>Χρηματοοικονομικές συναλλαγές</a:t>
                      </a:r>
                    </a:p>
                    <a:p>
                      <a:pPr algn="ctr"/>
                      <a:endParaRPr lang="el-GR" dirty="0"/>
                    </a:p>
                  </a:txBody>
                  <a:tcPr/>
                </a:tc>
                <a:tc hMerge="1">
                  <a:txBody>
                    <a:bodyPr/>
                    <a:lstStyle/>
                    <a:p>
                      <a:endParaRPr lang="el-GR" dirty="0"/>
                    </a:p>
                  </a:txBody>
                  <a:tcPr/>
                </a:tc>
                <a:tc hMerge="1">
                  <a:txBody>
                    <a:bodyPr/>
                    <a:lstStyle/>
                    <a:p>
                      <a:endParaRPr lang="el-GR" dirty="0"/>
                    </a:p>
                  </a:txBody>
                  <a:tcPr/>
                </a:tc>
                <a:extLst>
                  <a:ext uri="{0D108BD9-81ED-4DB2-BD59-A6C34878D82A}">
                    <a16:rowId xmlns:a16="http://schemas.microsoft.com/office/drawing/2014/main" val="2176286445"/>
                  </a:ext>
                </a:extLst>
              </a:tr>
              <a:tr h="423721">
                <a:tc>
                  <a:txBody>
                    <a:bodyPr/>
                    <a:lstStyle/>
                    <a:p>
                      <a:pPr algn="ctr"/>
                      <a:r>
                        <a:rPr lang="el-GR" b="1" dirty="0"/>
                        <a:t>43</a:t>
                      </a:r>
                    </a:p>
                  </a:txBody>
                  <a:tcPr/>
                </a:tc>
                <a:tc>
                  <a:txBody>
                    <a:bodyPr/>
                    <a:lstStyle/>
                    <a:p>
                      <a:r>
                        <a:rPr lang="el-GR" b="1" dirty="0"/>
                        <a:t>Χρεωστικοί τίτλοι</a:t>
                      </a:r>
                    </a:p>
                  </a:txBody>
                  <a:tcPr/>
                </a:tc>
                <a:tc>
                  <a:txBody>
                    <a:bodyPr/>
                    <a:lstStyle/>
                    <a:p>
                      <a:r>
                        <a:rPr lang="el-GR" sz="1600" i="1" dirty="0"/>
                        <a:t>Ομόλογα Δημοσίων Επιχειρήσεων</a:t>
                      </a:r>
                    </a:p>
                  </a:txBody>
                  <a:tcPr/>
                </a:tc>
                <a:extLst>
                  <a:ext uri="{0D108BD9-81ED-4DB2-BD59-A6C34878D82A}">
                    <a16:rowId xmlns:a16="http://schemas.microsoft.com/office/drawing/2014/main" val="2208289227"/>
                  </a:ext>
                </a:extLst>
              </a:tr>
              <a:tr h="741512">
                <a:tc>
                  <a:txBody>
                    <a:bodyPr/>
                    <a:lstStyle/>
                    <a:p>
                      <a:pPr algn="ctr"/>
                      <a:r>
                        <a:rPr lang="el-GR" b="1" dirty="0"/>
                        <a:t>45</a:t>
                      </a:r>
                    </a:p>
                  </a:txBody>
                  <a:tcPr/>
                </a:tc>
                <a:tc>
                  <a:txBody>
                    <a:bodyPr/>
                    <a:lstStyle/>
                    <a:p>
                      <a:r>
                        <a:rPr lang="el-GR" b="1" dirty="0"/>
                        <a:t>Συμμετοχικοί τίτλοι και μερίδια επενδυτικών κεφαλαίων</a:t>
                      </a:r>
                    </a:p>
                  </a:txBody>
                  <a:tcPr/>
                </a:tc>
                <a:tc>
                  <a:txBody>
                    <a:bodyPr/>
                    <a:lstStyle/>
                    <a:p>
                      <a:r>
                        <a:rPr lang="el-GR" sz="1600" i="1" dirty="0"/>
                        <a:t>Πωλήσεις μετοχών</a:t>
                      </a:r>
                    </a:p>
                  </a:txBody>
                  <a:tcPr/>
                </a:tc>
                <a:extLst>
                  <a:ext uri="{0D108BD9-81ED-4DB2-BD59-A6C34878D82A}">
                    <a16:rowId xmlns:a16="http://schemas.microsoft.com/office/drawing/2014/main" val="3854432655"/>
                  </a:ext>
                </a:extLst>
              </a:tr>
              <a:tr h="423721">
                <a:tc>
                  <a:txBody>
                    <a:bodyPr/>
                    <a:lstStyle/>
                    <a:p>
                      <a:pPr algn="ctr"/>
                      <a:r>
                        <a:rPr lang="el-GR" b="1" dirty="0"/>
                        <a:t>49</a:t>
                      </a:r>
                    </a:p>
                  </a:txBody>
                  <a:tcPr/>
                </a:tc>
                <a:tc>
                  <a:txBody>
                    <a:bodyPr/>
                    <a:lstStyle/>
                    <a:p>
                      <a:r>
                        <a:rPr lang="el-GR" b="1" dirty="0"/>
                        <a:t>Προκαταβολές και λοιπές απαιτήσεις</a:t>
                      </a:r>
                    </a:p>
                  </a:txBody>
                  <a:tcPr/>
                </a:tc>
                <a:tc>
                  <a:txBody>
                    <a:bodyPr/>
                    <a:lstStyle/>
                    <a:p>
                      <a:r>
                        <a:rPr lang="el-GR" sz="1600" i="1" dirty="0"/>
                        <a:t>Εισφορές από ΝΑΤΟ</a:t>
                      </a:r>
                    </a:p>
                  </a:txBody>
                  <a:tcPr/>
                </a:tc>
                <a:extLst>
                  <a:ext uri="{0D108BD9-81ED-4DB2-BD59-A6C34878D82A}">
                    <a16:rowId xmlns:a16="http://schemas.microsoft.com/office/drawing/2014/main" val="1253221881"/>
                  </a:ext>
                </a:extLst>
              </a:tr>
              <a:tr h="423721">
                <a:tc>
                  <a:txBody>
                    <a:bodyPr/>
                    <a:lstStyle/>
                    <a:p>
                      <a:pPr algn="ctr"/>
                      <a:r>
                        <a:rPr lang="el-GR" b="1" dirty="0"/>
                        <a:t>52</a:t>
                      </a:r>
                    </a:p>
                  </a:txBody>
                  <a:tcPr/>
                </a:tc>
                <a:tc>
                  <a:txBody>
                    <a:bodyPr/>
                    <a:lstStyle/>
                    <a:p>
                      <a:r>
                        <a:rPr lang="el-GR" b="1" dirty="0"/>
                        <a:t>Υποχρεώσεις από νόμισμα και καταθέσεις</a:t>
                      </a:r>
                    </a:p>
                  </a:txBody>
                  <a:tcPr/>
                </a:tc>
                <a:tc>
                  <a:txBody>
                    <a:bodyPr/>
                    <a:lstStyle/>
                    <a:p>
                      <a:r>
                        <a:rPr lang="el-GR" sz="1600" i="1" dirty="0"/>
                        <a:t>Κυκλοφορία μεταλλικών κερμάτων</a:t>
                      </a:r>
                    </a:p>
                  </a:txBody>
                  <a:tcPr/>
                </a:tc>
                <a:extLst>
                  <a:ext uri="{0D108BD9-81ED-4DB2-BD59-A6C34878D82A}">
                    <a16:rowId xmlns:a16="http://schemas.microsoft.com/office/drawing/2014/main" val="437590876"/>
                  </a:ext>
                </a:extLst>
              </a:tr>
              <a:tr h="423721">
                <a:tc>
                  <a:txBody>
                    <a:bodyPr/>
                    <a:lstStyle/>
                    <a:p>
                      <a:pPr algn="ctr"/>
                      <a:r>
                        <a:rPr lang="el-GR" b="1" dirty="0"/>
                        <a:t>53</a:t>
                      </a:r>
                    </a:p>
                  </a:txBody>
                  <a:tcPr/>
                </a:tc>
                <a:tc>
                  <a:txBody>
                    <a:bodyPr/>
                    <a:lstStyle/>
                    <a:p>
                      <a:r>
                        <a:rPr lang="el-GR" b="1" dirty="0"/>
                        <a:t>Χρεωστικοί τίτλοι (υποχρεώσεις)</a:t>
                      </a:r>
                    </a:p>
                  </a:txBody>
                  <a:tcPr/>
                </a:tc>
                <a:tc>
                  <a:txBody>
                    <a:bodyPr/>
                    <a:lstStyle/>
                    <a:p>
                      <a:r>
                        <a:rPr lang="el-GR" sz="1600" i="1" dirty="0"/>
                        <a:t>Ομόλογα Ε.Δ., έντοκα γραμμάτια </a:t>
                      </a:r>
                    </a:p>
                  </a:txBody>
                  <a:tcPr/>
                </a:tc>
                <a:extLst>
                  <a:ext uri="{0D108BD9-81ED-4DB2-BD59-A6C34878D82A}">
                    <a16:rowId xmlns:a16="http://schemas.microsoft.com/office/drawing/2014/main" val="4133411587"/>
                  </a:ext>
                </a:extLst>
              </a:tr>
              <a:tr h="423721">
                <a:tc>
                  <a:txBody>
                    <a:bodyPr/>
                    <a:lstStyle/>
                    <a:p>
                      <a:pPr algn="ctr"/>
                      <a:r>
                        <a:rPr lang="el-GR" b="1" dirty="0"/>
                        <a:t>54</a:t>
                      </a:r>
                    </a:p>
                  </a:txBody>
                  <a:tcPr/>
                </a:tc>
                <a:tc>
                  <a:txBody>
                    <a:bodyPr/>
                    <a:lstStyle/>
                    <a:p>
                      <a:r>
                        <a:rPr lang="el-GR" b="1" dirty="0"/>
                        <a:t>Δάνεια</a:t>
                      </a:r>
                    </a:p>
                  </a:txBody>
                  <a:tcPr/>
                </a:tc>
                <a:tc>
                  <a:txBody>
                    <a:bodyPr/>
                    <a:lstStyle/>
                    <a:p>
                      <a:pPr marL="0" algn="l" defTabSz="914400" rtl="0" eaLnBrk="1" fontAlgn="ctr" latinLnBrk="0" hangingPunct="1"/>
                      <a:r>
                        <a:rPr lang="el-GR" sz="1600" i="1" kern="1200" dirty="0">
                          <a:solidFill>
                            <a:schemeClr val="dk1"/>
                          </a:solidFill>
                          <a:latin typeface="+mn-lt"/>
                          <a:ea typeface="+mn-ea"/>
                          <a:cs typeface="+mn-cs"/>
                        </a:rPr>
                        <a:t>Εισπράξεις από την πώληση τίτλων με σύμφωνο επαναγοράς (</a:t>
                      </a:r>
                      <a:r>
                        <a:rPr lang="en-US" sz="1600" i="1" kern="1200" dirty="0">
                          <a:solidFill>
                            <a:schemeClr val="dk1"/>
                          </a:solidFill>
                          <a:latin typeface="+mn-lt"/>
                          <a:ea typeface="+mn-ea"/>
                          <a:cs typeface="+mn-cs"/>
                        </a:rPr>
                        <a:t>repos), </a:t>
                      </a:r>
                      <a:r>
                        <a:rPr lang="el-GR" sz="1600" i="1" kern="1200" dirty="0">
                          <a:solidFill>
                            <a:schemeClr val="dk1"/>
                          </a:solidFill>
                          <a:latin typeface="+mn-lt"/>
                          <a:ea typeface="+mn-ea"/>
                          <a:cs typeface="+mn-cs"/>
                        </a:rPr>
                        <a:t>δάνεια </a:t>
                      </a:r>
                      <a:r>
                        <a:rPr lang="en-US" sz="1600" i="1" kern="1200" dirty="0">
                          <a:solidFill>
                            <a:schemeClr val="dk1"/>
                          </a:solidFill>
                          <a:latin typeface="+mn-lt"/>
                          <a:ea typeface="+mn-ea"/>
                          <a:cs typeface="+mn-cs"/>
                        </a:rPr>
                        <a:t>COVID, TAA </a:t>
                      </a:r>
                      <a:r>
                        <a:rPr lang="el-GR" sz="1600" i="1" kern="1200" dirty="0">
                          <a:solidFill>
                            <a:schemeClr val="dk1"/>
                          </a:solidFill>
                          <a:latin typeface="+mn-lt"/>
                          <a:ea typeface="+mn-ea"/>
                          <a:cs typeface="+mn-cs"/>
                        </a:rPr>
                        <a:t>κλπ.</a:t>
                      </a:r>
                    </a:p>
                  </a:txBody>
                  <a:tcPr marL="9525" marR="9525" marT="9525" marB="0" anchor="ctr"/>
                </a:tc>
                <a:extLst>
                  <a:ext uri="{0D108BD9-81ED-4DB2-BD59-A6C34878D82A}">
                    <a16:rowId xmlns:a16="http://schemas.microsoft.com/office/drawing/2014/main" val="2317586757"/>
                  </a:ext>
                </a:extLst>
              </a:tr>
              <a:tr h="448612">
                <a:tc>
                  <a:txBody>
                    <a:bodyPr/>
                    <a:lstStyle/>
                    <a:p>
                      <a:pPr algn="ctr"/>
                      <a:r>
                        <a:rPr lang="el-GR" b="1" dirty="0"/>
                        <a:t>57</a:t>
                      </a:r>
                    </a:p>
                  </a:txBody>
                  <a:tcPr/>
                </a:tc>
                <a:tc>
                  <a:txBody>
                    <a:bodyPr/>
                    <a:lstStyle/>
                    <a:p>
                      <a:r>
                        <a:rPr lang="el-GR" b="1" dirty="0"/>
                        <a:t>Χρηματοοικονομικά παράγωγα</a:t>
                      </a:r>
                    </a:p>
                  </a:txBody>
                  <a:tcPr/>
                </a:tc>
                <a:tc>
                  <a:txBody>
                    <a:bodyPr/>
                    <a:lstStyle/>
                    <a:p>
                      <a:pPr marL="0" algn="l" defTabSz="914400" rtl="0" eaLnBrk="1" fontAlgn="ctr" latinLnBrk="0" hangingPunct="1"/>
                      <a:r>
                        <a:rPr lang="el-GR" sz="1600" i="1" kern="1200" dirty="0">
                          <a:solidFill>
                            <a:schemeClr val="dk1"/>
                          </a:solidFill>
                          <a:latin typeface="+mn-lt"/>
                          <a:ea typeface="+mn-ea"/>
                          <a:cs typeface="+mn-cs"/>
                        </a:rPr>
                        <a:t>Εισπράξεις συμφωνιών ανταλλαγής κεφαλαίων (</a:t>
                      </a:r>
                      <a:r>
                        <a:rPr lang="en-US" sz="1600" i="1" kern="1200" dirty="0">
                          <a:solidFill>
                            <a:schemeClr val="dk1"/>
                          </a:solidFill>
                          <a:latin typeface="+mn-lt"/>
                          <a:ea typeface="+mn-ea"/>
                          <a:cs typeface="+mn-cs"/>
                        </a:rPr>
                        <a:t>swaps)</a:t>
                      </a:r>
                      <a:endParaRPr lang="el-GR" sz="1600" i="1" kern="1200" dirty="0">
                        <a:solidFill>
                          <a:schemeClr val="dk1"/>
                        </a:solidFill>
                        <a:latin typeface="+mn-lt"/>
                        <a:ea typeface="+mn-ea"/>
                        <a:cs typeface="+mn-cs"/>
                      </a:endParaRPr>
                    </a:p>
                  </a:txBody>
                  <a:tcPr marL="9525" marR="9525" marT="9525" marB="0" anchor="ctr"/>
                </a:tc>
                <a:extLst>
                  <a:ext uri="{0D108BD9-81ED-4DB2-BD59-A6C34878D82A}">
                    <a16:rowId xmlns:a16="http://schemas.microsoft.com/office/drawing/2014/main" val="4241003116"/>
                  </a:ext>
                </a:extLst>
              </a:tr>
            </a:tbl>
          </a:graphicData>
        </a:graphic>
      </p:graphicFrame>
    </p:spTree>
    <p:extLst>
      <p:ext uri="{BB962C8B-B14F-4D97-AF65-F5344CB8AC3E}">
        <p14:creationId xmlns:p14="http://schemas.microsoft.com/office/powerpoint/2010/main" val="2100783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53B8094-4701-4097-9440-08D46A8CA2F3}"/>
              </a:ext>
            </a:extLst>
          </p:cNvPr>
          <p:cNvSpPr>
            <a:spLocks noGrp="1"/>
          </p:cNvSpPr>
          <p:nvPr>
            <p:ph type="title"/>
          </p:nvPr>
        </p:nvSpPr>
        <p:spPr/>
        <p:txBody>
          <a:bodyPr/>
          <a:lstStyle/>
          <a:p>
            <a:pPr algn="ctr"/>
            <a:r>
              <a:rPr lang="el-GR" sz="3600" b="1" dirty="0">
                <a:solidFill>
                  <a:srgbClr val="FF0000"/>
                </a:solidFill>
              </a:rPr>
              <a:t>Οικονομική ταξινόμηση εσόδων</a:t>
            </a:r>
            <a:r>
              <a:rPr lang="el-GR" sz="3200" b="1" dirty="0">
                <a:solidFill>
                  <a:srgbClr val="FF0000"/>
                </a:solidFill>
              </a:rPr>
              <a:t/>
            </a:r>
            <a:br>
              <a:rPr lang="el-GR" sz="3200" b="1" dirty="0">
                <a:solidFill>
                  <a:srgbClr val="FF0000"/>
                </a:solidFill>
              </a:rPr>
            </a:br>
            <a:r>
              <a:rPr lang="el-GR" sz="2400" b="1" dirty="0">
                <a:solidFill>
                  <a:srgbClr val="FF0000"/>
                </a:solidFill>
              </a:rPr>
              <a:t>Μείζονα κατηγορία 11 Φόροι</a:t>
            </a:r>
            <a:endParaRPr lang="el-GR" dirty="0">
              <a:solidFill>
                <a:srgbClr val="FF0000"/>
              </a:solidFill>
            </a:endParaRPr>
          </a:p>
        </p:txBody>
      </p:sp>
      <p:pic>
        <p:nvPicPr>
          <p:cNvPr id="4" name="Θέση περιεχομένου 3">
            <a:extLst>
              <a:ext uri="{FF2B5EF4-FFF2-40B4-BE49-F238E27FC236}">
                <a16:creationId xmlns:a16="http://schemas.microsoft.com/office/drawing/2014/main" id="{EDC50D89-92A5-4097-9AA9-4538EB26BB9F}"/>
              </a:ext>
            </a:extLst>
          </p:cNvPr>
          <p:cNvPicPr>
            <a:picLocks noGrp="1" noChangeAspect="1"/>
          </p:cNvPicPr>
          <p:nvPr>
            <p:ph idx="1"/>
          </p:nvPr>
        </p:nvPicPr>
        <p:blipFill>
          <a:blip r:embed="rId2"/>
          <a:stretch>
            <a:fillRect/>
          </a:stretch>
        </p:blipFill>
        <p:spPr>
          <a:xfrm>
            <a:off x="1778001" y="1690688"/>
            <a:ext cx="7890932" cy="4486275"/>
          </a:xfrm>
          <a:prstGeom prst="rect">
            <a:avLst/>
          </a:prstGeom>
        </p:spPr>
      </p:pic>
    </p:spTree>
    <p:extLst>
      <p:ext uri="{BB962C8B-B14F-4D97-AF65-F5344CB8AC3E}">
        <p14:creationId xmlns:p14="http://schemas.microsoft.com/office/powerpoint/2010/main" val="1832770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194BE0A-F337-411F-8C7F-847D04A515E0}"/>
              </a:ext>
            </a:extLst>
          </p:cNvPr>
          <p:cNvSpPr>
            <a:spLocks noGrp="1"/>
          </p:cNvSpPr>
          <p:nvPr>
            <p:ph type="title"/>
          </p:nvPr>
        </p:nvSpPr>
        <p:spPr/>
        <p:txBody>
          <a:bodyPr/>
          <a:lstStyle/>
          <a:p>
            <a:pPr algn="ctr"/>
            <a:r>
              <a:rPr lang="el-GR" sz="3600" b="1" dirty="0">
                <a:solidFill>
                  <a:srgbClr val="FF0000"/>
                </a:solidFill>
              </a:rPr>
              <a:t>Οικονομική ταξινόμηση εσόδων</a:t>
            </a:r>
            <a:r>
              <a:rPr lang="el-GR" sz="3200" b="1" dirty="0">
                <a:solidFill>
                  <a:srgbClr val="FF0000"/>
                </a:solidFill>
              </a:rPr>
              <a:t/>
            </a:r>
            <a:br>
              <a:rPr lang="el-GR" sz="3200" b="1" dirty="0">
                <a:solidFill>
                  <a:srgbClr val="FF0000"/>
                </a:solidFill>
              </a:rPr>
            </a:br>
            <a:r>
              <a:rPr lang="el-GR" sz="2400" b="1" dirty="0">
                <a:solidFill>
                  <a:srgbClr val="FF0000"/>
                </a:solidFill>
              </a:rPr>
              <a:t>Μείζονα κατηγορία 11 Φόροι</a:t>
            </a:r>
            <a:endParaRPr lang="el-GR" dirty="0"/>
          </a:p>
        </p:txBody>
      </p:sp>
      <p:pic>
        <p:nvPicPr>
          <p:cNvPr id="4" name="Θέση περιεχομένου 3">
            <a:extLst>
              <a:ext uri="{FF2B5EF4-FFF2-40B4-BE49-F238E27FC236}">
                <a16:creationId xmlns:a16="http://schemas.microsoft.com/office/drawing/2014/main" id="{06EDD2A5-BCE4-42B9-B9CA-40143141195D}"/>
              </a:ext>
            </a:extLst>
          </p:cNvPr>
          <p:cNvPicPr>
            <a:picLocks noGrp="1" noChangeAspect="1"/>
          </p:cNvPicPr>
          <p:nvPr>
            <p:ph idx="1"/>
          </p:nvPr>
        </p:nvPicPr>
        <p:blipFill>
          <a:blip r:embed="rId2"/>
          <a:stretch>
            <a:fillRect/>
          </a:stretch>
        </p:blipFill>
        <p:spPr>
          <a:xfrm>
            <a:off x="2675467" y="1825625"/>
            <a:ext cx="6959600" cy="4667250"/>
          </a:xfrm>
          <a:prstGeom prst="rect">
            <a:avLst/>
          </a:prstGeom>
        </p:spPr>
      </p:pic>
    </p:spTree>
    <p:extLst>
      <p:ext uri="{BB962C8B-B14F-4D97-AF65-F5344CB8AC3E}">
        <p14:creationId xmlns:p14="http://schemas.microsoft.com/office/powerpoint/2010/main" val="776280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9FD0B32-1D3F-484F-802D-0E69FEFEB357}"/>
              </a:ext>
            </a:extLst>
          </p:cNvPr>
          <p:cNvSpPr>
            <a:spLocks noGrp="1"/>
          </p:cNvSpPr>
          <p:nvPr>
            <p:ph type="title"/>
          </p:nvPr>
        </p:nvSpPr>
        <p:spPr/>
        <p:txBody>
          <a:bodyPr/>
          <a:lstStyle/>
          <a:p>
            <a:pPr algn="ctr"/>
            <a:r>
              <a:rPr lang="el-GR" sz="3600" b="1" u="sng" dirty="0">
                <a:solidFill>
                  <a:srgbClr val="FF0000"/>
                </a:solidFill>
              </a:rPr>
              <a:t>Διαδικασία κατάρτισης Προϋπολογισμού εσόδων</a:t>
            </a:r>
            <a:endParaRPr lang="el-GR" dirty="0">
              <a:solidFill>
                <a:srgbClr val="FF0000"/>
              </a:solidFill>
            </a:endParaRPr>
          </a:p>
        </p:txBody>
      </p:sp>
      <p:sp>
        <p:nvSpPr>
          <p:cNvPr id="3" name="Θέση περιεχομένου 2">
            <a:extLst>
              <a:ext uri="{FF2B5EF4-FFF2-40B4-BE49-F238E27FC236}">
                <a16:creationId xmlns:a16="http://schemas.microsoft.com/office/drawing/2014/main" id="{73AF84B7-E672-42E7-818F-27FDD52453E9}"/>
              </a:ext>
            </a:extLst>
          </p:cNvPr>
          <p:cNvSpPr>
            <a:spLocks noGrp="1"/>
          </p:cNvSpPr>
          <p:nvPr>
            <p:ph idx="1"/>
          </p:nvPr>
        </p:nvSpPr>
        <p:spPr/>
        <p:txBody>
          <a:bodyPr>
            <a:normAutofit fontScale="92500" lnSpcReduction="10000"/>
          </a:bodyPr>
          <a:lstStyle/>
          <a:p>
            <a:pPr marL="0" indent="0">
              <a:buNone/>
            </a:pPr>
            <a:r>
              <a:rPr lang="el-GR" sz="2400" dirty="0"/>
              <a:t>Περιλαμβάνει τα εξής στάδια:</a:t>
            </a:r>
          </a:p>
          <a:p>
            <a:pPr marL="0" indent="0">
              <a:buNone/>
            </a:pPr>
            <a:endParaRPr lang="el-GR" sz="2400" dirty="0"/>
          </a:p>
          <a:p>
            <a:pPr algn="just"/>
            <a:r>
              <a:rPr lang="el-GR" sz="2400" b="1" dirty="0"/>
              <a:t>Έκδοση εγκυκλίου </a:t>
            </a:r>
            <a:r>
              <a:rPr lang="el-GR" sz="2400" dirty="0"/>
              <a:t>του Υπουργού Οικονομικών, στα τέλη Ιουνίου – αρχές Ιουλίου κάθε έτους, με κατευθύνσεις και οδηγίες προς τις καθ’ ύλη αρμόδιες υπηρεσίες (φορολογικές και άλλες), στην οποία συμπεριλαμβάνεται και το εκτιμώμενο μακροοικονομικό σενάριο για το τρέχον και το επόμενο έτος.</a:t>
            </a:r>
          </a:p>
          <a:p>
            <a:pPr>
              <a:buNone/>
            </a:pPr>
            <a:endParaRPr lang="el-GR" sz="2400" dirty="0"/>
          </a:p>
          <a:p>
            <a:pPr algn="just"/>
            <a:r>
              <a:rPr lang="el-GR" sz="2400" dirty="0"/>
              <a:t>Οι εμπλεκόμενοι φορείς καλούνται να συντάξουν και να υποβάλλουν προτάσεις με τις προβλέψεις των εσόδων του τρέχοντος και του επόμενου οικονομικού έτους σε καθορισμένη προθεσμία. </a:t>
            </a:r>
          </a:p>
          <a:p>
            <a:pPr>
              <a:buNone/>
            </a:pPr>
            <a:endParaRPr lang="el-GR" sz="2400" dirty="0"/>
          </a:p>
          <a:p>
            <a:r>
              <a:rPr lang="el-GR" sz="2400" dirty="0"/>
              <a:t>Το Τμήμα Β’ Εσόδων της ΔΠΓΚ συγκεντρώνει, επεξεργάζεται και αναλύει τις προτάσεις των εμπλεκομένων υπηρεσιών.</a:t>
            </a:r>
          </a:p>
          <a:p>
            <a:pPr marL="0" indent="0">
              <a:buNone/>
            </a:pPr>
            <a:endParaRPr lang="el-GR" dirty="0"/>
          </a:p>
        </p:txBody>
      </p:sp>
    </p:spTree>
    <p:extLst>
      <p:ext uri="{BB962C8B-B14F-4D97-AF65-F5344CB8AC3E}">
        <p14:creationId xmlns:p14="http://schemas.microsoft.com/office/powerpoint/2010/main" val="1262898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C04F0F6-F46F-449C-A005-1997E32D16B4}"/>
              </a:ext>
            </a:extLst>
          </p:cNvPr>
          <p:cNvSpPr>
            <a:spLocks noGrp="1"/>
          </p:cNvSpPr>
          <p:nvPr>
            <p:ph type="title"/>
          </p:nvPr>
        </p:nvSpPr>
        <p:spPr/>
        <p:txBody>
          <a:bodyPr/>
          <a:lstStyle/>
          <a:p>
            <a:pPr algn="ctr"/>
            <a:r>
              <a:rPr lang="el-GR" sz="3600" b="1" u="sng" dirty="0">
                <a:solidFill>
                  <a:srgbClr val="FF0000"/>
                </a:solidFill>
              </a:rPr>
              <a:t>Διαδικασία κατάρτισης Προϋπολογισμού εσόδων</a:t>
            </a:r>
            <a:endParaRPr lang="el-GR" dirty="0">
              <a:solidFill>
                <a:srgbClr val="FF0000"/>
              </a:solidFill>
            </a:endParaRPr>
          </a:p>
        </p:txBody>
      </p:sp>
      <p:sp>
        <p:nvSpPr>
          <p:cNvPr id="3" name="Θέση περιεχομένου 2">
            <a:extLst>
              <a:ext uri="{FF2B5EF4-FFF2-40B4-BE49-F238E27FC236}">
                <a16:creationId xmlns:a16="http://schemas.microsoft.com/office/drawing/2014/main" id="{78952895-8295-4AE0-BCC5-B5616B10B91D}"/>
              </a:ext>
            </a:extLst>
          </p:cNvPr>
          <p:cNvSpPr>
            <a:spLocks noGrp="1"/>
          </p:cNvSpPr>
          <p:nvPr>
            <p:ph idx="1"/>
          </p:nvPr>
        </p:nvSpPr>
        <p:spPr>
          <a:xfrm>
            <a:off x="838200" y="1583267"/>
            <a:ext cx="10515600" cy="4593696"/>
          </a:xfrm>
        </p:spPr>
        <p:txBody>
          <a:bodyPr>
            <a:normAutofit fontScale="85000" lnSpcReduction="10000"/>
          </a:bodyPr>
          <a:lstStyle/>
          <a:p>
            <a:pPr lvl="0" algn="just">
              <a:lnSpc>
                <a:spcPct val="160000"/>
              </a:lnSpc>
              <a:buFont typeface="Arial"/>
              <a:buChar char="•"/>
            </a:pPr>
            <a:r>
              <a:rPr lang="el-GR" sz="2600" dirty="0">
                <a:solidFill>
                  <a:prstClr val="black"/>
                </a:solidFill>
              </a:rPr>
              <a:t>Στη συνέχεια, το Τμήμα Εσόδων της ΔΠΓΚ διαμορφώνει τις δικές του προβλέψεις ως προς τα αναμενόμενα </a:t>
            </a:r>
            <a:r>
              <a:rPr lang="el-GR" sz="2600" b="1" dirty="0">
                <a:solidFill>
                  <a:prstClr val="black"/>
                </a:solidFill>
              </a:rPr>
              <a:t>φορολογικά έσοδα</a:t>
            </a:r>
            <a:r>
              <a:rPr lang="el-GR" sz="2600" dirty="0">
                <a:solidFill>
                  <a:prstClr val="black"/>
                </a:solidFill>
              </a:rPr>
              <a:t>, βάσει συγκεκριμένης μεθοδολογίας. Η μεθοδολογία αυτή έχει ως αφετηρία την αναμενόμενη εκτέλεση του προϋπολογισμού εσόδων του προηγούμενου έτους (</a:t>
            </a:r>
            <a:r>
              <a:rPr lang="en-US" sz="2600" dirty="0">
                <a:solidFill>
                  <a:prstClr val="black"/>
                </a:solidFill>
              </a:rPr>
              <a:t>t-1)</a:t>
            </a:r>
            <a:r>
              <a:rPr lang="el-GR" sz="2600" dirty="0">
                <a:solidFill>
                  <a:prstClr val="black"/>
                </a:solidFill>
              </a:rPr>
              <a:t> σε συνδυασμό: </a:t>
            </a:r>
          </a:p>
          <a:p>
            <a:pPr lvl="0" algn="just">
              <a:lnSpc>
                <a:spcPct val="160000"/>
              </a:lnSpc>
              <a:buNone/>
            </a:pPr>
            <a:r>
              <a:rPr lang="el-GR" sz="2600" dirty="0">
                <a:solidFill>
                  <a:prstClr val="black"/>
                </a:solidFill>
              </a:rPr>
              <a:t>      (α)</a:t>
            </a:r>
            <a:r>
              <a:rPr lang="en-US" sz="2600" dirty="0">
                <a:solidFill>
                  <a:prstClr val="black"/>
                </a:solidFill>
              </a:rPr>
              <a:t> </a:t>
            </a:r>
            <a:r>
              <a:rPr lang="el-GR" sz="2600" dirty="0">
                <a:solidFill>
                  <a:prstClr val="black"/>
                </a:solidFill>
              </a:rPr>
              <a:t>με την ύπαρξη τυχόν εκτάκτων εσόδων που επηρέασαν το προηγούμενο έτος (</a:t>
            </a:r>
            <a:r>
              <a:rPr lang="en-US" sz="2600" dirty="0">
                <a:solidFill>
                  <a:prstClr val="black"/>
                </a:solidFill>
              </a:rPr>
              <a:t>t-1),</a:t>
            </a:r>
            <a:endParaRPr lang="el-GR" sz="2600" dirty="0">
              <a:solidFill>
                <a:prstClr val="black"/>
              </a:solidFill>
            </a:endParaRPr>
          </a:p>
          <a:p>
            <a:pPr lvl="0" algn="just">
              <a:lnSpc>
                <a:spcPct val="160000"/>
              </a:lnSpc>
              <a:buNone/>
            </a:pPr>
            <a:r>
              <a:rPr lang="el-GR" sz="2600" dirty="0">
                <a:solidFill>
                  <a:prstClr val="black"/>
                </a:solidFill>
              </a:rPr>
              <a:t>      (β) με το μακροοικονομικό σενάριο</a:t>
            </a:r>
            <a:r>
              <a:rPr lang="en-US" sz="2600" dirty="0">
                <a:solidFill>
                  <a:prstClr val="black"/>
                </a:solidFill>
              </a:rPr>
              <a:t>,</a:t>
            </a:r>
            <a:endParaRPr lang="el-GR" sz="2600" dirty="0">
              <a:solidFill>
                <a:prstClr val="black"/>
              </a:solidFill>
            </a:endParaRPr>
          </a:p>
          <a:p>
            <a:pPr lvl="0" algn="just">
              <a:lnSpc>
                <a:spcPct val="160000"/>
              </a:lnSpc>
              <a:buNone/>
            </a:pPr>
            <a:r>
              <a:rPr lang="el-GR" sz="2600" dirty="0">
                <a:solidFill>
                  <a:prstClr val="black"/>
                </a:solidFill>
              </a:rPr>
              <a:t>      (γ) τις εκτιμώμενες αποδόσεις τυχόν νέων παρεμβάσεων που επηρεάζουν τα έσοδα (π.χ. φορολογικά μέτρα).</a:t>
            </a:r>
          </a:p>
          <a:p>
            <a:endParaRPr lang="el-GR" dirty="0"/>
          </a:p>
        </p:txBody>
      </p:sp>
    </p:spTree>
    <p:extLst>
      <p:ext uri="{BB962C8B-B14F-4D97-AF65-F5344CB8AC3E}">
        <p14:creationId xmlns:p14="http://schemas.microsoft.com/office/powerpoint/2010/main" val="3908519995"/>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162</TotalTime>
  <Words>1260</Words>
  <Application>Microsoft Office PowerPoint</Application>
  <PresentationFormat>Ευρεία οθόνη</PresentationFormat>
  <Paragraphs>113</Paragraphs>
  <Slides>15</Slides>
  <Notes>0</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15</vt:i4>
      </vt:variant>
    </vt:vector>
  </HeadingPairs>
  <TitlesOfParts>
    <vt:vector size="21" baseType="lpstr">
      <vt:lpstr>Arial</vt:lpstr>
      <vt:lpstr>Calibri</vt:lpstr>
      <vt:lpstr>Calibri Light</vt:lpstr>
      <vt:lpstr>Garamond</vt:lpstr>
      <vt:lpstr>Wingdings</vt:lpstr>
      <vt:lpstr>Θέμα του Office</vt:lpstr>
      <vt:lpstr>Έσοδα Κρατικού Προϋπολογισμού</vt:lpstr>
      <vt:lpstr>Ορισμοί</vt:lpstr>
      <vt:lpstr>Έσοδα Κρατικού Προϋπολογισμού</vt:lpstr>
      <vt:lpstr>Οικονομική ταξινόμηση εσόδων (μείζονες κατηγορίες)</vt:lpstr>
      <vt:lpstr>Οικονομική ταξινόμηση εσόδων (μείζονες κατηγορίες)</vt:lpstr>
      <vt:lpstr>Οικονομική ταξινόμηση εσόδων Μείζονα κατηγορία 11 Φόροι</vt:lpstr>
      <vt:lpstr>Οικονομική ταξινόμηση εσόδων Μείζονα κατηγορία 11 Φόροι</vt:lpstr>
      <vt:lpstr>Διαδικασία κατάρτισης Προϋπολογισμού εσόδων</vt:lpstr>
      <vt:lpstr>Διαδικασία κατάρτισης Προϋπολογισμού εσόδων</vt:lpstr>
      <vt:lpstr>Διαδικασία κατάρτισης Προϋπολογισμού εσόδων</vt:lpstr>
      <vt:lpstr>Διαδικασία κατάρτισης Προϋπολογισμού εσόδων</vt:lpstr>
      <vt:lpstr>Διαδικασία κατάρτισης Προϋπολογισμού εσόδων Μακροοικονομικές μεταβλητές</vt:lpstr>
      <vt:lpstr>Μακροοικονομικό σενάριο Π/Υ 2023</vt:lpstr>
      <vt:lpstr>Εκτέλεση προϋπολογισμού εσόδων</vt:lpstr>
      <vt:lpstr>Παρακολούθηση εκτέλεσης προϋπολογισμού εσόδων</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Έσοδα Κρατικού Προϋπολογισμού</dc:title>
  <dc:creator>Ευάγγελος Πέππας</dc:creator>
  <cp:lastModifiedBy>Κωτσαρίδου Χριστίνα</cp:lastModifiedBy>
  <cp:revision>13</cp:revision>
  <dcterms:created xsi:type="dcterms:W3CDTF">2022-11-30T07:49:49Z</dcterms:created>
  <dcterms:modified xsi:type="dcterms:W3CDTF">2022-12-19T12:52:15Z</dcterms:modified>
</cp:coreProperties>
</file>