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8" r:id="rId4"/>
    <p:sldId id="279" r:id="rId5"/>
    <p:sldId id="261" r:id="rId6"/>
    <p:sldId id="262" r:id="rId7"/>
    <p:sldId id="278" r:id="rId8"/>
    <p:sldId id="263" r:id="rId9"/>
    <p:sldId id="270" r:id="rId10"/>
    <p:sldId id="271" r:id="rId11"/>
    <p:sldId id="264" r:id="rId12"/>
    <p:sldId id="268" r:id="rId13"/>
    <p:sldId id="269" r:id="rId14"/>
    <p:sldId id="267" r:id="rId15"/>
    <p:sldId id="272" r:id="rId16"/>
    <p:sldId id="274" r:id="rId17"/>
    <p:sldId id="275" r:id="rId18"/>
  </p:sldIdLst>
  <p:sldSz cx="12192000" cy="6858000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5DC10B-C47A-44AF-A777-E49D87C505ED}" type="doc">
      <dgm:prSet loTypeId="urn:microsoft.com/office/officeart/2005/8/layout/cycle3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3650D165-9EE9-46E0-9330-0953A6FF588A}">
      <dgm:prSet phldrT="[Κείμενο]" custT="1"/>
      <dgm:spPr/>
      <dgm:t>
        <a:bodyPr/>
        <a:lstStyle/>
        <a:p>
          <a:r>
            <a:rPr lang="el-GR" sz="2000" dirty="0"/>
            <a:t>Πρόγραμμα Σταθερότητας (</a:t>
          </a:r>
          <a:r>
            <a:rPr lang="en-US" sz="2000" dirty="0"/>
            <a:t>30 </a:t>
          </a:r>
          <a:r>
            <a:rPr lang="el-GR" sz="2000" dirty="0"/>
            <a:t>Απριλίου)</a:t>
          </a:r>
        </a:p>
        <a:p>
          <a:r>
            <a:rPr lang="el-GR" sz="1400" dirty="0"/>
            <a:t>Συστάσεις ΕΕ (</a:t>
          </a:r>
          <a:r>
            <a:rPr lang="en-US" sz="1400" dirty="0"/>
            <a:t>country specific recommendations) - </a:t>
          </a:r>
          <a:r>
            <a:rPr lang="el-GR" sz="1400" dirty="0"/>
            <a:t>Μάιος</a:t>
          </a:r>
        </a:p>
      </dgm:t>
    </dgm:pt>
    <dgm:pt modelId="{AC0CCF73-96D0-4CC1-A66C-3186B8756FF5}" type="parTrans" cxnId="{B8A2B80B-0C19-4C08-B842-9A0597B5F4FE}">
      <dgm:prSet/>
      <dgm:spPr/>
      <dgm:t>
        <a:bodyPr/>
        <a:lstStyle/>
        <a:p>
          <a:endParaRPr lang="el-GR" sz="2000"/>
        </a:p>
      </dgm:t>
    </dgm:pt>
    <dgm:pt modelId="{A0CB62DC-4B9A-4C2F-A146-B50DEC8FBF09}" type="sibTrans" cxnId="{B8A2B80B-0C19-4C08-B842-9A0597B5F4FE}">
      <dgm:prSet/>
      <dgm:spPr/>
      <dgm:t>
        <a:bodyPr/>
        <a:lstStyle/>
        <a:p>
          <a:endParaRPr lang="el-GR" sz="2000"/>
        </a:p>
      </dgm:t>
    </dgm:pt>
    <dgm:pt modelId="{FED9E4E1-309C-4396-887D-F04A770B07D5}">
      <dgm:prSet phldrT="[Κείμενο]" custT="1"/>
      <dgm:spPr/>
      <dgm:t>
        <a:bodyPr/>
        <a:lstStyle/>
        <a:p>
          <a:r>
            <a:rPr lang="el-GR" sz="2000" dirty="0"/>
            <a:t>Μεσοπρόθεσμο Πλαίσιο Δημοσιονομικής Στρατηγικής - ΜΠΔΣ (Μάιος)</a:t>
          </a:r>
        </a:p>
      </dgm:t>
    </dgm:pt>
    <dgm:pt modelId="{FA43049C-85C3-43F9-B797-6A49851BE065}" type="parTrans" cxnId="{AC95CD56-D267-4AF4-B500-795C09314D4A}">
      <dgm:prSet/>
      <dgm:spPr/>
      <dgm:t>
        <a:bodyPr/>
        <a:lstStyle/>
        <a:p>
          <a:endParaRPr lang="el-GR" sz="2000"/>
        </a:p>
      </dgm:t>
    </dgm:pt>
    <dgm:pt modelId="{60FD8E9D-B8C9-45ED-A6C4-2BC85FEC0CE2}" type="sibTrans" cxnId="{AC95CD56-D267-4AF4-B500-795C09314D4A}">
      <dgm:prSet/>
      <dgm:spPr/>
      <dgm:t>
        <a:bodyPr/>
        <a:lstStyle/>
        <a:p>
          <a:endParaRPr lang="el-GR" sz="2000"/>
        </a:p>
      </dgm:t>
    </dgm:pt>
    <dgm:pt modelId="{D52DD293-2845-41A6-9235-27C340CFD19E}">
      <dgm:prSet phldrT="[Κείμενο]" custT="1"/>
      <dgm:spPr/>
      <dgm:t>
        <a:bodyPr/>
        <a:lstStyle/>
        <a:p>
          <a:r>
            <a:rPr lang="el-GR" sz="2000" dirty="0"/>
            <a:t>Ψήφιση Π/Υ (Δεκέμβριος)</a:t>
          </a:r>
        </a:p>
      </dgm:t>
    </dgm:pt>
    <dgm:pt modelId="{8788077A-F126-4E1D-9835-63FA2FB41F2A}" type="parTrans" cxnId="{BDC72B74-2E8B-4537-A236-14B6E5BE681B}">
      <dgm:prSet/>
      <dgm:spPr/>
      <dgm:t>
        <a:bodyPr/>
        <a:lstStyle/>
        <a:p>
          <a:endParaRPr lang="el-GR" sz="2000"/>
        </a:p>
      </dgm:t>
    </dgm:pt>
    <dgm:pt modelId="{DE88973F-4840-4C43-B01D-179AABF95EF2}" type="sibTrans" cxnId="{BDC72B74-2E8B-4537-A236-14B6E5BE681B}">
      <dgm:prSet/>
      <dgm:spPr/>
      <dgm:t>
        <a:bodyPr/>
        <a:lstStyle/>
        <a:p>
          <a:endParaRPr lang="el-GR" sz="2000"/>
        </a:p>
      </dgm:t>
    </dgm:pt>
    <dgm:pt modelId="{3D39E7B3-8794-4AE8-9557-31D69AEBEB5F}">
      <dgm:prSet custT="1"/>
      <dgm:spPr/>
      <dgm:t>
        <a:bodyPr/>
        <a:lstStyle/>
        <a:p>
          <a:r>
            <a:rPr lang="el-GR" sz="2000" dirty="0"/>
            <a:t>Προσχέδιο Π/Υ (αρχές Οκτωβρίου)</a:t>
          </a:r>
        </a:p>
      </dgm:t>
    </dgm:pt>
    <dgm:pt modelId="{44AF2C1E-D414-47BA-95EF-9C1458AC9BB5}" type="parTrans" cxnId="{A5E51653-BB65-48DE-A1BD-405BB5DDCD74}">
      <dgm:prSet/>
      <dgm:spPr/>
      <dgm:t>
        <a:bodyPr/>
        <a:lstStyle/>
        <a:p>
          <a:endParaRPr lang="el-GR" sz="2000"/>
        </a:p>
      </dgm:t>
    </dgm:pt>
    <dgm:pt modelId="{6D2898A0-EE0B-4272-ABD1-450B3C0E686B}" type="sibTrans" cxnId="{A5E51653-BB65-48DE-A1BD-405BB5DDCD74}">
      <dgm:prSet/>
      <dgm:spPr/>
      <dgm:t>
        <a:bodyPr/>
        <a:lstStyle/>
        <a:p>
          <a:endParaRPr lang="el-GR" sz="2000"/>
        </a:p>
      </dgm:t>
    </dgm:pt>
    <dgm:pt modelId="{DE67C52C-4D37-4EB9-A69D-DDF47973F2E1}">
      <dgm:prSet custT="1"/>
      <dgm:spPr/>
      <dgm:t>
        <a:bodyPr/>
        <a:lstStyle/>
        <a:p>
          <a:r>
            <a:rPr lang="en-US" sz="2000" dirty="0"/>
            <a:t>Draft Budgetary Plan (15 </a:t>
          </a:r>
          <a:r>
            <a:rPr lang="el-GR" sz="2000" dirty="0"/>
            <a:t>Οκτωβρίου</a:t>
          </a:r>
          <a:r>
            <a:rPr lang="en-US" sz="2000" dirty="0"/>
            <a:t>)</a:t>
          </a:r>
          <a:endParaRPr lang="el-GR" sz="2000" dirty="0"/>
        </a:p>
        <a:p>
          <a:r>
            <a:rPr lang="el-GR" sz="1400" dirty="0"/>
            <a:t>Αξιολόγηση Σχεδίου από ΕΕ (Νοέμβριος)</a:t>
          </a:r>
        </a:p>
      </dgm:t>
    </dgm:pt>
    <dgm:pt modelId="{4860CCD0-DE6E-495A-AE2B-14E65F25E324}" type="parTrans" cxnId="{22AAA518-9D59-4879-B3C2-0D7FE85A327E}">
      <dgm:prSet/>
      <dgm:spPr/>
      <dgm:t>
        <a:bodyPr/>
        <a:lstStyle/>
        <a:p>
          <a:endParaRPr lang="el-GR" sz="2000"/>
        </a:p>
      </dgm:t>
    </dgm:pt>
    <dgm:pt modelId="{801A2693-7E47-4FED-A2EB-9662E03C670A}" type="sibTrans" cxnId="{22AAA518-9D59-4879-B3C2-0D7FE85A327E}">
      <dgm:prSet/>
      <dgm:spPr/>
      <dgm:t>
        <a:bodyPr/>
        <a:lstStyle/>
        <a:p>
          <a:endParaRPr lang="el-GR" sz="2000"/>
        </a:p>
      </dgm:t>
    </dgm:pt>
    <dgm:pt modelId="{425D0DF7-6621-43B2-A535-72080698622A}" type="pres">
      <dgm:prSet presAssocID="{D35DC10B-C47A-44AF-A777-E49D87C505E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50801966-A6A8-416D-A3DF-7C236B2F62A6}" type="pres">
      <dgm:prSet presAssocID="{D35DC10B-C47A-44AF-A777-E49D87C505ED}" presName="cycle" presStyleCnt="0"/>
      <dgm:spPr/>
    </dgm:pt>
    <dgm:pt modelId="{38F4A81C-B9C2-4D8A-9250-626EDCA7D0AE}" type="pres">
      <dgm:prSet presAssocID="{3650D165-9EE9-46E0-9330-0953A6FF588A}" presName="nodeFirstNode" presStyleLbl="node1" presStyleIdx="0" presStyleCnt="5" custScaleX="108323" custScaleY="119074" custRadScaleRad="91579" custRadScaleInc="-346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1EFFF4F-A309-45EF-B491-6C3214CD916F}" type="pres">
      <dgm:prSet presAssocID="{A0CB62DC-4B9A-4C2F-A146-B50DEC8FBF09}" presName="sibTransFirstNode" presStyleLbl="bgShp" presStyleIdx="0" presStyleCnt="1"/>
      <dgm:spPr/>
      <dgm:t>
        <a:bodyPr/>
        <a:lstStyle/>
        <a:p>
          <a:endParaRPr lang="el-GR"/>
        </a:p>
      </dgm:t>
    </dgm:pt>
    <dgm:pt modelId="{330D64A2-BC0C-4748-A0D3-51C6414A33BC}" type="pres">
      <dgm:prSet presAssocID="{FED9E4E1-309C-4396-887D-F04A770B07D5}" presName="nodeFollowingNodes" presStyleLbl="node1" presStyleIdx="1" presStyleCnt="5" custScaleY="128952" custRadScaleRad="144304" custRadScaleInc="1621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431AC00-C8B5-4F60-90A7-7C1C3BE1A3E0}" type="pres">
      <dgm:prSet presAssocID="{3D39E7B3-8794-4AE8-9557-31D69AEBEB5F}" presName="nodeFollowingNodes" presStyleLbl="node1" presStyleIdx="2" presStyleCnt="5" custScaleY="110712" custRadScaleRad="117580" custRadScaleInc="-17539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0D4565E-3D78-4148-BA74-07C1515594B1}" type="pres">
      <dgm:prSet presAssocID="{DE67C52C-4D37-4EB9-A69D-DDF47973F2E1}" presName="nodeFollowingNodes" presStyleLbl="node1" presStyleIdx="3" presStyleCnt="5" custScaleX="109782" custScaleY="110712" custRadScaleRad="131082" custRadScaleInc="1825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3C0B018-450B-4659-858C-1BF781B5FCEB}" type="pres">
      <dgm:prSet presAssocID="{D52DD293-2845-41A6-9235-27C340CFD19E}" presName="nodeFollowingNodes" presStyleLbl="node1" presStyleIdx="4" presStyleCnt="5" custScaleY="110712" custRadScaleRad="152473" custRadScaleInc="-1646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BDC72B74-2E8B-4537-A236-14B6E5BE681B}" srcId="{D35DC10B-C47A-44AF-A777-E49D87C505ED}" destId="{D52DD293-2845-41A6-9235-27C340CFD19E}" srcOrd="4" destOrd="0" parTransId="{8788077A-F126-4E1D-9835-63FA2FB41F2A}" sibTransId="{DE88973F-4840-4C43-B01D-179AABF95EF2}"/>
    <dgm:cxn modelId="{D1B0939B-CD43-49E8-810E-8EE7EA30D378}" type="presOf" srcId="{DE67C52C-4D37-4EB9-A69D-DDF47973F2E1}" destId="{E0D4565E-3D78-4148-BA74-07C1515594B1}" srcOrd="0" destOrd="0" presId="urn:microsoft.com/office/officeart/2005/8/layout/cycle3"/>
    <dgm:cxn modelId="{AC95CD56-D267-4AF4-B500-795C09314D4A}" srcId="{D35DC10B-C47A-44AF-A777-E49D87C505ED}" destId="{FED9E4E1-309C-4396-887D-F04A770B07D5}" srcOrd="1" destOrd="0" parTransId="{FA43049C-85C3-43F9-B797-6A49851BE065}" sibTransId="{60FD8E9D-B8C9-45ED-A6C4-2BC85FEC0CE2}"/>
    <dgm:cxn modelId="{22AAA518-9D59-4879-B3C2-0D7FE85A327E}" srcId="{D35DC10B-C47A-44AF-A777-E49D87C505ED}" destId="{DE67C52C-4D37-4EB9-A69D-DDF47973F2E1}" srcOrd="3" destOrd="0" parTransId="{4860CCD0-DE6E-495A-AE2B-14E65F25E324}" sibTransId="{801A2693-7E47-4FED-A2EB-9662E03C670A}"/>
    <dgm:cxn modelId="{416A7D6C-90A3-417F-9107-69E40B229AC0}" type="presOf" srcId="{3650D165-9EE9-46E0-9330-0953A6FF588A}" destId="{38F4A81C-B9C2-4D8A-9250-626EDCA7D0AE}" srcOrd="0" destOrd="0" presId="urn:microsoft.com/office/officeart/2005/8/layout/cycle3"/>
    <dgm:cxn modelId="{A5E51653-BB65-48DE-A1BD-405BB5DDCD74}" srcId="{D35DC10B-C47A-44AF-A777-E49D87C505ED}" destId="{3D39E7B3-8794-4AE8-9557-31D69AEBEB5F}" srcOrd="2" destOrd="0" parTransId="{44AF2C1E-D414-47BA-95EF-9C1458AC9BB5}" sibTransId="{6D2898A0-EE0B-4272-ABD1-450B3C0E686B}"/>
    <dgm:cxn modelId="{F7474355-C532-4F01-8822-9CF82251C970}" type="presOf" srcId="{FED9E4E1-309C-4396-887D-F04A770B07D5}" destId="{330D64A2-BC0C-4748-A0D3-51C6414A33BC}" srcOrd="0" destOrd="0" presId="urn:microsoft.com/office/officeart/2005/8/layout/cycle3"/>
    <dgm:cxn modelId="{B8A2B80B-0C19-4C08-B842-9A0597B5F4FE}" srcId="{D35DC10B-C47A-44AF-A777-E49D87C505ED}" destId="{3650D165-9EE9-46E0-9330-0953A6FF588A}" srcOrd="0" destOrd="0" parTransId="{AC0CCF73-96D0-4CC1-A66C-3186B8756FF5}" sibTransId="{A0CB62DC-4B9A-4C2F-A146-B50DEC8FBF09}"/>
    <dgm:cxn modelId="{C122E7B4-5B76-4363-A734-A4B9813D4E5B}" type="presOf" srcId="{D52DD293-2845-41A6-9235-27C340CFD19E}" destId="{93C0B018-450B-4659-858C-1BF781B5FCEB}" srcOrd="0" destOrd="0" presId="urn:microsoft.com/office/officeart/2005/8/layout/cycle3"/>
    <dgm:cxn modelId="{31A4775B-8118-41DB-9998-F1E56744AA2C}" type="presOf" srcId="{D35DC10B-C47A-44AF-A777-E49D87C505ED}" destId="{425D0DF7-6621-43B2-A535-72080698622A}" srcOrd="0" destOrd="0" presId="urn:microsoft.com/office/officeart/2005/8/layout/cycle3"/>
    <dgm:cxn modelId="{B6650EA9-CEB3-4DB7-ADF6-B913714F8B6B}" type="presOf" srcId="{3D39E7B3-8794-4AE8-9557-31D69AEBEB5F}" destId="{2431AC00-C8B5-4F60-90A7-7C1C3BE1A3E0}" srcOrd="0" destOrd="0" presId="urn:microsoft.com/office/officeart/2005/8/layout/cycle3"/>
    <dgm:cxn modelId="{64C7AAA9-A68C-4F6B-9080-B6373212479D}" type="presOf" srcId="{A0CB62DC-4B9A-4C2F-A146-B50DEC8FBF09}" destId="{11EFFF4F-A309-45EF-B491-6C3214CD916F}" srcOrd="0" destOrd="0" presId="urn:microsoft.com/office/officeart/2005/8/layout/cycle3"/>
    <dgm:cxn modelId="{A392001C-607C-4904-8D83-FDE2A75B0507}" type="presParOf" srcId="{425D0DF7-6621-43B2-A535-72080698622A}" destId="{50801966-A6A8-416D-A3DF-7C236B2F62A6}" srcOrd="0" destOrd="0" presId="urn:microsoft.com/office/officeart/2005/8/layout/cycle3"/>
    <dgm:cxn modelId="{457C583E-B957-4644-A38C-E57B333B8E3D}" type="presParOf" srcId="{50801966-A6A8-416D-A3DF-7C236B2F62A6}" destId="{38F4A81C-B9C2-4D8A-9250-626EDCA7D0AE}" srcOrd="0" destOrd="0" presId="urn:microsoft.com/office/officeart/2005/8/layout/cycle3"/>
    <dgm:cxn modelId="{64DD16A0-DBDC-4BB4-84E7-E1A7BC9E1498}" type="presParOf" srcId="{50801966-A6A8-416D-A3DF-7C236B2F62A6}" destId="{11EFFF4F-A309-45EF-B491-6C3214CD916F}" srcOrd="1" destOrd="0" presId="urn:microsoft.com/office/officeart/2005/8/layout/cycle3"/>
    <dgm:cxn modelId="{A05A37D5-7C0E-4FA4-B31C-E3759DB14C3E}" type="presParOf" srcId="{50801966-A6A8-416D-A3DF-7C236B2F62A6}" destId="{330D64A2-BC0C-4748-A0D3-51C6414A33BC}" srcOrd="2" destOrd="0" presId="urn:microsoft.com/office/officeart/2005/8/layout/cycle3"/>
    <dgm:cxn modelId="{4DEAB6BD-AB46-4DD7-9CFC-0D9A855D9DF8}" type="presParOf" srcId="{50801966-A6A8-416D-A3DF-7C236B2F62A6}" destId="{2431AC00-C8B5-4F60-90A7-7C1C3BE1A3E0}" srcOrd="3" destOrd="0" presId="urn:microsoft.com/office/officeart/2005/8/layout/cycle3"/>
    <dgm:cxn modelId="{4676D20B-A432-4860-9265-37D0EA61C045}" type="presParOf" srcId="{50801966-A6A8-416D-A3DF-7C236B2F62A6}" destId="{E0D4565E-3D78-4148-BA74-07C1515594B1}" srcOrd="4" destOrd="0" presId="urn:microsoft.com/office/officeart/2005/8/layout/cycle3"/>
    <dgm:cxn modelId="{1783BEBB-CA9B-475A-A4AF-35FCC83E310A}" type="presParOf" srcId="{50801966-A6A8-416D-A3DF-7C236B2F62A6}" destId="{93C0B018-450B-4659-858C-1BF781B5FCEB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B620DC-7BA7-4EA9-BF18-9255285C2268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79B28E05-7E62-46FA-BAF9-8D191A45C358}">
      <dgm:prSet phldrT="[Κείμενο]"/>
      <dgm:spPr/>
      <dgm:t>
        <a:bodyPr/>
        <a:lstStyle/>
        <a:p>
          <a:r>
            <a:rPr lang="el-GR" b="0" dirty="0"/>
            <a:t>Γενική Κυβέρνηση</a:t>
          </a:r>
        </a:p>
      </dgm:t>
    </dgm:pt>
    <dgm:pt modelId="{1321A1CF-F6D4-4739-9EB6-811EF421E3D9}" type="parTrans" cxnId="{633F23D4-14DA-4AD0-B387-A0EAB02A0F15}">
      <dgm:prSet/>
      <dgm:spPr/>
      <dgm:t>
        <a:bodyPr/>
        <a:lstStyle/>
        <a:p>
          <a:endParaRPr lang="el-GR"/>
        </a:p>
      </dgm:t>
    </dgm:pt>
    <dgm:pt modelId="{6D74037B-88CE-457D-90F1-8FCC9DE8F3BE}" type="sibTrans" cxnId="{633F23D4-14DA-4AD0-B387-A0EAB02A0F15}">
      <dgm:prSet/>
      <dgm:spPr/>
      <dgm:t>
        <a:bodyPr/>
        <a:lstStyle/>
        <a:p>
          <a:endParaRPr lang="el-GR"/>
        </a:p>
      </dgm:t>
    </dgm:pt>
    <dgm:pt modelId="{4669CDDE-2AD3-4F23-8135-0201BB78AF04}">
      <dgm:prSet phldrT="[Κείμενο]"/>
      <dgm:spPr/>
      <dgm:t>
        <a:bodyPr/>
        <a:lstStyle/>
        <a:p>
          <a:r>
            <a:rPr lang="el-GR" dirty="0"/>
            <a:t>Κεντρική Διοίκηση/Κράτος (Υπουργεία και Αποκεντρωμένες Διοικήσεις)</a:t>
          </a:r>
        </a:p>
      </dgm:t>
    </dgm:pt>
    <dgm:pt modelId="{4ABBA0E4-E5FD-4EE9-84D3-D9523E31906D}" type="parTrans" cxnId="{60554F7E-0704-43CB-8E34-0F8B4CDB7613}">
      <dgm:prSet/>
      <dgm:spPr/>
      <dgm:t>
        <a:bodyPr/>
        <a:lstStyle/>
        <a:p>
          <a:endParaRPr lang="el-GR"/>
        </a:p>
      </dgm:t>
    </dgm:pt>
    <dgm:pt modelId="{0708260A-D959-492C-80AA-6906B2D8AFE2}" type="sibTrans" cxnId="{60554F7E-0704-43CB-8E34-0F8B4CDB7613}">
      <dgm:prSet/>
      <dgm:spPr/>
      <dgm:t>
        <a:bodyPr/>
        <a:lstStyle/>
        <a:p>
          <a:endParaRPr lang="el-GR"/>
        </a:p>
      </dgm:t>
    </dgm:pt>
    <dgm:pt modelId="{36F60A66-F19F-47DB-807B-4D066F9BF460}">
      <dgm:prSet phldrT="[Κείμενο]"/>
      <dgm:spPr/>
      <dgm:t>
        <a:bodyPr/>
        <a:lstStyle/>
        <a:p>
          <a:pPr>
            <a:buNone/>
          </a:pPr>
          <a:r>
            <a:rPr lang="el-GR" dirty="0"/>
            <a:t>Νομικά Πρόσωπα (ΝΠΔΔ, ΝΠΙΔ, ΑΕ, ΑΔΑ, νοσοκομεία)</a:t>
          </a:r>
        </a:p>
      </dgm:t>
    </dgm:pt>
    <dgm:pt modelId="{42D0BCC0-3B8A-4095-9644-2855246D049A}" type="parTrans" cxnId="{8F498573-4C3E-4748-8A72-CE206518DEAD}">
      <dgm:prSet/>
      <dgm:spPr/>
      <dgm:t>
        <a:bodyPr/>
        <a:lstStyle/>
        <a:p>
          <a:endParaRPr lang="el-GR"/>
        </a:p>
      </dgm:t>
    </dgm:pt>
    <dgm:pt modelId="{DB08E781-EB88-4389-80AA-4B6B9AC3EC44}" type="sibTrans" cxnId="{8F498573-4C3E-4748-8A72-CE206518DEAD}">
      <dgm:prSet/>
      <dgm:spPr/>
      <dgm:t>
        <a:bodyPr/>
        <a:lstStyle/>
        <a:p>
          <a:endParaRPr lang="el-GR"/>
        </a:p>
      </dgm:t>
    </dgm:pt>
    <dgm:pt modelId="{EDBF5207-9C05-4B29-99D6-1D998D3CC0B6}">
      <dgm:prSet/>
      <dgm:spPr/>
      <dgm:t>
        <a:bodyPr/>
        <a:lstStyle/>
        <a:p>
          <a:r>
            <a:rPr lang="el-GR" dirty="0"/>
            <a:t>Οργανισμοί Κοινωνικής Ασφάλισης (ασφαλιστικά ταμεία, ΕΟΠΥΥ, ΟΠΕΚΑ, ΔΥΠΑ)</a:t>
          </a:r>
        </a:p>
      </dgm:t>
    </dgm:pt>
    <dgm:pt modelId="{4D717C72-0C7B-4556-8D9A-E646D27DCAC3}" type="parTrans" cxnId="{63F10E51-CBC7-458E-9D45-D798CC3C72E5}">
      <dgm:prSet/>
      <dgm:spPr/>
      <dgm:t>
        <a:bodyPr/>
        <a:lstStyle/>
        <a:p>
          <a:endParaRPr lang="el-GR"/>
        </a:p>
      </dgm:t>
    </dgm:pt>
    <dgm:pt modelId="{FB206878-826A-4204-81EC-8E668D2D5359}" type="sibTrans" cxnId="{63F10E51-CBC7-458E-9D45-D798CC3C72E5}">
      <dgm:prSet/>
      <dgm:spPr/>
      <dgm:t>
        <a:bodyPr/>
        <a:lstStyle/>
        <a:p>
          <a:endParaRPr lang="el-GR"/>
        </a:p>
      </dgm:t>
    </dgm:pt>
    <dgm:pt modelId="{5F2A4959-F4FA-4CF3-925F-684A2DFBAE7B}">
      <dgm:prSet/>
      <dgm:spPr/>
      <dgm:t>
        <a:bodyPr/>
        <a:lstStyle/>
        <a:p>
          <a:pPr>
            <a:buNone/>
          </a:pPr>
          <a:r>
            <a:rPr lang="el-GR" dirty="0"/>
            <a:t>Οργανισμοί Τοπικής Αυτοδιοίκησης (Α &amp; Β βαθμού, εποπτευόμενοι φορείς)</a:t>
          </a:r>
        </a:p>
      </dgm:t>
    </dgm:pt>
    <dgm:pt modelId="{DA56567B-27A8-4DD7-AFD5-B94B16F47827}" type="parTrans" cxnId="{9B793909-CC65-46FF-961D-AB7E5B17A70B}">
      <dgm:prSet/>
      <dgm:spPr/>
      <dgm:t>
        <a:bodyPr/>
        <a:lstStyle/>
        <a:p>
          <a:endParaRPr lang="el-GR"/>
        </a:p>
      </dgm:t>
    </dgm:pt>
    <dgm:pt modelId="{C31E563B-FC14-498D-AA2E-5F692222EA3D}" type="sibTrans" cxnId="{9B793909-CC65-46FF-961D-AB7E5B17A70B}">
      <dgm:prSet/>
      <dgm:spPr/>
      <dgm:t>
        <a:bodyPr/>
        <a:lstStyle/>
        <a:p>
          <a:endParaRPr lang="el-GR"/>
        </a:p>
      </dgm:t>
    </dgm:pt>
    <dgm:pt modelId="{32A8FDD6-D6D2-470D-837E-41A9F6D5AB56}" type="pres">
      <dgm:prSet presAssocID="{30B620DC-7BA7-4EA9-BF18-9255285C226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305C7B6F-6DB6-4F45-AE53-9664B05640C4}" type="pres">
      <dgm:prSet presAssocID="{79B28E05-7E62-46FA-BAF9-8D191A45C358}" presName="hierRoot1" presStyleCnt="0"/>
      <dgm:spPr/>
    </dgm:pt>
    <dgm:pt modelId="{5CD53686-110B-49B6-911E-540602CB405C}" type="pres">
      <dgm:prSet presAssocID="{79B28E05-7E62-46FA-BAF9-8D191A45C358}" presName="composite" presStyleCnt="0"/>
      <dgm:spPr/>
    </dgm:pt>
    <dgm:pt modelId="{CF70EB4D-49A7-4663-8A45-878B6592550D}" type="pres">
      <dgm:prSet presAssocID="{79B28E05-7E62-46FA-BAF9-8D191A45C358}" presName="background" presStyleLbl="node0" presStyleIdx="0" presStyleCnt="1"/>
      <dgm:spPr/>
    </dgm:pt>
    <dgm:pt modelId="{449BB203-A1E6-4A0E-B72D-E2D183703FD5}" type="pres">
      <dgm:prSet presAssocID="{79B28E05-7E62-46FA-BAF9-8D191A45C35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DCE9CED4-B4A1-4568-81D3-F57F50982171}" type="pres">
      <dgm:prSet presAssocID="{79B28E05-7E62-46FA-BAF9-8D191A45C358}" presName="hierChild2" presStyleCnt="0"/>
      <dgm:spPr/>
    </dgm:pt>
    <dgm:pt modelId="{7EE978B0-4D94-42B7-9004-85505343F103}" type="pres">
      <dgm:prSet presAssocID="{4ABBA0E4-E5FD-4EE9-84D3-D9523E31906D}" presName="Name10" presStyleLbl="parChTrans1D2" presStyleIdx="0" presStyleCnt="4"/>
      <dgm:spPr/>
      <dgm:t>
        <a:bodyPr/>
        <a:lstStyle/>
        <a:p>
          <a:endParaRPr lang="el-GR"/>
        </a:p>
      </dgm:t>
    </dgm:pt>
    <dgm:pt modelId="{51C24DB1-9EDF-407E-A5D9-3C39A0A39F70}" type="pres">
      <dgm:prSet presAssocID="{4669CDDE-2AD3-4F23-8135-0201BB78AF04}" presName="hierRoot2" presStyleCnt="0"/>
      <dgm:spPr/>
    </dgm:pt>
    <dgm:pt modelId="{CB3A3333-7D0B-489F-B926-575FC04A640E}" type="pres">
      <dgm:prSet presAssocID="{4669CDDE-2AD3-4F23-8135-0201BB78AF04}" presName="composite2" presStyleCnt="0"/>
      <dgm:spPr/>
    </dgm:pt>
    <dgm:pt modelId="{E31CC35F-D742-4C50-AA0D-6EA3B5E46367}" type="pres">
      <dgm:prSet presAssocID="{4669CDDE-2AD3-4F23-8135-0201BB78AF04}" presName="background2" presStyleLbl="node2" presStyleIdx="0" presStyleCnt="4"/>
      <dgm:spPr/>
    </dgm:pt>
    <dgm:pt modelId="{EB98CDA2-BDD2-4007-80F1-9339FE676AA0}" type="pres">
      <dgm:prSet presAssocID="{4669CDDE-2AD3-4F23-8135-0201BB78AF04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6A05A963-EE36-48C5-B13B-ADB5401A5704}" type="pres">
      <dgm:prSet presAssocID="{4669CDDE-2AD3-4F23-8135-0201BB78AF04}" presName="hierChild3" presStyleCnt="0"/>
      <dgm:spPr/>
    </dgm:pt>
    <dgm:pt modelId="{6CB84C82-4551-4975-8CFC-17882140638C}" type="pres">
      <dgm:prSet presAssocID="{42D0BCC0-3B8A-4095-9644-2855246D049A}" presName="Name10" presStyleLbl="parChTrans1D2" presStyleIdx="1" presStyleCnt="4"/>
      <dgm:spPr/>
      <dgm:t>
        <a:bodyPr/>
        <a:lstStyle/>
        <a:p>
          <a:endParaRPr lang="el-GR"/>
        </a:p>
      </dgm:t>
    </dgm:pt>
    <dgm:pt modelId="{2F159D0F-9DA7-4B5E-ADDB-F1A3826BC33B}" type="pres">
      <dgm:prSet presAssocID="{36F60A66-F19F-47DB-807B-4D066F9BF460}" presName="hierRoot2" presStyleCnt="0"/>
      <dgm:spPr/>
    </dgm:pt>
    <dgm:pt modelId="{6D7FBA05-7AE0-4134-B873-1C5C4C5156EE}" type="pres">
      <dgm:prSet presAssocID="{36F60A66-F19F-47DB-807B-4D066F9BF460}" presName="composite2" presStyleCnt="0"/>
      <dgm:spPr/>
    </dgm:pt>
    <dgm:pt modelId="{A02D6873-FDA3-490E-B824-C0DE26594036}" type="pres">
      <dgm:prSet presAssocID="{36F60A66-F19F-47DB-807B-4D066F9BF460}" presName="background2" presStyleLbl="node2" presStyleIdx="1" presStyleCnt="4"/>
      <dgm:spPr/>
    </dgm:pt>
    <dgm:pt modelId="{0BAB8D05-BE37-4C7D-A540-16F6F81C1880}" type="pres">
      <dgm:prSet presAssocID="{36F60A66-F19F-47DB-807B-4D066F9BF460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5476FE8F-59E6-47B8-AF17-11EEEE8E7852}" type="pres">
      <dgm:prSet presAssocID="{36F60A66-F19F-47DB-807B-4D066F9BF460}" presName="hierChild3" presStyleCnt="0"/>
      <dgm:spPr/>
    </dgm:pt>
    <dgm:pt modelId="{BA8B4595-A02C-4517-A5C9-7422B7C3D6E3}" type="pres">
      <dgm:prSet presAssocID="{4D717C72-0C7B-4556-8D9A-E646D27DCAC3}" presName="Name10" presStyleLbl="parChTrans1D2" presStyleIdx="2" presStyleCnt="4"/>
      <dgm:spPr/>
      <dgm:t>
        <a:bodyPr/>
        <a:lstStyle/>
        <a:p>
          <a:endParaRPr lang="el-GR"/>
        </a:p>
      </dgm:t>
    </dgm:pt>
    <dgm:pt modelId="{7577208D-6F98-4BFD-81E7-7C98021B5D85}" type="pres">
      <dgm:prSet presAssocID="{EDBF5207-9C05-4B29-99D6-1D998D3CC0B6}" presName="hierRoot2" presStyleCnt="0"/>
      <dgm:spPr/>
    </dgm:pt>
    <dgm:pt modelId="{BC23CC42-6310-409E-91C4-6269F5F85129}" type="pres">
      <dgm:prSet presAssocID="{EDBF5207-9C05-4B29-99D6-1D998D3CC0B6}" presName="composite2" presStyleCnt="0"/>
      <dgm:spPr/>
    </dgm:pt>
    <dgm:pt modelId="{7420C553-F991-4D38-A5FD-D5EDACA1A463}" type="pres">
      <dgm:prSet presAssocID="{EDBF5207-9C05-4B29-99D6-1D998D3CC0B6}" presName="background2" presStyleLbl="node2" presStyleIdx="2" presStyleCnt="4"/>
      <dgm:spPr/>
    </dgm:pt>
    <dgm:pt modelId="{507F81F9-5D22-44D7-8529-9BE19D1A90E7}" type="pres">
      <dgm:prSet presAssocID="{EDBF5207-9C05-4B29-99D6-1D998D3CC0B6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CB79E9E4-02A3-40EC-A042-ADF8A776A9B0}" type="pres">
      <dgm:prSet presAssocID="{EDBF5207-9C05-4B29-99D6-1D998D3CC0B6}" presName="hierChild3" presStyleCnt="0"/>
      <dgm:spPr/>
    </dgm:pt>
    <dgm:pt modelId="{DA25AE82-7570-4500-B10F-2A50FA6F4846}" type="pres">
      <dgm:prSet presAssocID="{DA56567B-27A8-4DD7-AFD5-B94B16F47827}" presName="Name10" presStyleLbl="parChTrans1D2" presStyleIdx="3" presStyleCnt="4"/>
      <dgm:spPr/>
      <dgm:t>
        <a:bodyPr/>
        <a:lstStyle/>
        <a:p>
          <a:endParaRPr lang="el-GR"/>
        </a:p>
      </dgm:t>
    </dgm:pt>
    <dgm:pt modelId="{B4BD3DE7-D0EA-49B7-9A1B-CEC5A32F545E}" type="pres">
      <dgm:prSet presAssocID="{5F2A4959-F4FA-4CF3-925F-684A2DFBAE7B}" presName="hierRoot2" presStyleCnt="0"/>
      <dgm:spPr/>
    </dgm:pt>
    <dgm:pt modelId="{903AF7F9-735B-4554-91F7-90A80427FD0B}" type="pres">
      <dgm:prSet presAssocID="{5F2A4959-F4FA-4CF3-925F-684A2DFBAE7B}" presName="composite2" presStyleCnt="0"/>
      <dgm:spPr/>
    </dgm:pt>
    <dgm:pt modelId="{241D9502-1D62-4136-8651-2608046BD977}" type="pres">
      <dgm:prSet presAssocID="{5F2A4959-F4FA-4CF3-925F-684A2DFBAE7B}" presName="background2" presStyleLbl="node2" presStyleIdx="3" presStyleCnt="4"/>
      <dgm:spPr/>
    </dgm:pt>
    <dgm:pt modelId="{763AB985-31EA-4767-894E-01D9411678BC}" type="pres">
      <dgm:prSet presAssocID="{5F2A4959-F4FA-4CF3-925F-684A2DFBAE7B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F65E9317-9BB7-4AD6-8A0A-0A68813EC375}" type="pres">
      <dgm:prSet presAssocID="{5F2A4959-F4FA-4CF3-925F-684A2DFBAE7B}" presName="hierChild3" presStyleCnt="0"/>
      <dgm:spPr/>
    </dgm:pt>
  </dgm:ptLst>
  <dgm:cxnLst>
    <dgm:cxn modelId="{8F498573-4C3E-4748-8A72-CE206518DEAD}" srcId="{79B28E05-7E62-46FA-BAF9-8D191A45C358}" destId="{36F60A66-F19F-47DB-807B-4D066F9BF460}" srcOrd="1" destOrd="0" parTransId="{42D0BCC0-3B8A-4095-9644-2855246D049A}" sibTransId="{DB08E781-EB88-4389-80AA-4B6B9AC3EC44}"/>
    <dgm:cxn modelId="{A5C0062F-0497-41DF-9038-F4896C2902B3}" type="presOf" srcId="{4669CDDE-2AD3-4F23-8135-0201BB78AF04}" destId="{EB98CDA2-BDD2-4007-80F1-9339FE676AA0}" srcOrd="0" destOrd="0" presId="urn:microsoft.com/office/officeart/2005/8/layout/hierarchy1"/>
    <dgm:cxn modelId="{9B793909-CC65-46FF-961D-AB7E5B17A70B}" srcId="{79B28E05-7E62-46FA-BAF9-8D191A45C358}" destId="{5F2A4959-F4FA-4CF3-925F-684A2DFBAE7B}" srcOrd="3" destOrd="0" parTransId="{DA56567B-27A8-4DD7-AFD5-B94B16F47827}" sibTransId="{C31E563B-FC14-498D-AA2E-5F692222EA3D}"/>
    <dgm:cxn modelId="{533B6470-EC2E-45FB-B57F-646332C0A61E}" type="presOf" srcId="{36F60A66-F19F-47DB-807B-4D066F9BF460}" destId="{0BAB8D05-BE37-4C7D-A540-16F6F81C1880}" srcOrd="0" destOrd="0" presId="urn:microsoft.com/office/officeart/2005/8/layout/hierarchy1"/>
    <dgm:cxn modelId="{2130C1C1-A34D-4ACB-977F-E5516373738A}" type="presOf" srcId="{4ABBA0E4-E5FD-4EE9-84D3-D9523E31906D}" destId="{7EE978B0-4D94-42B7-9004-85505343F103}" srcOrd="0" destOrd="0" presId="urn:microsoft.com/office/officeart/2005/8/layout/hierarchy1"/>
    <dgm:cxn modelId="{60554F7E-0704-43CB-8E34-0F8B4CDB7613}" srcId="{79B28E05-7E62-46FA-BAF9-8D191A45C358}" destId="{4669CDDE-2AD3-4F23-8135-0201BB78AF04}" srcOrd="0" destOrd="0" parTransId="{4ABBA0E4-E5FD-4EE9-84D3-D9523E31906D}" sibTransId="{0708260A-D959-492C-80AA-6906B2D8AFE2}"/>
    <dgm:cxn modelId="{771AFA8A-0496-4AC4-8216-0F98378F8D46}" type="presOf" srcId="{5F2A4959-F4FA-4CF3-925F-684A2DFBAE7B}" destId="{763AB985-31EA-4767-894E-01D9411678BC}" srcOrd="0" destOrd="0" presId="urn:microsoft.com/office/officeart/2005/8/layout/hierarchy1"/>
    <dgm:cxn modelId="{63F10E51-CBC7-458E-9D45-D798CC3C72E5}" srcId="{79B28E05-7E62-46FA-BAF9-8D191A45C358}" destId="{EDBF5207-9C05-4B29-99D6-1D998D3CC0B6}" srcOrd="2" destOrd="0" parTransId="{4D717C72-0C7B-4556-8D9A-E646D27DCAC3}" sibTransId="{FB206878-826A-4204-81EC-8E668D2D5359}"/>
    <dgm:cxn modelId="{633F23D4-14DA-4AD0-B387-A0EAB02A0F15}" srcId="{30B620DC-7BA7-4EA9-BF18-9255285C2268}" destId="{79B28E05-7E62-46FA-BAF9-8D191A45C358}" srcOrd="0" destOrd="0" parTransId="{1321A1CF-F6D4-4739-9EB6-811EF421E3D9}" sibTransId="{6D74037B-88CE-457D-90F1-8FCC9DE8F3BE}"/>
    <dgm:cxn modelId="{3DA0479B-3FB5-47DD-970B-3031E5A7F9D5}" type="presOf" srcId="{4D717C72-0C7B-4556-8D9A-E646D27DCAC3}" destId="{BA8B4595-A02C-4517-A5C9-7422B7C3D6E3}" srcOrd="0" destOrd="0" presId="urn:microsoft.com/office/officeart/2005/8/layout/hierarchy1"/>
    <dgm:cxn modelId="{40C999EF-E428-4CC8-AC12-EE798DD7A58C}" type="presOf" srcId="{79B28E05-7E62-46FA-BAF9-8D191A45C358}" destId="{449BB203-A1E6-4A0E-B72D-E2D183703FD5}" srcOrd="0" destOrd="0" presId="urn:microsoft.com/office/officeart/2005/8/layout/hierarchy1"/>
    <dgm:cxn modelId="{3AC952E9-A670-4CAB-A5D6-E7C162B7EDC5}" type="presOf" srcId="{42D0BCC0-3B8A-4095-9644-2855246D049A}" destId="{6CB84C82-4551-4975-8CFC-17882140638C}" srcOrd="0" destOrd="0" presId="urn:microsoft.com/office/officeart/2005/8/layout/hierarchy1"/>
    <dgm:cxn modelId="{17A031BA-C4C3-46BA-809F-DCEB4FF34CB6}" type="presOf" srcId="{DA56567B-27A8-4DD7-AFD5-B94B16F47827}" destId="{DA25AE82-7570-4500-B10F-2A50FA6F4846}" srcOrd="0" destOrd="0" presId="urn:microsoft.com/office/officeart/2005/8/layout/hierarchy1"/>
    <dgm:cxn modelId="{D9EB828B-3C5D-485D-8641-443FE2C65FA6}" type="presOf" srcId="{30B620DC-7BA7-4EA9-BF18-9255285C2268}" destId="{32A8FDD6-D6D2-470D-837E-41A9F6D5AB56}" srcOrd="0" destOrd="0" presId="urn:microsoft.com/office/officeart/2005/8/layout/hierarchy1"/>
    <dgm:cxn modelId="{0FDAE080-DBA7-45C3-BA25-BCEEECB5793A}" type="presOf" srcId="{EDBF5207-9C05-4B29-99D6-1D998D3CC0B6}" destId="{507F81F9-5D22-44D7-8529-9BE19D1A90E7}" srcOrd="0" destOrd="0" presId="urn:microsoft.com/office/officeart/2005/8/layout/hierarchy1"/>
    <dgm:cxn modelId="{F4F050C8-CD36-4F44-AEF7-54FD14AB6DC4}" type="presParOf" srcId="{32A8FDD6-D6D2-470D-837E-41A9F6D5AB56}" destId="{305C7B6F-6DB6-4F45-AE53-9664B05640C4}" srcOrd="0" destOrd="0" presId="urn:microsoft.com/office/officeart/2005/8/layout/hierarchy1"/>
    <dgm:cxn modelId="{2B40F3C4-9F88-41C0-B716-456DBC8B7B69}" type="presParOf" srcId="{305C7B6F-6DB6-4F45-AE53-9664B05640C4}" destId="{5CD53686-110B-49B6-911E-540602CB405C}" srcOrd="0" destOrd="0" presId="urn:microsoft.com/office/officeart/2005/8/layout/hierarchy1"/>
    <dgm:cxn modelId="{4FFC72DE-5131-4A06-97F5-59E12FFEC0F0}" type="presParOf" srcId="{5CD53686-110B-49B6-911E-540602CB405C}" destId="{CF70EB4D-49A7-4663-8A45-878B6592550D}" srcOrd="0" destOrd="0" presId="urn:microsoft.com/office/officeart/2005/8/layout/hierarchy1"/>
    <dgm:cxn modelId="{15DC5086-834B-4AC4-9A24-9F79232067EA}" type="presParOf" srcId="{5CD53686-110B-49B6-911E-540602CB405C}" destId="{449BB203-A1E6-4A0E-B72D-E2D183703FD5}" srcOrd="1" destOrd="0" presId="urn:microsoft.com/office/officeart/2005/8/layout/hierarchy1"/>
    <dgm:cxn modelId="{5F691AA2-FDFB-49BA-BCB6-2A74D56677C3}" type="presParOf" srcId="{305C7B6F-6DB6-4F45-AE53-9664B05640C4}" destId="{DCE9CED4-B4A1-4568-81D3-F57F50982171}" srcOrd="1" destOrd="0" presId="urn:microsoft.com/office/officeart/2005/8/layout/hierarchy1"/>
    <dgm:cxn modelId="{8E2CE122-3C1D-409F-B71C-1173F2303AB7}" type="presParOf" srcId="{DCE9CED4-B4A1-4568-81D3-F57F50982171}" destId="{7EE978B0-4D94-42B7-9004-85505343F103}" srcOrd="0" destOrd="0" presId="urn:microsoft.com/office/officeart/2005/8/layout/hierarchy1"/>
    <dgm:cxn modelId="{8FE1407E-74B2-4AD5-A020-16B119C94754}" type="presParOf" srcId="{DCE9CED4-B4A1-4568-81D3-F57F50982171}" destId="{51C24DB1-9EDF-407E-A5D9-3C39A0A39F70}" srcOrd="1" destOrd="0" presId="urn:microsoft.com/office/officeart/2005/8/layout/hierarchy1"/>
    <dgm:cxn modelId="{DC811E00-EBA2-4EE7-BE69-531A3390A269}" type="presParOf" srcId="{51C24DB1-9EDF-407E-A5D9-3C39A0A39F70}" destId="{CB3A3333-7D0B-489F-B926-575FC04A640E}" srcOrd="0" destOrd="0" presId="urn:microsoft.com/office/officeart/2005/8/layout/hierarchy1"/>
    <dgm:cxn modelId="{0A9B6BDA-CC1C-4ADB-A291-2FC9D67689E2}" type="presParOf" srcId="{CB3A3333-7D0B-489F-B926-575FC04A640E}" destId="{E31CC35F-D742-4C50-AA0D-6EA3B5E46367}" srcOrd="0" destOrd="0" presId="urn:microsoft.com/office/officeart/2005/8/layout/hierarchy1"/>
    <dgm:cxn modelId="{76054083-8122-4174-AE6B-23C0E067EF38}" type="presParOf" srcId="{CB3A3333-7D0B-489F-B926-575FC04A640E}" destId="{EB98CDA2-BDD2-4007-80F1-9339FE676AA0}" srcOrd="1" destOrd="0" presId="urn:microsoft.com/office/officeart/2005/8/layout/hierarchy1"/>
    <dgm:cxn modelId="{4BA662F7-73EE-4834-948D-C84938B69327}" type="presParOf" srcId="{51C24DB1-9EDF-407E-A5D9-3C39A0A39F70}" destId="{6A05A963-EE36-48C5-B13B-ADB5401A5704}" srcOrd="1" destOrd="0" presId="urn:microsoft.com/office/officeart/2005/8/layout/hierarchy1"/>
    <dgm:cxn modelId="{D6330AFC-4B61-48A4-A201-9BA17D6103CD}" type="presParOf" srcId="{DCE9CED4-B4A1-4568-81D3-F57F50982171}" destId="{6CB84C82-4551-4975-8CFC-17882140638C}" srcOrd="2" destOrd="0" presId="urn:microsoft.com/office/officeart/2005/8/layout/hierarchy1"/>
    <dgm:cxn modelId="{DB225C22-F8DC-4A60-B87B-B95ACFBD4BE7}" type="presParOf" srcId="{DCE9CED4-B4A1-4568-81D3-F57F50982171}" destId="{2F159D0F-9DA7-4B5E-ADDB-F1A3826BC33B}" srcOrd="3" destOrd="0" presId="urn:microsoft.com/office/officeart/2005/8/layout/hierarchy1"/>
    <dgm:cxn modelId="{AAB19D77-4896-4D74-9BD1-F99109B12684}" type="presParOf" srcId="{2F159D0F-9DA7-4B5E-ADDB-F1A3826BC33B}" destId="{6D7FBA05-7AE0-4134-B873-1C5C4C5156EE}" srcOrd="0" destOrd="0" presId="urn:microsoft.com/office/officeart/2005/8/layout/hierarchy1"/>
    <dgm:cxn modelId="{F0746B20-EA9C-4A3F-954C-AE4539FC4837}" type="presParOf" srcId="{6D7FBA05-7AE0-4134-B873-1C5C4C5156EE}" destId="{A02D6873-FDA3-490E-B824-C0DE26594036}" srcOrd="0" destOrd="0" presId="urn:microsoft.com/office/officeart/2005/8/layout/hierarchy1"/>
    <dgm:cxn modelId="{3DBC51BB-B27A-48C9-B788-B6A26CB9DD1E}" type="presParOf" srcId="{6D7FBA05-7AE0-4134-B873-1C5C4C5156EE}" destId="{0BAB8D05-BE37-4C7D-A540-16F6F81C1880}" srcOrd="1" destOrd="0" presId="urn:microsoft.com/office/officeart/2005/8/layout/hierarchy1"/>
    <dgm:cxn modelId="{401CD060-D9EC-43FB-9396-8741804DE915}" type="presParOf" srcId="{2F159D0F-9DA7-4B5E-ADDB-F1A3826BC33B}" destId="{5476FE8F-59E6-47B8-AF17-11EEEE8E7852}" srcOrd="1" destOrd="0" presId="urn:microsoft.com/office/officeart/2005/8/layout/hierarchy1"/>
    <dgm:cxn modelId="{50A3AEA2-8DF4-44CD-B2C0-3AD026856840}" type="presParOf" srcId="{DCE9CED4-B4A1-4568-81D3-F57F50982171}" destId="{BA8B4595-A02C-4517-A5C9-7422B7C3D6E3}" srcOrd="4" destOrd="0" presId="urn:microsoft.com/office/officeart/2005/8/layout/hierarchy1"/>
    <dgm:cxn modelId="{25F97222-87FA-44D3-8231-E8ACAD0B1CA9}" type="presParOf" srcId="{DCE9CED4-B4A1-4568-81D3-F57F50982171}" destId="{7577208D-6F98-4BFD-81E7-7C98021B5D85}" srcOrd="5" destOrd="0" presId="urn:microsoft.com/office/officeart/2005/8/layout/hierarchy1"/>
    <dgm:cxn modelId="{93652D2B-022F-42C4-A4F8-05836BF262B5}" type="presParOf" srcId="{7577208D-6F98-4BFD-81E7-7C98021B5D85}" destId="{BC23CC42-6310-409E-91C4-6269F5F85129}" srcOrd="0" destOrd="0" presId="urn:microsoft.com/office/officeart/2005/8/layout/hierarchy1"/>
    <dgm:cxn modelId="{C5299C15-3BE3-4D1D-95E2-21F8EAD0855D}" type="presParOf" srcId="{BC23CC42-6310-409E-91C4-6269F5F85129}" destId="{7420C553-F991-4D38-A5FD-D5EDACA1A463}" srcOrd="0" destOrd="0" presId="urn:microsoft.com/office/officeart/2005/8/layout/hierarchy1"/>
    <dgm:cxn modelId="{ABF6342D-1810-4581-B637-3230CA7DA33C}" type="presParOf" srcId="{BC23CC42-6310-409E-91C4-6269F5F85129}" destId="{507F81F9-5D22-44D7-8529-9BE19D1A90E7}" srcOrd="1" destOrd="0" presId="urn:microsoft.com/office/officeart/2005/8/layout/hierarchy1"/>
    <dgm:cxn modelId="{19FADE69-776E-48DC-8446-63C799290B5C}" type="presParOf" srcId="{7577208D-6F98-4BFD-81E7-7C98021B5D85}" destId="{CB79E9E4-02A3-40EC-A042-ADF8A776A9B0}" srcOrd="1" destOrd="0" presId="urn:microsoft.com/office/officeart/2005/8/layout/hierarchy1"/>
    <dgm:cxn modelId="{F4D1C8C2-41B9-4F1D-8431-6AB20B422F89}" type="presParOf" srcId="{DCE9CED4-B4A1-4568-81D3-F57F50982171}" destId="{DA25AE82-7570-4500-B10F-2A50FA6F4846}" srcOrd="6" destOrd="0" presId="urn:microsoft.com/office/officeart/2005/8/layout/hierarchy1"/>
    <dgm:cxn modelId="{D841FA73-1656-44FB-8F5F-90CFAA9229BE}" type="presParOf" srcId="{DCE9CED4-B4A1-4568-81D3-F57F50982171}" destId="{B4BD3DE7-D0EA-49B7-9A1B-CEC5A32F545E}" srcOrd="7" destOrd="0" presId="urn:microsoft.com/office/officeart/2005/8/layout/hierarchy1"/>
    <dgm:cxn modelId="{0125FC2E-EA2E-4A01-A663-3863F2E2CC75}" type="presParOf" srcId="{B4BD3DE7-D0EA-49B7-9A1B-CEC5A32F545E}" destId="{903AF7F9-735B-4554-91F7-90A80427FD0B}" srcOrd="0" destOrd="0" presId="urn:microsoft.com/office/officeart/2005/8/layout/hierarchy1"/>
    <dgm:cxn modelId="{102FD112-728A-45BF-9151-7AAA97883E7C}" type="presParOf" srcId="{903AF7F9-735B-4554-91F7-90A80427FD0B}" destId="{241D9502-1D62-4136-8651-2608046BD977}" srcOrd="0" destOrd="0" presId="urn:microsoft.com/office/officeart/2005/8/layout/hierarchy1"/>
    <dgm:cxn modelId="{C3CE742F-D603-4357-B6B1-311D13266F69}" type="presParOf" srcId="{903AF7F9-735B-4554-91F7-90A80427FD0B}" destId="{763AB985-31EA-4767-894E-01D9411678BC}" srcOrd="1" destOrd="0" presId="urn:microsoft.com/office/officeart/2005/8/layout/hierarchy1"/>
    <dgm:cxn modelId="{3EB7E70E-CCC7-4330-883D-B3F35DFB789F}" type="presParOf" srcId="{B4BD3DE7-D0EA-49B7-9A1B-CEC5A32F545E}" destId="{F65E9317-9BB7-4AD6-8A0A-0A68813EC37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FFF4F-A309-45EF-B491-6C3214CD916F}">
      <dsp:nvSpPr>
        <dsp:cNvPr id="0" name=""/>
        <dsp:cNvSpPr/>
      </dsp:nvSpPr>
      <dsp:spPr>
        <a:xfrm>
          <a:off x="2796609" y="101935"/>
          <a:ext cx="4786900" cy="4786900"/>
        </a:xfrm>
        <a:prstGeom prst="circularArrow">
          <a:avLst>
            <a:gd name="adj1" fmla="val 5544"/>
            <a:gd name="adj2" fmla="val 330680"/>
            <a:gd name="adj3" fmla="val 13532546"/>
            <a:gd name="adj4" fmla="val 1753593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8F4A81C-B9C2-4D8A-9250-626EDCA7D0AE}">
      <dsp:nvSpPr>
        <dsp:cNvPr id="0" name=""/>
        <dsp:cNvSpPr/>
      </dsp:nvSpPr>
      <dsp:spPr>
        <a:xfrm>
          <a:off x="3953923" y="89999"/>
          <a:ext cx="2472273" cy="135882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/>
            <a:t>Πρόγραμμα Σταθερότητας (</a:t>
          </a:r>
          <a:r>
            <a:rPr lang="en-US" sz="2000" kern="1200" dirty="0"/>
            <a:t>30 </a:t>
          </a:r>
          <a:r>
            <a:rPr lang="el-GR" sz="2000" kern="1200" dirty="0"/>
            <a:t>Απριλίου)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/>
            <a:t>Συστάσεις ΕΕ (</a:t>
          </a:r>
          <a:r>
            <a:rPr lang="en-US" sz="1400" kern="1200" dirty="0"/>
            <a:t>country specific recommendations) - </a:t>
          </a:r>
          <a:r>
            <a:rPr lang="el-GR" sz="1400" kern="1200" dirty="0"/>
            <a:t>Μάιος</a:t>
          </a:r>
        </a:p>
      </dsp:txBody>
      <dsp:txXfrm>
        <a:off x="4020255" y="156331"/>
        <a:ext cx="2339609" cy="1226158"/>
      </dsp:txXfrm>
    </dsp:sp>
    <dsp:sp modelId="{330D64A2-BC0C-4748-A0D3-51C6414A33BC}">
      <dsp:nvSpPr>
        <dsp:cNvPr id="0" name=""/>
        <dsp:cNvSpPr/>
      </dsp:nvSpPr>
      <dsp:spPr>
        <a:xfrm>
          <a:off x="7031707" y="1478046"/>
          <a:ext cx="2282316" cy="147154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/>
            <a:t>Μεσοπρόθεσμο Πλαίσιο Δημοσιονομικής Στρατηγικής - ΜΠΔΣ (Μάιος)</a:t>
          </a:r>
        </a:p>
      </dsp:txBody>
      <dsp:txXfrm>
        <a:off x="7103542" y="1549881"/>
        <a:ext cx="2138646" cy="1327876"/>
      </dsp:txXfrm>
    </dsp:sp>
    <dsp:sp modelId="{2431AC00-C8B5-4F60-90A7-7C1C3BE1A3E0}">
      <dsp:nvSpPr>
        <dsp:cNvPr id="0" name=""/>
        <dsp:cNvSpPr/>
      </dsp:nvSpPr>
      <dsp:spPr>
        <a:xfrm>
          <a:off x="5858350" y="3657370"/>
          <a:ext cx="2282316" cy="12633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/>
            <a:t>Προσχέδιο Π/Υ (αρχές Οκτωβρίου)</a:t>
          </a:r>
        </a:p>
      </dsp:txBody>
      <dsp:txXfrm>
        <a:off x="5920024" y="3719044"/>
        <a:ext cx="2158968" cy="1140051"/>
      </dsp:txXfrm>
    </dsp:sp>
    <dsp:sp modelId="{E0D4565E-3D78-4148-BA74-07C1515594B1}">
      <dsp:nvSpPr>
        <dsp:cNvPr id="0" name=""/>
        <dsp:cNvSpPr/>
      </dsp:nvSpPr>
      <dsp:spPr>
        <a:xfrm>
          <a:off x="2049493" y="3657370"/>
          <a:ext cx="2505572" cy="12633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Draft Budgetary Plan (15 </a:t>
          </a:r>
          <a:r>
            <a:rPr lang="el-GR" sz="2000" kern="1200" dirty="0"/>
            <a:t>Οκτωβρίου</a:t>
          </a:r>
          <a:r>
            <a:rPr lang="en-US" sz="2000" kern="1200" dirty="0"/>
            <a:t>)</a:t>
          </a:r>
          <a:endParaRPr lang="el-GR" sz="2000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/>
            <a:t>Αξιολόγηση Σχεδίου από ΕΕ (Νοέμβριος)</a:t>
          </a:r>
        </a:p>
      </dsp:txBody>
      <dsp:txXfrm>
        <a:off x="2111167" y="3719044"/>
        <a:ext cx="2382224" cy="1140051"/>
      </dsp:txXfrm>
    </dsp:sp>
    <dsp:sp modelId="{93C0B018-450B-4659-858C-1BF781B5FCEB}">
      <dsp:nvSpPr>
        <dsp:cNvPr id="0" name=""/>
        <dsp:cNvSpPr/>
      </dsp:nvSpPr>
      <dsp:spPr>
        <a:xfrm>
          <a:off x="1035406" y="1566097"/>
          <a:ext cx="2282316" cy="12633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/>
            <a:t>Ψήφιση Π/Υ (Δεκέμβριος)</a:t>
          </a:r>
        </a:p>
      </dsp:txBody>
      <dsp:txXfrm>
        <a:off x="1097080" y="1627771"/>
        <a:ext cx="2158968" cy="11400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5AE82-7570-4500-B10F-2A50FA6F4846}">
      <dsp:nvSpPr>
        <dsp:cNvPr id="0" name=""/>
        <dsp:cNvSpPr/>
      </dsp:nvSpPr>
      <dsp:spPr>
        <a:xfrm>
          <a:off x="5135597" y="1594189"/>
          <a:ext cx="4032691" cy="639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958"/>
              </a:lnTo>
              <a:lnTo>
                <a:pt x="4032691" y="435958"/>
              </a:lnTo>
              <a:lnTo>
                <a:pt x="4032691" y="6397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8B4595-A02C-4517-A5C9-7422B7C3D6E3}">
      <dsp:nvSpPr>
        <dsp:cNvPr id="0" name=""/>
        <dsp:cNvSpPr/>
      </dsp:nvSpPr>
      <dsp:spPr>
        <a:xfrm>
          <a:off x="5135597" y="1594189"/>
          <a:ext cx="1344230" cy="6397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958"/>
              </a:lnTo>
              <a:lnTo>
                <a:pt x="1344230" y="435958"/>
              </a:lnTo>
              <a:lnTo>
                <a:pt x="1344230" y="6397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B84C82-4551-4975-8CFC-17882140638C}">
      <dsp:nvSpPr>
        <dsp:cNvPr id="0" name=""/>
        <dsp:cNvSpPr/>
      </dsp:nvSpPr>
      <dsp:spPr>
        <a:xfrm>
          <a:off x="3791366" y="1594189"/>
          <a:ext cx="1344230" cy="639731"/>
        </a:xfrm>
        <a:custGeom>
          <a:avLst/>
          <a:gdLst/>
          <a:ahLst/>
          <a:cxnLst/>
          <a:rect l="0" t="0" r="0" b="0"/>
          <a:pathLst>
            <a:path>
              <a:moveTo>
                <a:pt x="1344230" y="0"/>
              </a:moveTo>
              <a:lnTo>
                <a:pt x="1344230" y="435958"/>
              </a:lnTo>
              <a:lnTo>
                <a:pt x="0" y="435958"/>
              </a:lnTo>
              <a:lnTo>
                <a:pt x="0" y="6397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78B0-4D94-42B7-9004-85505343F103}">
      <dsp:nvSpPr>
        <dsp:cNvPr id="0" name=""/>
        <dsp:cNvSpPr/>
      </dsp:nvSpPr>
      <dsp:spPr>
        <a:xfrm>
          <a:off x="1102905" y="1594189"/>
          <a:ext cx="4032691" cy="639731"/>
        </a:xfrm>
        <a:custGeom>
          <a:avLst/>
          <a:gdLst/>
          <a:ahLst/>
          <a:cxnLst/>
          <a:rect l="0" t="0" r="0" b="0"/>
          <a:pathLst>
            <a:path>
              <a:moveTo>
                <a:pt x="4032691" y="0"/>
              </a:moveTo>
              <a:lnTo>
                <a:pt x="4032691" y="435958"/>
              </a:lnTo>
              <a:lnTo>
                <a:pt x="0" y="435958"/>
              </a:lnTo>
              <a:lnTo>
                <a:pt x="0" y="6397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70EB4D-49A7-4663-8A45-878B6592550D}">
      <dsp:nvSpPr>
        <dsp:cNvPr id="0" name=""/>
        <dsp:cNvSpPr/>
      </dsp:nvSpPr>
      <dsp:spPr>
        <a:xfrm>
          <a:off x="4035772" y="197411"/>
          <a:ext cx="2199649" cy="13967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49BB203-A1E6-4A0E-B72D-E2D183703FD5}">
      <dsp:nvSpPr>
        <dsp:cNvPr id="0" name=""/>
        <dsp:cNvSpPr/>
      </dsp:nvSpPr>
      <dsp:spPr>
        <a:xfrm>
          <a:off x="4280177" y="429597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b="0" kern="1200" dirty="0"/>
            <a:t>Γενική Κυβέρνηση</a:t>
          </a:r>
        </a:p>
      </dsp:txBody>
      <dsp:txXfrm>
        <a:off x="4321087" y="470507"/>
        <a:ext cx="2117829" cy="1314957"/>
      </dsp:txXfrm>
    </dsp:sp>
    <dsp:sp modelId="{E31CC35F-D742-4C50-AA0D-6EA3B5E46367}">
      <dsp:nvSpPr>
        <dsp:cNvPr id="0" name=""/>
        <dsp:cNvSpPr/>
      </dsp:nvSpPr>
      <dsp:spPr>
        <a:xfrm>
          <a:off x="3080" y="2233921"/>
          <a:ext cx="2199649" cy="13967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B98CDA2-BDD2-4007-80F1-9339FE676AA0}">
      <dsp:nvSpPr>
        <dsp:cNvPr id="0" name=""/>
        <dsp:cNvSpPr/>
      </dsp:nvSpPr>
      <dsp:spPr>
        <a:xfrm>
          <a:off x="247486" y="2466106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/>
            <a:t>Κεντρική Διοίκηση/Κράτος (Υπουργεία και Αποκεντρωμένες Διοικήσεις)</a:t>
          </a:r>
        </a:p>
      </dsp:txBody>
      <dsp:txXfrm>
        <a:off x="288396" y="2507016"/>
        <a:ext cx="2117829" cy="1314957"/>
      </dsp:txXfrm>
    </dsp:sp>
    <dsp:sp modelId="{A02D6873-FDA3-490E-B824-C0DE26594036}">
      <dsp:nvSpPr>
        <dsp:cNvPr id="0" name=""/>
        <dsp:cNvSpPr/>
      </dsp:nvSpPr>
      <dsp:spPr>
        <a:xfrm>
          <a:off x="2691541" y="2233921"/>
          <a:ext cx="2199649" cy="13967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BAB8D05-BE37-4C7D-A540-16F6F81C1880}">
      <dsp:nvSpPr>
        <dsp:cNvPr id="0" name=""/>
        <dsp:cNvSpPr/>
      </dsp:nvSpPr>
      <dsp:spPr>
        <a:xfrm>
          <a:off x="2935947" y="2466106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Νομικά Πρόσωπα (ΝΠΔΔ, ΝΠΙΔ, ΑΕ, ΑΔΑ, νοσοκομεία)</a:t>
          </a:r>
        </a:p>
      </dsp:txBody>
      <dsp:txXfrm>
        <a:off x="2976857" y="2507016"/>
        <a:ext cx="2117829" cy="1314957"/>
      </dsp:txXfrm>
    </dsp:sp>
    <dsp:sp modelId="{7420C553-F991-4D38-A5FD-D5EDACA1A463}">
      <dsp:nvSpPr>
        <dsp:cNvPr id="0" name=""/>
        <dsp:cNvSpPr/>
      </dsp:nvSpPr>
      <dsp:spPr>
        <a:xfrm>
          <a:off x="5380002" y="2233921"/>
          <a:ext cx="2199649" cy="13967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07F81F9-5D22-44D7-8529-9BE19D1A90E7}">
      <dsp:nvSpPr>
        <dsp:cNvPr id="0" name=""/>
        <dsp:cNvSpPr/>
      </dsp:nvSpPr>
      <dsp:spPr>
        <a:xfrm>
          <a:off x="5624408" y="2466106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/>
            <a:t>Οργανισμοί Κοινωνικής Ασφάλισης (ασφαλιστικά ταμεία, ΕΟΠΥΥ, ΟΠΕΚΑ, ΔΥΠΑ)</a:t>
          </a:r>
        </a:p>
      </dsp:txBody>
      <dsp:txXfrm>
        <a:off x="5665318" y="2507016"/>
        <a:ext cx="2117829" cy="1314957"/>
      </dsp:txXfrm>
    </dsp:sp>
    <dsp:sp modelId="{241D9502-1D62-4136-8651-2608046BD977}">
      <dsp:nvSpPr>
        <dsp:cNvPr id="0" name=""/>
        <dsp:cNvSpPr/>
      </dsp:nvSpPr>
      <dsp:spPr>
        <a:xfrm>
          <a:off x="8068463" y="2233921"/>
          <a:ext cx="2199649" cy="13967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63AB985-31EA-4767-894E-01D9411678BC}">
      <dsp:nvSpPr>
        <dsp:cNvPr id="0" name=""/>
        <dsp:cNvSpPr/>
      </dsp:nvSpPr>
      <dsp:spPr>
        <a:xfrm>
          <a:off x="8312869" y="2466106"/>
          <a:ext cx="2199649" cy="13967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Οργανισμοί Τοπικής Αυτοδιοίκησης (Α &amp; Β βαθμού, εποπτευόμενοι φορείς)</a:t>
          </a:r>
        </a:p>
      </dsp:txBody>
      <dsp:txXfrm>
        <a:off x="8353779" y="2507016"/>
        <a:ext cx="2117829" cy="1314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7B5D-0105-4930-B25D-8D65B8374D41}" type="datetimeFigureOut">
              <a:rPr lang="el-GR" smtClean="0"/>
              <a:pPr/>
              <a:t>21/12/2022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4C1-D553-4DA7-854E-1E420A0F3CE2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81905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7B5D-0105-4930-B25D-8D65B8374D41}" type="datetimeFigureOut">
              <a:rPr lang="el-GR" smtClean="0"/>
              <a:pPr/>
              <a:t>21/12/2022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4C1-D553-4DA7-854E-1E420A0F3CE2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2128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7B5D-0105-4930-B25D-8D65B8374D41}" type="datetimeFigureOut">
              <a:rPr lang="el-GR" smtClean="0"/>
              <a:pPr/>
              <a:t>21/12/2022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4C1-D553-4DA7-854E-1E420A0F3CE2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8132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7B5D-0105-4930-B25D-8D65B8374D41}" type="datetimeFigureOut">
              <a:rPr lang="el-GR" smtClean="0"/>
              <a:pPr/>
              <a:t>21/12/2022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4C1-D553-4DA7-854E-1E420A0F3CE2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6495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7B5D-0105-4930-B25D-8D65B8374D41}" type="datetimeFigureOut">
              <a:rPr lang="el-GR" smtClean="0"/>
              <a:pPr/>
              <a:t>21/12/2022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4C1-D553-4DA7-854E-1E420A0F3CE2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2165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7B5D-0105-4930-B25D-8D65B8374D41}" type="datetimeFigureOut">
              <a:rPr lang="el-GR" smtClean="0"/>
              <a:pPr/>
              <a:t>21/12/2022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4C1-D553-4DA7-854E-1E420A0F3CE2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46346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7B5D-0105-4930-B25D-8D65B8374D41}" type="datetimeFigureOut">
              <a:rPr lang="el-GR" smtClean="0"/>
              <a:pPr/>
              <a:t>21/12/2022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4C1-D553-4DA7-854E-1E420A0F3CE2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6253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7B5D-0105-4930-B25D-8D65B8374D41}" type="datetimeFigureOut">
              <a:rPr lang="el-GR" smtClean="0"/>
              <a:pPr/>
              <a:t>21/12/2022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4C1-D553-4DA7-854E-1E420A0F3CE2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8084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7B5D-0105-4930-B25D-8D65B8374D41}" type="datetimeFigureOut">
              <a:rPr lang="el-GR" smtClean="0"/>
              <a:pPr/>
              <a:t>21/12/2022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4C1-D553-4DA7-854E-1E420A0F3CE2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3751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7B5D-0105-4930-B25D-8D65B8374D41}" type="datetimeFigureOut">
              <a:rPr lang="el-GR" smtClean="0"/>
              <a:pPr/>
              <a:t>21/12/2022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4C1-D553-4DA7-854E-1E420A0F3CE2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9788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7B5D-0105-4930-B25D-8D65B8374D41}" type="datetimeFigureOut">
              <a:rPr lang="el-GR" smtClean="0"/>
              <a:pPr/>
              <a:t>21/12/2022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494C1-D553-4DA7-854E-1E420A0F3CE2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14030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67B5D-0105-4930-B25D-8D65B8374D41}" type="datetimeFigureOut">
              <a:rPr lang="el-GR" smtClean="0"/>
              <a:pPr/>
              <a:t>21/12/2022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494C1-D553-4DA7-854E-1E420A0F3CE2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986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52F95C-2182-4824-BFA7-3262B11A43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67629"/>
            <a:ext cx="9144000" cy="2065867"/>
          </a:xfrm>
        </p:spPr>
        <p:txBody>
          <a:bodyPr>
            <a:normAutofit/>
          </a:bodyPr>
          <a:lstStyle/>
          <a:p>
            <a:r>
              <a:rPr lang="el-GR" dirty="0"/>
              <a:t>ΠΡΟΫΠΟΛΟΓΙΣΜΟΣ - ΜΠΔΣ - ΕΥΡΩΠΑΪΚΟ ΠΛΑΙΣΙΟ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065F1BAE-9A4E-41E9-AE48-F2C25ABE91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79404"/>
            <a:ext cx="9144000" cy="3100800"/>
          </a:xfrm>
        </p:spPr>
        <p:txBody>
          <a:bodyPr>
            <a:noAutofit/>
          </a:bodyPr>
          <a:lstStyle/>
          <a:p>
            <a:pPr algn="l"/>
            <a:endParaRPr lang="el-GR" dirty="0"/>
          </a:p>
          <a:p>
            <a:pPr algn="l"/>
            <a:r>
              <a:rPr lang="el-GR" dirty="0"/>
              <a:t>Ευτυχία </a:t>
            </a:r>
            <a:r>
              <a:rPr lang="el-GR" dirty="0" err="1"/>
              <a:t>Γρατσία</a:t>
            </a:r>
            <a:endParaRPr lang="el-GR" dirty="0"/>
          </a:p>
          <a:p>
            <a:pPr algn="l"/>
            <a:r>
              <a:rPr lang="el-GR" dirty="0"/>
              <a:t>Γενικό Λογιστήριο του Κράτους</a:t>
            </a:r>
          </a:p>
          <a:p>
            <a:pPr algn="l"/>
            <a:r>
              <a:rPr lang="el-GR" dirty="0"/>
              <a:t>Διεύθυνση Προγραμματισμού και Δημοσιονομικών Στοιχείων</a:t>
            </a:r>
          </a:p>
          <a:p>
            <a:pPr algn="l"/>
            <a:r>
              <a:rPr lang="el-GR" dirty="0"/>
              <a:t>Τμήμα Α΄- ΜΠΔΣ</a:t>
            </a:r>
          </a:p>
          <a:p>
            <a:pPr algn="l"/>
            <a:endParaRPr lang="el-GR" dirty="0"/>
          </a:p>
          <a:p>
            <a:r>
              <a:rPr lang="el-GR" sz="2000" dirty="0"/>
              <a:t>Δεκέμβριος 2022</a:t>
            </a: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6B105E7D-7DC8-4B81-B2A3-DF47F162EA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41" y="177795"/>
            <a:ext cx="3425825" cy="87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770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6589BEB8-ACB1-431D-B476-E7AB4E2049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133" y="0"/>
            <a:ext cx="6671734" cy="6561667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C95E26-8CB6-48A3-8509-336DDA7ED967}"/>
              </a:ext>
            </a:extLst>
          </p:cNvPr>
          <p:cNvSpPr txBox="1"/>
          <p:nvPr/>
        </p:nvSpPr>
        <p:spPr>
          <a:xfrm>
            <a:off x="2887133" y="6580199"/>
            <a:ext cx="63161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900" dirty="0"/>
              <a:t>Πηγή: Ελληνική Δημοκρατία/ Υπουργείο Οικονομικών, </a:t>
            </a:r>
            <a:r>
              <a:rPr lang="el-GR" sz="900" i="1" dirty="0"/>
              <a:t>Εισηγητική Έκθεση Προϋπολογισμού 2023</a:t>
            </a:r>
            <a:r>
              <a:rPr lang="el-GR" sz="900" dirty="0"/>
              <a:t>, Αθήνα, Νοέμβριος 2022 .</a:t>
            </a:r>
          </a:p>
        </p:txBody>
      </p:sp>
    </p:spTree>
    <p:extLst>
      <p:ext uri="{BB962C8B-B14F-4D97-AF65-F5344CB8AC3E}">
        <p14:creationId xmlns:p14="http://schemas.microsoft.com/office/powerpoint/2010/main" val="1656727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60399" y="365125"/>
            <a:ext cx="11040533" cy="13255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l-GR" dirty="0"/>
              <a:t>ΕΝΟΠΟΙΗΜΕΝΑ ΣΤΟΙΧΕΙΑ ΓΕΝΙΚΗΣ ΚΥΒΕΡΝΗΣΗΣ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838200" y="2021570"/>
            <a:ext cx="10515600" cy="4351338"/>
          </a:xfrm>
        </p:spPr>
        <p:txBody>
          <a:bodyPr/>
          <a:lstStyle/>
          <a:p>
            <a:r>
              <a:rPr lang="el-GR" dirty="0"/>
              <a:t>Απαλοιφή ενδοκυβερνητικών συναλλαγών</a:t>
            </a:r>
          </a:p>
          <a:p>
            <a:r>
              <a:rPr lang="el-GR" dirty="0"/>
              <a:t>Αποτυπώνουν το πραγματικό συνολικό ύψος εσόδων και δαπανών γενικής κυβέρνησης ανά κατηγορία</a:t>
            </a:r>
          </a:p>
          <a:p>
            <a:r>
              <a:rPr lang="el-GR" dirty="0"/>
              <a:t>Το δημοσιονομικό αποτέλεσμα παραμένει αμετάβλητο προ και μετά ενοποίησης</a:t>
            </a:r>
          </a:p>
          <a:p>
            <a:r>
              <a:rPr lang="el-GR" dirty="0"/>
              <a:t>Τα ενοποιημένα μεγέθη πρέπει να λαμβάνονται υπόψη για διαχρονικές αναλύσεις αλλά και συγκρίσεις με άλλες χώρες, μέσους όρους χωρών κλπ. </a:t>
            </a:r>
          </a:p>
          <a:p>
            <a:r>
              <a:rPr lang="en-US" dirty="0"/>
              <a:t>Stability program &amp; DBP </a:t>
            </a:r>
            <a:r>
              <a:rPr lang="el-GR" dirty="0"/>
              <a:t>-</a:t>
            </a:r>
            <a:r>
              <a:rPr lang="en-US" dirty="0"/>
              <a:t> </a:t>
            </a:r>
            <a:r>
              <a:rPr lang="el-GR" dirty="0"/>
              <a:t>περιλαμβάνουν μόνο ενοποιημένα μεγέθη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>
            <a:extLst>
              <a:ext uri="{FF2B5EF4-FFF2-40B4-BE49-F238E27FC236}">
                <a16:creationId xmlns:a16="http://schemas.microsoft.com/office/drawing/2014/main" id="{0CCDFDC7-E621-4C49-A9AC-34F7E39F1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178" y="406395"/>
            <a:ext cx="8141641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949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5">
            <a:extLst>
              <a:ext uri="{FF2B5EF4-FFF2-40B4-BE49-F238E27FC236}">
                <a16:creationId xmlns:a16="http://schemas.microsoft.com/office/drawing/2014/main" id="{4D0E0626-A145-4C17-9E20-8BC0E37F3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486" y="410631"/>
            <a:ext cx="8201025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756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l-GR" dirty="0"/>
              <a:t>ΕΞΕΛΙΞΗ ΒΑΣΙΚΩΝ ΜΕΓΕΘΩΝ </a:t>
            </a:r>
            <a:br>
              <a:rPr lang="el-GR" dirty="0"/>
            </a:br>
            <a:r>
              <a:rPr lang="el-GR" dirty="0"/>
              <a:t>ΓΕΝΙΚΗΣ ΚΥΒΕΡΝΗΣΗΣ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838200" y="2230018"/>
            <a:ext cx="10515600" cy="3993600"/>
          </a:xfrm>
        </p:spPr>
        <p:txBody>
          <a:bodyPr/>
          <a:lstStyle/>
          <a:p>
            <a:r>
              <a:rPr lang="el-GR" dirty="0"/>
              <a:t>Αποτέλεσμα κατά ESA</a:t>
            </a:r>
          </a:p>
          <a:p>
            <a:endParaRPr lang="el-GR" dirty="0"/>
          </a:p>
          <a:p>
            <a:r>
              <a:rPr lang="el-GR" dirty="0"/>
              <a:t>Ενοποιημένοι τόκοι </a:t>
            </a:r>
          </a:p>
          <a:p>
            <a:endParaRPr lang="el-GR" dirty="0"/>
          </a:p>
          <a:p>
            <a:r>
              <a:rPr lang="el-GR" dirty="0"/>
              <a:t>Πρωτογενές αποτέλεσμα </a:t>
            </a:r>
          </a:p>
          <a:p>
            <a:endParaRPr lang="el-GR" dirty="0"/>
          </a:p>
          <a:p>
            <a:r>
              <a:rPr lang="el-GR" dirty="0"/>
              <a:t>Χρέος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BA7EDD1-570B-429B-945B-4CB55A7F9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868" y="482600"/>
            <a:ext cx="9254067" cy="393171"/>
          </a:xfrm>
        </p:spPr>
        <p:txBody>
          <a:bodyPr>
            <a:normAutofit fontScale="90000"/>
          </a:bodyPr>
          <a:lstStyle/>
          <a:p>
            <a:r>
              <a:rPr lang="el-GR" sz="1600" b="1" dirty="0"/>
              <a:t>Διάγραμμα: Αποτέλεσμα Γενικής Κυβέρνησης κατά ESA, Ενοποιημένοι Τόκοι και Πρωτογενές Αποτέλεσμα (ως % του ΑΕΠ)</a:t>
            </a:r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49DE2DF9-6857-4540-BB27-F967ED1F7B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5300" y="948267"/>
            <a:ext cx="8555567" cy="49106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9E1A6B-3BC1-4CC3-AC48-727E8CCA8833}"/>
              </a:ext>
            </a:extLst>
          </p:cNvPr>
          <p:cNvSpPr txBox="1"/>
          <p:nvPr/>
        </p:nvSpPr>
        <p:spPr>
          <a:xfrm>
            <a:off x="1689103" y="5990364"/>
            <a:ext cx="9177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/>
              <a:t>Πηγή: Γενικό Λογιστήριο του Κράτους/ Διεύθυνση Προγραμματισμού και Δημοσιονομικών Στοιχείων.</a:t>
            </a:r>
          </a:p>
        </p:txBody>
      </p:sp>
    </p:spTree>
    <p:extLst>
      <p:ext uri="{BB962C8B-B14F-4D97-AF65-F5344CB8AC3E}">
        <p14:creationId xmlns:p14="http://schemas.microsoft.com/office/powerpoint/2010/main" val="1745975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BA7EDD1-570B-429B-945B-4CB55A7F9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868" y="559859"/>
            <a:ext cx="7709298" cy="315912"/>
          </a:xfrm>
        </p:spPr>
        <p:txBody>
          <a:bodyPr>
            <a:normAutofit/>
          </a:bodyPr>
          <a:lstStyle/>
          <a:p>
            <a:r>
              <a:rPr lang="el-GR" sz="1400" b="1" dirty="0"/>
              <a:t>Διάγραμμα: Εξέλιξη χρέους Γενικής Κυβέρνησης (ως % του ΑΕΠ και σε εκατ. ευρώ)</a:t>
            </a:r>
          </a:p>
        </p:txBody>
      </p:sp>
      <p:pic>
        <p:nvPicPr>
          <p:cNvPr id="10" name="Θέση περιεχομένου 9">
            <a:extLst>
              <a:ext uri="{FF2B5EF4-FFF2-40B4-BE49-F238E27FC236}">
                <a16:creationId xmlns:a16="http://schemas.microsoft.com/office/drawing/2014/main" id="{3D3B350E-4BF1-4C63-9698-4470839FE2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8000" y="944449"/>
            <a:ext cx="8534400" cy="49652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9E1A6B-3BC1-4CC3-AC48-727E8CCA8833}"/>
              </a:ext>
            </a:extLst>
          </p:cNvPr>
          <p:cNvSpPr txBox="1"/>
          <p:nvPr/>
        </p:nvSpPr>
        <p:spPr>
          <a:xfrm>
            <a:off x="1689103" y="5990364"/>
            <a:ext cx="9177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/>
              <a:t>Πηγή: Γενικό Λογιστήριο του Κράτους/ Διεύθυνση Προγραμματισμού και Δημοσιονομικών Στοιχείων.</a:t>
            </a:r>
          </a:p>
        </p:txBody>
      </p:sp>
    </p:spTree>
    <p:extLst>
      <p:ext uri="{BB962C8B-B14F-4D97-AF65-F5344CB8AC3E}">
        <p14:creationId xmlns:p14="http://schemas.microsoft.com/office/powerpoint/2010/main" val="2248839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DBF6185-F45C-4844-9765-1F8130550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38716"/>
            <a:ext cx="10515600" cy="1240972"/>
          </a:xfrm>
        </p:spPr>
        <p:txBody>
          <a:bodyPr/>
          <a:lstStyle/>
          <a:p>
            <a:pPr marL="0" indent="0" algn="ctr">
              <a:buNone/>
            </a:pPr>
            <a:r>
              <a:rPr lang="el-GR" sz="5400" dirty="0"/>
              <a:t>Ευχαριστώ!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34795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F54B6ED-4F5D-4BF2-A000-4A9B6BEF2B8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l-GR" cap="all" dirty="0"/>
              <a:t>ΕΥΡΩΠΑΪΚΟ ΠΛΑΙΣΙΟ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3ECDD17-D148-4EDD-BC7F-645E1A427A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6801"/>
            <a:ext cx="10515600" cy="4351338"/>
          </a:xfrm>
        </p:spPr>
        <p:txBody>
          <a:bodyPr/>
          <a:lstStyle/>
          <a:p>
            <a:r>
              <a:rPr lang="el-GR" dirty="0"/>
              <a:t>Κριτήρια σύγκλισης / Μάαστριχτ</a:t>
            </a:r>
          </a:p>
          <a:p>
            <a:pPr marL="0" indent="0">
              <a:buNone/>
            </a:pPr>
            <a:r>
              <a:rPr lang="el-GR" sz="2000" dirty="0"/>
              <a:t>Δημοσιονομικό αποτέλεσμα έως -3% του ΑΕΠ, Δημόσιο χρέος έως 60% του ΑΕΠ</a:t>
            </a:r>
          </a:p>
          <a:p>
            <a:pPr marL="0" indent="0">
              <a:buNone/>
            </a:pPr>
            <a:endParaRPr lang="el-GR" sz="2000" dirty="0"/>
          </a:p>
          <a:p>
            <a:r>
              <a:rPr lang="el-GR" dirty="0"/>
              <a:t>Σύμφωνο Σταθερότητας &amp; Ανάπτυξης (</a:t>
            </a:r>
            <a:r>
              <a:rPr lang="en-US" dirty="0"/>
              <a:t>Stability &amp; Growth Pact)</a:t>
            </a:r>
          </a:p>
          <a:p>
            <a:pPr marL="0" indent="0">
              <a:buNone/>
            </a:pPr>
            <a:r>
              <a:rPr lang="el-GR" sz="2000" dirty="0"/>
              <a:t>- Συντονισμός οικονομικών πολιτικών και διασφάλιση δημοσιονομικής βιωσιμότητας</a:t>
            </a:r>
          </a:p>
          <a:p>
            <a:pPr marL="0" indent="0">
              <a:buNone/>
            </a:pPr>
            <a:r>
              <a:rPr lang="el-GR" sz="2000" dirty="0"/>
              <a:t>- Πυρήνας ο Μεσοπρόθεσμος Δημοσιονομικός Στόχος (διαρθρωτικό αποτέλεσμα)</a:t>
            </a:r>
          </a:p>
          <a:p>
            <a:pPr marL="0" indent="0">
              <a:buNone/>
            </a:pPr>
            <a:r>
              <a:rPr lang="el-GR" sz="2000" dirty="0"/>
              <a:t>- Κανόνας δαπανών (</a:t>
            </a:r>
            <a:r>
              <a:rPr lang="en-US" sz="2000" dirty="0"/>
              <a:t>expenditure benchmark)</a:t>
            </a:r>
          </a:p>
          <a:p>
            <a:pPr marL="0" indent="0">
              <a:buNone/>
            </a:pPr>
            <a:r>
              <a:rPr lang="en-US" sz="2000" dirty="0"/>
              <a:t>-</a:t>
            </a:r>
            <a:r>
              <a:rPr lang="el-GR" sz="2000" dirty="0"/>
              <a:t> Κανόνας χρέους (πορεία μείωσης έως τον στόχο του 60%)</a:t>
            </a:r>
          </a:p>
          <a:p>
            <a:pPr marL="0" indent="0">
              <a:buNone/>
            </a:pPr>
            <a:endParaRPr lang="el-GR" sz="2000" dirty="0"/>
          </a:p>
          <a:p>
            <a:pPr marL="0" indent="0">
              <a:buNone/>
            </a:pPr>
            <a:endParaRPr lang="el-GR" sz="2000" dirty="0"/>
          </a:p>
          <a:p>
            <a:pPr marL="0" indent="0">
              <a:buNone/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522298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A7D522B-0F00-40D0-921E-C258E6BC7CD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l-GR" cap="all" dirty="0"/>
              <a:t>ΕΥΡΩΠΑΪΚΟ ΠΛΑΙΣΙΟ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9B4808C-0708-41A7-8956-F256F51CD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6801"/>
            <a:ext cx="10515600" cy="4126074"/>
          </a:xfrm>
        </p:spPr>
        <p:txBody>
          <a:bodyPr/>
          <a:lstStyle/>
          <a:p>
            <a:r>
              <a:rPr lang="el-GR" dirty="0"/>
              <a:t>Σήμερα:</a:t>
            </a:r>
          </a:p>
          <a:p>
            <a:pPr marL="0" indent="0">
              <a:buNone/>
            </a:pPr>
            <a:r>
              <a:rPr lang="el-GR" sz="2000" dirty="0"/>
              <a:t>- Γενική ρήτρα διαφυγής</a:t>
            </a:r>
          </a:p>
          <a:p>
            <a:pPr marL="0" indent="0">
              <a:buNone/>
            </a:pPr>
            <a:r>
              <a:rPr lang="el-GR" sz="2000" dirty="0"/>
              <a:t>- Δημοσιονομικοί κανόνες υπό αναθεώρηση (αναμένεται </a:t>
            </a:r>
            <a:r>
              <a:rPr lang="el-GR" sz="2000" dirty="0" err="1"/>
              <a:t>επικαιροποίηση</a:t>
            </a:r>
            <a:r>
              <a:rPr lang="el-GR" sz="2000" dirty="0"/>
              <a:t> Συμφώνου)</a:t>
            </a:r>
          </a:p>
          <a:p>
            <a:pPr>
              <a:buFontTx/>
              <a:buChar char="-"/>
            </a:pPr>
            <a:endParaRPr lang="el-GR" sz="2000" dirty="0"/>
          </a:p>
          <a:p>
            <a:r>
              <a:rPr lang="el-GR" dirty="0"/>
              <a:t>Εποπτεία στο πλαίσιο του ευρωπαϊκού εξαμήνου</a:t>
            </a:r>
          </a:p>
          <a:p>
            <a:pPr>
              <a:buFontTx/>
              <a:buChar char="-"/>
            </a:pPr>
            <a:r>
              <a:rPr lang="el-GR" sz="2000" dirty="0"/>
              <a:t>Πρόγραμμα Σταθερότητας (</a:t>
            </a:r>
            <a:r>
              <a:rPr lang="en-US" sz="2000" dirty="0"/>
              <a:t>Stability </a:t>
            </a:r>
            <a:r>
              <a:rPr lang="en-US" sz="2000" dirty="0" err="1"/>
              <a:t>Programme</a:t>
            </a:r>
            <a:r>
              <a:rPr lang="en-US" sz="2000" dirty="0"/>
              <a:t>)</a:t>
            </a:r>
            <a:r>
              <a:rPr lang="el-GR" sz="2000" dirty="0"/>
              <a:t> / </a:t>
            </a:r>
            <a:r>
              <a:rPr lang="en-US" sz="2000" dirty="0"/>
              <a:t>t-1 , t ,</a:t>
            </a:r>
            <a:r>
              <a:rPr lang="el-GR" sz="2000" dirty="0"/>
              <a:t> </a:t>
            </a:r>
            <a:r>
              <a:rPr lang="en-US" sz="2000" dirty="0"/>
              <a:t>t+3</a:t>
            </a:r>
            <a:endParaRPr lang="el-GR" sz="2000" dirty="0"/>
          </a:p>
          <a:p>
            <a:pPr>
              <a:buFontTx/>
              <a:buChar char="-"/>
            </a:pPr>
            <a:r>
              <a:rPr lang="el-GR" sz="2000" dirty="0"/>
              <a:t>Σχέδιο Προϋπολογισμού (</a:t>
            </a:r>
            <a:r>
              <a:rPr lang="en-US" sz="2000" dirty="0"/>
              <a:t>Draft Budgetary Plan) / t, t+1</a:t>
            </a:r>
            <a:endParaRPr lang="el-GR" sz="2000" dirty="0"/>
          </a:p>
          <a:p>
            <a:pPr marL="0" indent="0">
              <a:buNone/>
            </a:pPr>
            <a:endParaRPr lang="el-GR" sz="2000" dirty="0"/>
          </a:p>
          <a:p>
            <a:pPr marL="0" indent="0">
              <a:buNone/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534420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3CD97AF-A573-46C6-BB33-B6180CDA1D6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l-GR" dirty="0"/>
              <a:t>ΧΡΟΝΟΔΙΑΓΡΑΜΜΑ - «ΚΥΚΛΟΣ Π/Υ»</a:t>
            </a:r>
          </a:p>
        </p:txBody>
      </p:sp>
      <p:graphicFrame>
        <p:nvGraphicFramePr>
          <p:cNvPr id="8" name="Θέση περιεχομένου 7">
            <a:extLst>
              <a:ext uri="{FF2B5EF4-FFF2-40B4-BE49-F238E27FC236}">
                <a16:creationId xmlns:a16="http://schemas.microsoft.com/office/drawing/2014/main" id="{0AF219E3-05E4-49C4-A1BB-02D8F09020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836914"/>
              </p:ext>
            </p:extLst>
          </p:nvPr>
        </p:nvGraphicFramePr>
        <p:xfrm>
          <a:off x="838200" y="1825625"/>
          <a:ext cx="10515600" cy="483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950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C727711-D3F9-4E7E-B017-3F18FAF40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5650"/>
            <a:ext cx="10515600" cy="4644496"/>
          </a:xfrm>
        </p:spPr>
        <p:txBody>
          <a:bodyPr/>
          <a:lstStyle/>
          <a:p>
            <a:r>
              <a:rPr lang="el-GR" dirty="0"/>
              <a:t>Αφορά το τρέχον έτος + τα τέσσερα επόμενα και περιλαμβάνει:</a:t>
            </a:r>
          </a:p>
          <a:p>
            <a:pPr marL="0" indent="0">
              <a:buNone/>
            </a:pPr>
            <a:r>
              <a:rPr lang="el-GR" sz="2000" dirty="0"/>
              <a:t>- Τους δημοσιονομικούς στόχους και την πορεία προσαρμογής προς αυτούς</a:t>
            </a:r>
          </a:p>
          <a:p>
            <a:pPr marL="0" indent="0">
              <a:buNone/>
            </a:pPr>
            <a:r>
              <a:rPr lang="el-GR" sz="2000" dirty="0"/>
              <a:t>- Μακροοικονομικές εξελίξεις και προβλέψεις</a:t>
            </a:r>
          </a:p>
          <a:p>
            <a:pPr marL="0" indent="0">
              <a:buNone/>
            </a:pPr>
            <a:r>
              <a:rPr lang="el-GR" sz="2000" dirty="0"/>
              <a:t>  (ΑΕΠ, δείκτης τιμών καταναλωτή, ανεργία, απασχόληση)</a:t>
            </a:r>
          </a:p>
          <a:p>
            <a:pPr marL="0" indent="0">
              <a:buNone/>
            </a:pPr>
            <a:r>
              <a:rPr lang="el-GR" sz="2000" dirty="0"/>
              <a:t>- Δημοσιονομικές εξελίξεις και προβλέψεις για τη γενική κυβέρνηση</a:t>
            </a:r>
          </a:p>
          <a:p>
            <a:pPr marL="0" indent="0">
              <a:buNone/>
            </a:pPr>
            <a:r>
              <a:rPr lang="el-GR" sz="2000" dirty="0"/>
              <a:t>  (Ισοζύγιο- έσοδα- δαπάνες ανά </a:t>
            </a:r>
            <a:r>
              <a:rPr lang="el-GR" sz="2000" dirty="0" err="1"/>
              <a:t>υποτομέα</a:t>
            </a:r>
            <a:r>
              <a:rPr lang="el-GR" sz="2000" dirty="0"/>
              <a:t>,  χρέος, ανάλυση ευαισθησίας)</a:t>
            </a:r>
          </a:p>
          <a:p>
            <a:pPr marL="0" indent="0">
              <a:buNone/>
            </a:pPr>
            <a:r>
              <a:rPr lang="el-GR" sz="2000" dirty="0"/>
              <a:t>- Βασικό σενάριο, σενάριο μετά μέτρων, δημοσιονομικές παρεμβάσεις</a:t>
            </a:r>
          </a:p>
          <a:p>
            <a:r>
              <a:rPr lang="el-GR" dirty="0"/>
              <a:t>Θέτει ανώτατα ή ενδεικτικά -κατά περίπτωση- όρια και στόχους για επιμέρους δημοσιονομικά μεγέθη </a:t>
            </a:r>
          </a:p>
          <a:p>
            <a:r>
              <a:rPr lang="el-GR" dirty="0"/>
              <a:t>Αποτελεί τη βάση για την κατάρτιση του Π/Υ του επόμενου έτους</a:t>
            </a:r>
          </a:p>
          <a:p>
            <a:pPr marL="0" indent="0">
              <a:buNone/>
            </a:pPr>
            <a:endParaRPr lang="el-GR" dirty="0"/>
          </a:p>
          <a:p>
            <a:endParaRPr lang="el-GR" dirty="0"/>
          </a:p>
        </p:txBody>
      </p:sp>
      <p:sp>
        <p:nvSpPr>
          <p:cNvPr id="4" name="Τίτλος 1">
            <a:extLst>
              <a:ext uri="{FF2B5EF4-FFF2-40B4-BE49-F238E27FC236}">
                <a16:creationId xmlns:a16="http://schemas.microsoft.com/office/drawing/2014/main" id="{BD5063FA-658D-4653-9CB1-1DC7ADDF26B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pc="-50" dirty="0"/>
              <a:t>ΜΕΣΟΠΡΟΘΕΣΜΟ ΠΛΑΙΣΙΟ ΔΗΜΟΣΙΟΝΟΜΙΚΗΣ ΣΤΡΑΤΗΓΙΚΗΣ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47794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A10667B-9D92-4766-AB07-88BA3E481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668001" cy="13255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l-GR" sz="3600" cap="all" dirty="0"/>
              <a:t>ΠΡΟΣΔΙΟΡΙΣΜΟΣ ΔΗΜΟΣΙΟΝΟΜΙΚΟΥ ΑΠΟΤΕΛΕΣΜΑΤΟΣ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AE57A26-CB75-46AB-AC74-1400F90C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8543"/>
            <a:ext cx="10515600" cy="11024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/>
              <a:t>Περίμετρος Γενικής Κυβέρνησης:</a:t>
            </a:r>
          </a:p>
          <a:p>
            <a:pPr>
              <a:buNone/>
            </a:pPr>
            <a:r>
              <a:rPr lang="el-GR" sz="2000" dirty="0"/>
              <a:t>Καθορίζεται από την ΕΛΣΤΑΤ βάσει κριτηρίων και είναι δυναμική</a:t>
            </a:r>
          </a:p>
        </p:txBody>
      </p:sp>
      <p:graphicFrame>
        <p:nvGraphicFramePr>
          <p:cNvPr id="4" name="Θέση περιεχομένου 5">
            <a:extLst>
              <a:ext uri="{FF2B5EF4-FFF2-40B4-BE49-F238E27FC236}">
                <a16:creationId xmlns:a16="http://schemas.microsoft.com/office/drawing/2014/main" id="{23A03998-9CFE-44F0-B432-8B2E058EEA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3506584"/>
              </p:ext>
            </p:extLst>
          </p:nvPr>
        </p:nvGraphicFramePr>
        <p:xfrm>
          <a:off x="838200" y="2692399"/>
          <a:ext cx="10515600" cy="4060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0957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A10667B-9D92-4766-AB07-88BA3E481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668001" cy="13255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l-GR" sz="3600" cap="all" dirty="0"/>
              <a:t>ΠΡΟΣΔΙΟΡΙΣΜΟΣ ΔΗΜΟΣΙΟΝΟΜΙΚΟΥ ΑΠΟΤΕΛΕΣΜΑΤΟΣ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AE57A26-CB75-46AB-AC74-1400F90C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14880"/>
            <a:ext cx="10591801" cy="4600575"/>
          </a:xfrm>
        </p:spPr>
        <p:txBody>
          <a:bodyPr>
            <a:normAutofit/>
          </a:bodyPr>
          <a:lstStyle/>
          <a:p>
            <a:pPr>
              <a:buNone/>
            </a:pPr>
            <a:endParaRPr lang="el-GR" sz="2400" dirty="0"/>
          </a:p>
          <a:p>
            <a:r>
              <a:rPr lang="el-GR" sz="2400" b="1" dirty="0"/>
              <a:t>Δημοσιονομικό Αποτέλεσμα</a:t>
            </a:r>
            <a:r>
              <a:rPr lang="el-GR" sz="2400" dirty="0"/>
              <a:t>: Έσοδα μείον δαπάνες (μη χρηματοοικονομικές συναλλαγές του συνόλου των φορέων γενικής κυβέρνησης, μετρημένες σύμφωνα με το πρότυπο </a:t>
            </a:r>
            <a:r>
              <a:rPr lang="en-US" sz="2400" dirty="0"/>
              <a:t>ESA</a:t>
            </a:r>
            <a:r>
              <a:rPr lang="el-GR" sz="2400" dirty="0"/>
              <a:t>)</a:t>
            </a:r>
          </a:p>
          <a:p>
            <a:endParaRPr lang="en-US" sz="2400" dirty="0"/>
          </a:p>
          <a:p>
            <a:r>
              <a:rPr lang="el-GR" sz="2400" b="1" dirty="0"/>
              <a:t>Πρωτογενές Αποτέλεσμα</a:t>
            </a:r>
            <a:r>
              <a:rPr lang="el-GR" sz="2400" dirty="0"/>
              <a:t>: Δημοσιονομικό αποτέλεσμα + δαπάνη τόκων</a:t>
            </a:r>
          </a:p>
          <a:p>
            <a:endParaRPr lang="el-GR" sz="2400" dirty="0"/>
          </a:p>
          <a:p>
            <a:r>
              <a:rPr lang="el-GR" sz="2400" dirty="0"/>
              <a:t>Το θετικό αποτέλεσμα αποτελεί πλεόνασμα ΓΚ, το αρνητικό αποτελεί έλλειμμα ΓΚ</a:t>
            </a:r>
          </a:p>
        </p:txBody>
      </p:sp>
    </p:spTree>
    <p:extLst>
      <p:ext uri="{BB962C8B-B14F-4D97-AF65-F5344CB8AC3E}">
        <p14:creationId xmlns:p14="http://schemas.microsoft.com/office/powerpoint/2010/main" val="108019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>
            <a:extLst>
              <a:ext uri="{FF2B5EF4-FFF2-40B4-BE49-F238E27FC236}">
                <a16:creationId xmlns:a16="http://schemas.microsoft.com/office/drawing/2014/main" id="{C3646FA0-8A45-4EB7-8EA8-5E76C3F136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94933"/>
            <a:ext cx="6400800" cy="5063066"/>
          </a:xfrm>
          <a:prstGeom prst="rect">
            <a:avLst/>
          </a:prstGeom>
        </p:spPr>
      </p:pic>
      <p:sp>
        <p:nvSpPr>
          <p:cNvPr id="6" name="Τίτλος 1">
            <a:extLst>
              <a:ext uri="{FF2B5EF4-FFF2-40B4-BE49-F238E27FC236}">
                <a16:creationId xmlns:a16="http://schemas.microsoft.com/office/drawing/2014/main" id="{C2D05E2E-776A-4025-B1AB-FBEC88858335}"/>
              </a:ext>
            </a:extLst>
          </p:cNvPr>
          <p:cNvSpPr txBox="1">
            <a:spLocks/>
          </p:cNvSpPr>
          <p:nvPr/>
        </p:nvSpPr>
        <p:spPr>
          <a:xfrm>
            <a:off x="838199" y="365125"/>
            <a:ext cx="10668001" cy="13255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3600" dirty="0"/>
              <a:t>ΙΣΟΖΥΓΙΟ ΓΕΝΙΚΗΣ ΚΥΒΕΡΝΗΣΗΣ</a:t>
            </a:r>
            <a:endParaRPr lang="el-GR" sz="3600" cap="al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22B0888D-39B1-4F4E-9666-FEA28C0A75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033" y="0"/>
            <a:ext cx="67479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960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</TotalTime>
  <Words>563</Words>
  <Application>Microsoft Office PowerPoint</Application>
  <PresentationFormat>Ευρεία οθόνη</PresentationFormat>
  <Paragraphs>80</Paragraphs>
  <Slides>17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ΠΡΟΫΠΟΛΟΓΙΣΜΟΣ - ΜΠΔΣ - ΕΥΡΩΠΑΪΚΟ ΠΛΑΙΣΙΟ</vt:lpstr>
      <vt:lpstr>ΕΥΡΩΠΑΪΚΟ ΠΛΑΙΣΙΟ</vt:lpstr>
      <vt:lpstr>ΕΥΡΩΠΑΪΚΟ ΠΛΑΙΣΙΟ</vt:lpstr>
      <vt:lpstr>ΧΡΟΝΟΔΙΑΓΡΑΜΜΑ - «ΚΥΚΛΟΣ Π/Υ»</vt:lpstr>
      <vt:lpstr>Παρουσίαση του PowerPoint</vt:lpstr>
      <vt:lpstr>ΠΡΟΣΔΙΟΡΙΣΜΟΣ ΔΗΜΟΣΙΟΝΟΜΙΚΟΥ ΑΠΟΤΕΛΕΣΜΑΤΟΣ</vt:lpstr>
      <vt:lpstr>ΠΡΟΣΔΙΟΡΙΣΜΟΣ ΔΗΜΟΣΙΟΝΟΜΙΚΟΥ ΑΠΟΤΕΛΕΣΜΑΤΟΣ</vt:lpstr>
      <vt:lpstr>Παρουσίαση του PowerPoint</vt:lpstr>
      <vt:lpstr>Παρουσίαση του PowerPoint</vt:lpstr>
      <vt:lpstr>Παρουσίαση του PowerPoint</vt:lpstr>
      <vt:lpstr>ΕΝΟΠΟΙΗΜΕΝΑ ΣΤΟΙΧΕΙΑ ΓΕΝΙΚΗΣ ΚΥΒΕΡΝΗΣΗΣ</vt:lpstr>
      <vt:lpstr>Παρουσίαση του PowerPoint</vt:lpstr>
      <vt:lpstr>Παρουσίαση του PowerPoint</vt:lpstr>
      <vt:lpstr>ΕΞΕΛΙΞΗ ΒΑΣΙΚΩΝ ΜΕΓΕΘΩΝ  ΓΕΝΙΚΗΣ ΚΥΒΕΡΝΗΣΗΣ</vt:lpstr>
      <vt:lpstr>Διάγραμμα: Αποτέλεσμα Γενικής Κυβέρνησης κατά ESA, Ενοποιημένοι Τόκοι και Πρωτογενές Αποτέλεσμα (ως % του ΑΕΠ)</vt:lpstr>
      <vt:lpstr>Διάγραμμα: Εξέλιξη χρέους Γενικής Κυβέρνησης (ως % του ΑΕΠ και σε εκατ. ευρώ)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Ευτυχία Γρατσία</dc:creator>
  <cp:lastModifiedBy>Κωτσαρίδου Χριστίνα</cp:lastModifiedBy>
  <cp:revision>86</cp:revision>
  <cp:lastPrinted>2022-11-29T13:11:41Z</cp:lastPrinted>
  <dcterms:created xsi:type="dcterms:W3CDTF">2022-11-28T10:48:23Z</dcterms:created>
  <dcterms:modified xsi:type="dcterms:W3CDTF">2022-12-21T11:28:54Z</dcterms:modified>
</cp:coreProperties>
</file>