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  <p:sldMasterId id="2147483652" r:id="rId2"/>
    <p:sldMasterId id="2147483653" r:id="rId3"/>
    <p:sldMasterId id="2147483654" r:id="rId4"/>
    <p:sldMasterId id="2147483655" r:id="rId5"/>
  </p:sldMasterIdLst>
  <p:notesMasterIdLst>
    <p:notesMasterId r:id="rId37"/>
  </p:notesMasterIdLst>
  <p:handoutMasterIdLst>
    <p:handoutMasterId r:id="rId38"/>
  </p:handoutMasterIdLst>
  <p:sldIdLst>
    <p:sldId id="544" r:id="rId6"/>
    <p:sldId id="619" r:id="rId7"/>
    <p:sldId id="618" r:id="rId8"/>
    <p:sldId id="620" r:id="rId9"/>
    <p:sldId id="621" r:id="rId10"/>
    <p:sldId id="552" r:id="rId11"/>
    <p:sldId id="614" r:id="rId12"/>
    <p:sldId id="615" r:id="rId13"/>
    <p:sldId id="613" r:id="rId14"/>
    <p:sldId id="623" r:id="rId15"/>
    <p:sldId id="607" r:id="rId16"/>
    <p:sldId id="608" r:id="rId17"/>
    <p:sldId id="626" r:id="rId18"/>
    <p:sldId id="627" r:id="rId19"/>
    <p:sldId id="628" r:id="rId20"/>
    <p:sldId id="561" r:id="rId21"/>
    <p:sldId id="624" r:id="rId22"/>
    <p:sldId id="629" r:id="rId23"/>
    <p:sldId id="574" r:id="rId24"/>
    <p:sldId id="597" r:id="rId25"/>
    <p:sldId id="479" r:id="rId26"/>
    <p:sldId id="488" r:id="rId27"/>
    <p:sldId id="498" r:id="rId28"/>
    <p:sldId id="529" r:id="rId29"/>
    <p:sldId id="530" r:id="rId30"/>
    <p:sldId id="531" r:id="rId31"/>
    <p:sldId id="532" r:id="rId32"/>
    <p:sldId id="520" r:id="rId33"/>
    <p:sldId id="539" r:id="rId34"/>
    <p:sldId id="541" r:id="rId35"/>
    <p:sldId id="540" r:id="rId36"/>
  </p:sldIdLst>
  <p:sldSz cx="9144000" cy="6858000" type="screen4x3"/>
  <p:notesSz cx="6858000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ED9A"/>
    <a:srgbClr val="C9E7A7"/>
    <a:srgbClr val="70FF43"/>
    <a:srgbClr val="66FF33"/>
    <a:srgbClr val="33CC33"/>
    <a:srgbClr val="990000"/>
    <a:srgbClr val="A6A6A6"/>
    <a:srgbClr val="A1A1A1"/>
    <a:srgbClr val="9D9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94713" autoAdjust="0"/>
  </p:normalViewPr>
  <p:slideViewPr>
    <p:cSldViewPr>
      <p:cViewPr varScale="1">
        <p:scale>
          <a:sx n="109" d="100"/>
          <a:sy n="109" d="100"/>
        </p:scale>
        <p:origin x="129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942" y="-102"/>
      </p:cViewPr>
      <p:guideLst>
        <p:guide orient="horz" pos="3126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0" tIns="47790" rIns="95580" bIns="4779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0" tIns="47790" rIns="95580" bIns="477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0" tIns="47790" rIns="95580" bIns="4779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r>
              <a:rPr lang="en-US"/>
              <a:t>Πέτρος Ε. Μαραβελάκης, Λέκτορας, Πανεπιστήμιο Πειραιώς</a:t>
            </a:r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2975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0" tIns="47790" rIns="95580" bIns="4779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32E91AF6-84D9-467E-B451-3535247CB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0" tIns="47790" rIns="95580" bIns="4779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0" tIns="47790" rIns="95580" bIns="477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4875"/>
            <a:ext cx="54864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0" tIns="47790" rIns="95580" bIns="477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1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0" tIns="47790" rIns="95580" bIns="4779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r>
              <a:rPr lang="en-US"/>
              <a:t>Πέτρος Ε. Μαραβελάκης, Λέκτορας, Πανεπιστήμιο Πειραιώς</a:t>
            </a:r>
          </a:p>
        </p:txBody>
      </p:sp>
      <p:sp>
        <p:nvSpPr>
          <p:cNvPr id="211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816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80" tIns="47790" rIns="95580" bIns="4779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3A9B4840-6906-49D5-ACC3-EF7B70469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9755F8-01AC-4E9E-A9AB-37A42BDF9850}" type="slidenum">
              <a:rPr lang="en-US" altLang="el-GR" smtClean="0"/>
              <a:pPr/>
              <a:t>1</a:t>
            </a:fld>
            <a:endParaRPr lang="en-US" altLang="el-GR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50888"/>
            <a:ext cx="4945062" cy="3709987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16463"/>
            <a:ext cx="5029200" cy="44656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l-GR" altLang="el-GR" sz="250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75915-B4C9-4C2C-9DAD-B9736E12B3BF}" type="slidenum">
              <a:rPr lang="el-GR" smtClean="0"/>
              <a:pPr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22829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 smtClean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75915-B4C9-4C2C-9DAD-B9736E12B3BF}" type="slidenum">
              <a:rPr lang="el-GR" smtClean="0"/>
              <a:pPr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14781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A6EB16-4D5F-4150-8ACA-0955582ED1BE}" type="slidenum">
              <a:rPr lang="en-US" altLang="el-GR" smtClean="0"/>
              <a:pPr/>
              <a:t>21</a:t>
            </a:fld>
            <a:endParaRPr lang="en-US" altLang="el-GR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50888"/>
            <a:ext cx="4945062" cy="3709987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16463"/>
            <a:ext cx="5029200" cy="44656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l-GR" altLang="el-GR" sz="25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7041B5-7959-4628-BF3F-F3505BC470E3}" type="slidenum">
              <a:rPr lang="en-US" altLang="el-GR" smtClean="0"/>
              <a:pPr/>
              <a:t>22</a:t>
            </a:fld>
            <a:endParaRPr lang="en-US" altLang="el-GR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50888"/>
            <a:ext cx="4945062" cy="3709987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16463"/>
            <a:ext cx="5029200" cy="44656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l-GR" altLang="el-GR" sz="25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FA2D70-BD7C-4C1A-BC52-262FDD3529A8}" type="slidenum">
              <a:rPr lang="en-US" altLang="el-GR" smtClean="0"/>
              <a:pPr/>
              <a:t>23</a:t>
            </a:fld>
            <a:endParaRPr lang="en-US" altLang="el-GR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50888"/>
            <a:ext cx="4945062" cy="3709987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16463"/>
            <a:ext cx="5029200" cy="44656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l-GR" altLang="el-GR" sz="25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Πέτρος Ε. Μαραβελάκης, Λέκτορας, Πανεπιστήμιο Πειραιώς</a:t>
            </a:r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9B4840-6906-49D5-ACC3-EF7B7046994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9325" y="744538"/>
            <a:ext cx="4960938" cy="3722687"/>
          </a:xfrm>
          <a:ln/>
        </p:spPr>
      </p:sp>
      <p:sp>
        <p:nvSpPr>
          <p:cNvPr id="1208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9325" y="744538"/>
            <a:ext cx="4960938" cy="3722687"/>
          </a:xfrm>
          <a:ln/>
        </p:spPr>
      </p:sp>
      <p:sp>
        <p:nvSpPr>
          <p:cNvPr id="1208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EA9FBD-04F6-4A1D-B12F-1103F03D35DA}" type="slidenum">
              <a:rPr lang="en-US" altLang="el-GR" smtClean="0"/>
              <a:pPr/>
              <a:t>3</a:t>
            </a:fld>
            <a:endParaRPr lang="en-US" altLang="el-GR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50888"/>
            <a:ext cx="4945062" cy="3709987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16463"/>
            <a:ext cx="5029200" cy="44656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l-GR" altLang="el-GR" sz="25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EA9FBD-04F6-4A1D-B12F-1103F03D35DA}" type="slidenum">
              <a:rPr lang="en-US" altLang="el-GR" smtClean="0"/>
              <a:pPr/>
              <a:t>4</a:t>
            </a:fld>
            <a:endParaRPr lang="en-US" altLang="el-GR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50888"/>
            <a:ext cx="4945062" cy="3709987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16463"/>
            <a:ext cx="5029200" cy="44656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l-GR" altLang="el-GR" sz="25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EA9FBD-04F6-4A1D-B12F-1103F03D35DA}" type="slidenum">
              <a:rPr lang="en-US" altLang="el-GR" smtClean="0"/>
              <a:pPr/>
              <a:t>5</a:t>
            </a:fld>
            <a:endParaRPr lang="en-US" altLang="el-GR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50888"/>
            <a:ext cx="4945062" cy="3709987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16463"/>
            <a:ext cx="5029200" cy="44656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l-GR" altLang="el-GR" sz="25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9325" y="744538"/>
            <a:ext cx="4960938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1814937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4B115B-C354-45D2-99EF-856458A60B6E}" type="slidenum">
              <a:rPr lang="en-US" altLang="el-GR" smtClean="0"/>
              <a:pPr/>
              <a:t>7</a:t>
            </a:fld>
            <a:endParaRPr lang="en-US" altLang="el-GR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50888"/>
            <a:ext cx="4945062" cy="3709987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16463"/>
            <a:ext cx="5029200" cy="44656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l-GR" altLang="el-GR" sz="25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4B115B-C354-45D2-99EF-856458A60B6E}" type="slidenum">
              <a:rPr lang="en-US" altLang="el-GR" smtClean="0"/>
              <a:pPr/>
              <a:t>8</a:t>
            </a:fld>
            <a:endParaRPr lang="en-US" altLang="el-GR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7263" y="750888"/>
            <a:ext cx="4945062" cy="3709987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16463"/>
            <a:ext cx="5029200" cy="4465637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l-GR" altLang="el-GR" sz="25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9325" y="744538"/>
            <a:ext cx="4960938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1814937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9325" y="744538"/>
            <a:ext cx="4960938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1814937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AC749-30C7-49DD-992E-DB94C32A64A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4F88-43C4-4A7D-88AD-4EE957F7B61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4FD0A-9B95-44FD-8608-9425AC1DAA7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509F-026B-4F84-A5B8-A02AA957D09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5B35F-4F8F-4904-AC1B-6F76BA21A31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89D79-D464-4919-A295-950BF63D58F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1B1B9-37A9-480C-BB35-9A3495C364D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2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30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FC13A-EBA2-42D8-9ECF-8BB0AEEEB98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8E2CE-2F66-4D92-9862-DBB426F9BC9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3906D-E2F4-47BA-87E4-3A00F75351A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4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E2C2E-3291-48CC-9C7C-35E53B0F226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96A42-21B1-4F8A-AC69-908DE80F4B7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2B3EB-92A5-4162-95D8-A604137968E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2A7B6-CD37-489A-A5E1-6FC7C4A6980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ED240-5518-4C86-B3B9-427669166C2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37990-66BF-4D24-A577-89BA8E328174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dirty="0" err="1"/>
              <a:t>Kλικ</a:t>
            </a:r>
            <a:r>
              <a:rPr lang="el-GR" dirty="0"/>
              <a:t> για επεξεργασία των στυλ του υποδείγματος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7EF65-2FCE-4F6B-B986-48849753923E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A89B4-FB08-412C-9A26-EE9DD110F55F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C48E7-6E08-4557-9626-BB1FB13034B6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2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30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22E15-15AD-4943-906C-3A636BC13895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D610C-EFC9-4290-B3E5-5D418879EEAE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E0DEF-070F-46E6-A243-652A72550AB4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64C3F-50E8-45AD-85FB-21E0203D428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4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4F092-9114-45E1-9551-DC4CEF61D4E2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70E51-FE6E-40B1-A8CE-3E930684A66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60393-2303-4658-B6CC-7AB4BD3B84C1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3B88A-AAAE-4E99-9F0D-18B94BAAEC49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0A29E-EAF1-440F-9E69-65408DC27B8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0BA14-7856-4C6A-ACB3-4F460767D3C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03F6D-E6CD-4FAE-9557-646BCA0FA29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F5B29-0A1E-4503-BA56-B66F919C4D7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2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30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F036A-C70C-4E17-9A34-E1D234DE72A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E4EF0-D04B-48D4-A7A0-2153595092B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7D60A-F4CC-49E4-ABBB-3FD213C7C55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8C414-985B-4AA0-83B3-BB66174FF35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4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A181D-23C1-46E9-A9AA-3ECF9BAD9CB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3D55A-7275-4062-B83F-8B802E98F10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849F7-03A2-41BD-B6B3-04884AA7532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3D16B-AD51-400B-B183-8B33A32E151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D0F4E-4FB2-4448-8833-EE5B96A4D42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08FDD-DAEA-4B98-B4CB-B4F9BB47931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37A28-A8F2-4152-ADC1-CEBCC9F5E7D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EB891-9F13-4ABD-8CDD-8F220917CCD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2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30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6F441-FA60-4B21-ADA9-4335074E878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2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30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AF75-FC53-4519-9CDE-D3E313F57EA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4BA23-7756-4E3E-B9F5-52D3D61DCD4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AFB1E-DAE2-4E16-B9C1-CC61CDC652E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4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E113B-6324-4970-ADA3-E85E27F52E5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834E1-E944-4F55-B0D7-7EB88113475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C2674-EC78-4A94-98DE-01E96AF41AC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3B6FA-5128-413C-B8A7-25CC4F4F57D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B71A7-26C0-4E8A-BD15-5991F94557F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E9FC-E9F3-4B88-BCE5-7A1FAE96852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4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30DA4-6D5E-4F23-A250-0A566CE6FCA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Kλικ για επεξεργασία του τίτλου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Kλικ για επεξεργασία των στυλ του υποδείγματος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DB9B1-9255-4FBA-8BA3-EAA315E4E24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639" y="2817814"/>
            <a:ext cx="7669212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7956" y="5113341"/>
            <a:ext cx="8951913" cy="1628776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180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03613" y="20638"/>
            <a:ext cx="5624512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62863" y="2819401"/>
            <a:ext cx="1460500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8755063" y="2470150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47F28"/>
              </a:solidFill>
            </a:endParaRP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l-GR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/>
              <a:t>2013, Εαρινό Εξάμηνο</a:t>
            </a:r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/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l-G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830E3D0-5B6D-432A-A126-3AC0E681A74E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7954" y="20642"/>
          <a:ext cx="3395983" cy="30950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5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ΥΠΟΥΡΓΕΙΟ ΔΙΟΙΚΗΤΙΚΗΣ ΜΕΤΑΡΡΥΘΜΙΣΗΣ</a:t>
                      </a:r>
                      <a:endParaRPr lang="el-GR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</a:rPr>
                        <a:t>&amp; ΗΛΕΚΤΡΟΝΙΚΗΣ ΔΙΑΚΥΒΕΡΝΗΣΗΣ</a:t>
                      </a:r>
                      <a:endParaRPr lang="el-G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40192" y="1433513"/>
            <a:ext cx="4714875" cy="1209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4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104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B3CE1A-182C-4113-B638-C2CAE83D96B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1" r:id="rId1"/>
    <p:sldLayoutId id="2147485362" r:id="rId2"/>
    <p:sldLayoutId id="2147485363" r:id="rId3"/>
    <p:sldLayoutId id="2147485364" r:id="rId4"/>
    <p:sldLayoutId id="2147485365" r:id="rId5"/>
    <p:sldLayoutId id="2147485366" r:id="rId6"/>
    <p:sldLayoutId id="2147485367" r:id="rId7"/>
    <p:sldLayoutId id="2147485368" r:id="rId8"/>
    <p:sldLayoutId id="2147485369" r:id="rId9"/>
    <p:sldLayoutId id="2147485370" r:id="rId10"/>
    <p:sldLayoutId id="21474853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l-GR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DF0F80-2682-4275-BA32-7242BF3C5E1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0" r:id="rId1"/>
    <p:sldLayoutId id="2147485351" r:id="rId2"/>
    <p:sldLayoutId id="2147485352" r:id="rId3"/>
    <p:sldLayoutId id="2147485353" r:id="rId4"/>
    <p:sldLayoutId id="2147485354" r:id="rId5"/>
    <p:sldLayoutId id="2147485355" r:id="rId6"/>
    <p:sldLayoutId id="2147485356" r:id="rId7"/>
    <p:sldLayoutId id="2147485357" r:id="rId8"/>
    <p:sldLayoutId id="2147485358" r:id="rId9"/>
    <p:sldLayoutId id="2147485359" r:id="rId10"/>
    <p:sldLayoutId id="214748536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2816" y="20638"/>
            <a:ext cx="61118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 flipV="1">
            <a:off x="5" y="981076"/>
            <a:ext cx="8748713" cy="46038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1800"/>
          </a:p>
        </p:txBody>
      </p:sp>
      <p:pic>
        <p:nvPicPr>
          <p:cNvPr id="14340" name="Εικόνα 1" descr="dm_logo_20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32592" y="6207125"/>
            <a:ext cx="23034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467" y="6237288"/>
            <a:ext cx="11080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143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2279" y="6397628"/>
            <a:ext cx="4175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11866" y="6376991"/>
            <a:ext cx="514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73B271-6E58-48D1-8BDD-7A9F287BDB95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2" r:id="rId1"/>
    <p:sldLayoutId id="2147485373" r:id="rId2"/>
    <p:sldLayoutId id="2147485374" r:id="rId3"/>
    <p:sldLayoutId id="2147485375" r:id="rId4"/>
    <p:sldLayoutId id="2147485376" r:id="rId5"/>
    <p:sldLayoutId id="2147485377" r:id="rId6"/>
    <p:sldLayoutId id="2147485378" r:id="rId7"/>
    <p:sldLayoutId id="2147485379" r:id="rId8"/>
    <p:sldLayoutId id="2147485380" r:id="rId9"/>
    <p:sldLayoutId id="2147485381" r:id="rId10"/>
    <p:sldLayoutId id="214748538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57200" y="30165"/>
            <a:ext cx="8229600" cy="95091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Click to edit Master title style</a:t>
            </a:r>
            <a:endParaRPr lang="el-GR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3" name="Picture 7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2816" y="20638"/>
            <a:ext cx="61118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 flipV="1">
            <a:off x="5" y="981076"/>
            <a:ext cx="8748713" cy="46038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1800"/>
          </a:p>
        </p:txBody>
      </p:sp>
      <p:sp>
        <p:nvSpPr>
          <p:cNvPr id="1536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1536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DE51AA-B867-43B9-9F83-97FA5B0A1B8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3" r:id="rId1"/>
    <p:sldLayoutId id="2147485384" r:id="rId2"/>
    <p:sldLayoutId id="2147485385" r:id="rId3"/>
    <p:sldLayoutId id="2147485386" r:id="rId4"/>
    <p:sldLayoutId id="2147485387" r:id="rId5"/>
    <p:sldLayoutId id="2147485388" r:id="rId6"/>
    <p:sldLayoutId id="2147485389" r:id="rId7"/>
    <p:sldLayoutId id="2147485390" r:id="rId8"/>
    <p:sldLayoutId id="2147485391" r:id="rId9"/>
    <p:sldLayoutId id="2147485392" r:id="rId10"/>
    <p:sldLayoutId id="214748539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2816" y="20638"/>
            <a:ext cx="61118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 flipV="1">
            <a:off x="5" y="981076"/>
            <a:ext cx="8748713" cy="46038"/>
          </a:xfrm>
          <a:prstGeom prst="rect">
            <a:avLst/>
          </a:prstGeom>
          <a:solidFill>
            <a:srgbClr val="33996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1800"/>
          </a:p>
        </p:txBody>
      </p:sp>
      <p:pic>
        <p:nvPicPr>
          <p:cNvPr id="16388" name="Εικόνα 1" descr="dm_logo_20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07952" y="6237288"/>
            <a:ext cx="23034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1639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7BE6EC-9DF6-49D8-BFB8-C63B8385FBD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94" r:id="rId1"/>
    <p:sldLayoutId id="2147485395" r:id="rId2"/>
    <p:sldLayoutId id="2147485396" r:id="rId3"/>
    <p:sldLayoutId id="2147485397" r:id="rId4"/>
    <p:sldLayoutId id="2147485398" r:id="rId5"/>
    <p:sldLayoutId id="2147485399" r:id="rId6"/>
    <p:sldLayoutId id="2147485400" r:id="rId7"/>
    <p:sldLayoutId id="2147485401" r:id="rId8"/>
    <p:sldLayoutId id="2147485402" r:id="rId9"/>
    <p:sldLayoutId id="2147485403" r:id="rId10"/>
    <p:sldLayoutId id="214748540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fin.g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228600" y="457200"/>
            <a:ext cx="8915400" cy="6124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l-GR" b="1" dirty="0" smtClean="0">
                <a:latin typeface="+mj-lt"/>
              </a:rPr>
              <a:t>Κρατικός Προϋπολογισμός – </a:t>
            </a:r>
          </a:p>
          <a:p>
            <a:pPr algn="ctr">
              <a:defRPr/>
            </a:pPr>
            <a:r>
              <a:rPr lang="el-GR" b="1" dirty="0" smtClean="0">
                <a:latin typeface="+mj-lt"/>
              </a:rPr>
              <a:t>Δαπάνες Κρατικού Προϋπολογισμού – </a:t>
            </a:r>
          </a:p>
          <a:p>
            <a:pPr algn="ctr">
              <a:defRPr/>
            </a:pPr>
            <a:r>
              <a:rPr lang="el-GR" b="1" dirty="0" smtClean="0">
                <a:latin typeface="+mj-lt"/>
              </a:rPr>
              <a:t>Δελτία Εκτέλεσης Προϋπολογισμού</a:t>
            </a:r>
            <a:endParaRPr lang="el-GR" dirty="0">
              <a:latin typeface="+mj-lt"/>
            </a:endParaRPr>
          </a:p>
          <a:p>
            <a:pPr algn="ctr">
              <a:defRPr/>
            </a:pPr>
            <a:endParaRPr lang="en-US" b="1" dirty="0">
              <a:latin typeface="+mj-lt"/>
            </a:endParaRPr>
          </a:p>
          <a:p>
            <a:pPr>
              <a:defRPr/>
            </a:pPr>
            <a:endParaRPr lang="el-GR" dirty="0">
              <a:latin typeface="+mj-lt"/>
            </a:endParaRPr>
          </a:p>
          <a:p>
            <a:pPr algn="ctr"/>
            <a:r>
              <a:rPr lang="el-GR" b="1" dirty="0" smtClean="0">
                <a:latin typeface="+mj-lt"/>
              </a:rPr>
              <a:t>Διεύθυνση Προϋπολογισμού Γενικής Κυβέρνησης</a:t>
            </a:r>
          </a:p>
          <a:p>
            <a:endParaRPr lang="en-US" b="1" dirty="0" smtClean="0">
              <a:latin typeface="+mj-lt"/>
            </a:endParaRPr>
          </a:p>
          <a:p>
            <a:pPr marL="457200" indent="-457200"/>
            <a:endParaRPr lang="el-GR" b="1" dirty="0" smtClean="0">
              <a:latin typeface="+mj-lt"/>
            </a:endParaRPr>
          </a:p>
          <a:p>
            <a:pPr marL="457200" indent="-457200"/>
            <a:r>
              <a:rPr lang="el-GR" b="1" dirty="0" smtClean="0">
                <a:latin typeface="+mj-lt"/>
              </a:rPr>
              <a:t>Τμήμα Α’ – Στοιχείων</a:t>
            </a:r>
          </a:p>
          <a:p>
            <a:endParaRPr lang="el-GR" b="1" dirty="0" smtClean="0">
              <a:latin typeface="+mj-lt"/>
            </a:endParaRPr>
          </a:p>
          <a:p>
            <a:r>
              <a:rPr lang="el-GR" b="1" dirty="0" smtClean="0">
                <a:latin typeface="+mj-lt"/>
              </a:rPr>
              <a:t>Μιχαήλ Περάκης</a:t>
            </a:r>
          </a:p>
          <a:p>
            <a:endParaRPr lang="el-GR" b="1" dirty="0" smtClean="0">
              <a:latin typeface="+mj-lt"/>
            </a:endParaRPr>
          </a:p>
          <a:p>
            <a:endParaRPr lang="el-GR" b="1" dirty="0" smtClean="0">
              <a:latin typeface="+mj-lt"/>
            </a:endParaRPr>
          </a:p>
          <a:p>
            <a:pPr algn="ctr"/>
            <a:r>
              <a:rPr lang="el-GR" b="1" dirty="0" smtClean="0">
                <a:latin typeface="+mj-lt"/>
              </a:rPr>
              <a:t>Δεκέμβριος 2022</a:t>
            </a:r>
            <a:endParaRPr lang="el-GR" b="1" dirty="0"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229600" cy="6019800"/>
          </a:xfrm>
        </p:spPr>
        <p:txBody>
          <a:bodyPr>
            <a:noAutofit/>
          </a:bodyPr>
          <a:lstStyle/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r>
              <a:rPr lang="el-GR" sz="2800" dirty="0" smtClean="0">
                <a:latin typeface="Calibri" pitchFamily="34" charset="0"/>
                <a:cs typeface="Times New Roman" pitchFamily="18" charset="0"/>
              </a:rPr>
              <a:t>Υποβολή προτάσεων των φορέων ΚΔ στο Γενικό Λογιστήριο του Κράτους (έως 31 Ιουλίου κάθε έτους)</a:t>
            </a:r>
          </a:p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r>
              <a:rPr lang="el-GR" sz="2800" dirty="0" smtClean="0">
                <a:latin typeface="Calibri" pitchFamily="34" charset="0"/>
                <a:cs typeface="Times New Roman" pitchFamily="18" charset="0"/>
              </a:rPr>
              <a:t>Αξιολόγηση προτάσεων φορέων ΚΔ από το ΓΛΚ</a:t>
            </a:r>
          </a:p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r>
              <a:rPr lang="el-GR" sz="2800" dirty="0" smtClean="0">
                <a:latin typeface="Calibri" pitchFamily="34" charset="0"/>
                <a:cs typeface="Times New Roman" pitchFamily="18" charset="0"/>
              </a:rPr>
              <a:t>Κατάθεση Προσχεδίου ΚΠ στη Διαρκή Επιτροπή Οικονομικών Υποθέσεων της Βουλής (έως την 1</a:t>
            </a:r>
            <a:r>
              <a:rPr lang="el-GR" sz="2800" baseline="30000" dirty="0" smtClean="0">
                <a:latin typeface="Calibri" pitchFamily="34" charset="0"/>
                <a:cs typeface="Times New Roman" pitchFamily="18" charset="0"/>
              </a:rPr>
              <a:t>η</a:t>
            </a:r>
            <a:r>
              <a:rPr lang="el-GR" sz="2800" dirty="0" smtClean="0">
                <a:latin typeface="Calibri" pitchFamily="34" charset="0"/>
                <a:cs typeface="Times New Roman" pitchFamily="18" charset="0"/>
              </a:rPr>
              <a:t> Δευτέρα του Οκτωβρίου)</a:t>
            </a:r>
          </a:p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r>
              <a:rPr lang="el-GR" sz="2800" dirty="0" smtClean="0">
                <a:latin typeface="Calibri" pitchFamily="34" charset="0"/>
                <a:cs typeface="Times New Roman" pitchFamily="18" charset="0"/>
              </a:rPr>
              <a:t>Υποβολή Σχεδίου Προϋπολογισμού στην Ευρωπαϊκή Επιτροπή (έως 15 Οκτωβρίου)</a:t>
            </a:r>
          </a:p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r>
              <a:rPr lang="el-GR" sz="2800" dirty="0" smtClean="0">
                <a:latin typeface="Calibri" pitchFamily="34" charset="0"/>
                <a:cs typeface="Times New Roman" pitchFamily="18" charset="0"/>
              </a:rPr>
              <a:t>Κατάθεση Σχεδίου Κρατικού Προϋπολογισμού στη Βουλή (έως 21 Νοεμβρίου)</a:t>
            </a:r>
          </a:p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r>
              <a:rPr lang="el-GR" sz="2800" dirty="0" smtClean="0">
                <a:latin typeface="Calibri" pitchFamily="34" charset="0"/>
                <a:cs typeface="Times New Roman" pitchFamily="18" charset="0"/>
              </a:rPr>
              <a:t>Ψήφιση Κρατικού Προϋπολογισμού (Δεκέμβριος)</a:t>
            </a:r>
          </a:p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endParaRPr lang="el-GR" sz="28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endParaRPr lang="el-GR" sz="24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b="1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b="1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1 - Τίτλος"/>
          <p:cNvSpPr txBox="1">
            <a:spLocks/>
          </p:cNvSpPr>
          <p:nvPr/>
        </p:nvSpPr>
        <p:spPr>
          <a:xfrm>
            <a:off x="0" y="260648"/>
            <a:ext cx="9144000" cy="6334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6858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3600" b="1" dirty="0" smtClean="0">
                <a:latin typeface="Calibri" pitchFamily="34" charset="0"/>
              </a:rPr>
              <a:t>ΔΙΑΔΙΚΑΣΙΑ ΚΑΤΑΡΤΙΣΗΣ ΚΡΑΤΙΚΟΥ ΠΡΟΫΠΟΛΟΓΙΣΜΟΥ</a:t>
            </a:r>
            <a:endParaRPr lang="el-GR" sz="3600" b="1" kern="0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3721"/>
            <a:ext cx="5872255" cy="671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181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0"/>
            <a:ext cx="5615612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TextBox"/>
          <p:cNvSpPr txBox="1"/>
          <p:nvPr/>
        </p:nvSpPr>
        <p:spPr>
          <a:xfrm>
            <a:off x="381000" y="228600"/>
            <a:ext cx="8458200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 smtClean="0">
                <a:latin typeface="+mn-lt"/>
              </a:rPr>
              <a:t>Μείζονες κατηγορίες δαπανών</a:t>
            </a:r>
          </a:p>
          <a:p>
            <a:pPr algn="ctr"/>
            <a:endParaRPr lang="el-GR" b="1" dirty="0" smtClean="0">
              <a:latin typeface="+mn-lt"/>
            </a:endParaRPr>
          </a:p>
          <a:p>
            <a:pPr>
              <a:buFont typeface="Wingdings" pitchFamily="2" charset="2"/>
              <a:buChar char="ü"/>
            </a:pPr>
            <a:r>
              <a:rPr lang="el-GR" dirty="0" smtClean="0">
                <a:latin typeface="+mn-lt"/>
              </a:rPr>
              <a:t>Μη χρηματοοικονομικές συναλλαγές (21-33)</a:t>
            </a:r>
          </a:p>
          <a:p>
            <a:pPr>
              <a:buFont typeface="Wingdings" pitchFamily="2" charset="2"/>
              <a:buChar char="ü"/>
            </a:pPr>
            <a:r>
              <a:rPr lang="el-GR" dirty="0" smtClean="0">
                <a:latin typeface="+mn-lt"/>
              </a:rPr>
              <a:t>Χρηματοοικονομικές συναλλαγές (44-57)</a:t>
            </a:r>
          </a:p>
          <a:p>
            <a:pPr algn="just">
              <a:buFont typeface="Wingdings" pitchFamily="2" charset="2"/>
              <a:buChar char="Ø"/>
            </a:pPr>
            <a:r>
              <a:rPr lang="el-GR" b="1" dirty="0" smtClean="0">
                <a:latin typeface="+mn-lt"/>
              </a:rPr>
              <a:t>Το δημοσιονομικό αποτέλεσμα (έσοδα – δαπάνες) υπολογίζεται μόνο με βάση τις μη χρηματοοικονομικές συναλλαγές</a:t>
            </a:r>
          </a:p>
          <a:p>
            <a:pPr algn="ctr"/>
            <a:endParaRPr lang="el-GR" b="1" dirty="0" smtClean="0">
              <a:latin typeface="+mn-lt"/>
            </a:endParaRPr>
          </a:p>
          <a:p>
            <a:pPr algn="ctr"/>
            <a:r>
              <a:rPr lang="el-GR" sz="3100" b="1" u="sng" dirty="0" smtClean="0">
                <a:latin typeface="+mn-lt"/>
              </a:rPr>
              <a:t>Κυριότερες δαπάνες μειζόνων κατηγοριών (21-33)</a:t>
            </a:r>
          </a:p>
          <a:p>
            <a:pPr algn="ctr"/>
            <a:r>
              <a:rPr lang="el-GR" b="1" dirty="0" smtClean="0">
                <a:latin typeface="+mn-lt"/>
              </a:rPr>
              <a:t>Παροχές σε εργαζόμενους </a:t>
            </a:r>
            <a:endParaRPr lang="el-GR" dirty="0" smtClean="0">
              <a:latin typeface="+mn-lt"/>
            </a:endParaRPr>
          </a:p>
          <a:p>
            <a:pPr algn="just"/>
            <a:r>
              <a:rPr lang="el-GR" dirty="0" smtClean="0">
                <a:latin typeface="+mn-lt"/>
              </a:rPr>
              <a:t>Τακτικές αποδοχές, πρόσθετες αποδοχές και οι αντίστοιχες εργοδοτικές εισφορές τακτικών υπαλλήλων και υπαλλήλων με σχέση εργασίας ορισμένου χρόνου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381000" y="0"/>
            <a:ext cx="8382000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 smtClean="0">
                <a:latin typeface="+mn-lt"/>
              </a:rPr>
              <a:t>Κοινωνικές Παροχές </a:t>
            </a:r>
          </a:p>
          <a:p>
            <a:pPr algn="just"/>
            <a:r>
              <a:rPr lang="el-GR" dirty="0" smtClean="0">
                <a:latin typeface="+mn-lt"/>
              </a:rPr>
              <a:t>Επίδομα θέρμανσης και οι συντάξεις που καταβάλλονται απευθείας από το Κράτος</a:t>
            </a:r>
          </a:p>
          <a:p>
            <a:pPr algn="ctr"/>
            <a:endParaRPr lang="el-GR" b="1" dirty="0" smtClean="0">
              <a:latin typeface="+mn-lt"/>
            </a:endParaRPr>
          </a:p>
          <a:p>
            <a:pPr algn="ctr"/>
            <a:r>
              <a:rPr lang="el-GR" b="1" dirty="0" smtClean="0">
                <a:latin typeface="+mn-lt"/>
              </a:rPr>
              <a:t>Μεταβιβάσεις </a:t>
            </a:r>
          </a:p>
          <a:p>
            <a:pPr algn="just"/>
            <a:r>
              <a:rPr lang="el-GR" dirty="0" smtClean="0">
                <a:latin typeface="+mn-lt"/>
              </a:rPr>
              <a:t>Επιχορηγήσεις και αποδόσεις σε υποτομείς της ΓΚ (ΟΤΑ &amp; ΟΚΑ), σε νοσοκομεία και σε λοιπούς φορείς εντός και εκτός Γενικής Κυβέρνησης, σε οργανισμούς του εξωτερικού και στην ΕΕ</a:t>
            </a:r>
          </a:p>
          <a:p>
            <a:pPr algn="just"/>
            <a:endParaRPr lang="el-GR" dirty="0" smtClean="0">
              <a:latin typeface="+mn-lt"/>
            </a:endParaRPr>
          </a:p>
          <a:p>
            <a:pPr algn="ctr"/>
            <a:r>
              <a:rPr lang="el-GR" b="1" dirty="0" smtClean="0">
                <a:latin typeface="+mn-lt"/>
              </a:rPr>
              <a:t>Αγορές αγαθών και υπηρεσιών</a:t>
            </a:r>
          </a:p>
          <a:p>
            <a:pPr algn="just"/>
            <a:r>
              <a:rPr lang="el-GR" dirty="0" smtClean="0">
                <a:latin typeface="+mn-lt"/>
              </a:rPr>
              <a:t>Λειτουργικές δαπάνες (ηλεκτρισμός, καύσιμα, ενοίκια, αναλώσιμα υλικά, κλπ)</a:t>
            </a:r>
          </a:p>
          <a:p>
            <a:pPr algn="ctr"/>
            <a:r>
              <a:rPr lang="el-GR" b="1" dirty="0" smtClean="0">
                <a:latin typeface="+mn-lt"/>
              </a:rPr>
              <a:t>Επιδοτήσεις </a:t>
            </a:r>
          </a:p>
          <a:p>
            <a:pPr algn="just"/>
            <a:r>
              <a:rPr lang="el-GR" dirty="0" smtClean="0">
                <a:latin typeface="+mn-lt"/>
              </a:rPr>
              <a:t>Επιδοτήσεις πετρελαίου κίνησης και θέρμανσης (έτος 2022), επιδοτήσεις προς ΕΛΤΑ και ΤΡΑΙΝΟΣΕ ΑΕ</a:t>
            </a:r>
          </a:p>
          <a:p>
            <a:pPr algn="just"/>
            <a:endParaRPr lang="el-GR" dirty="0" smtClean="0">
              <a:latin typeface="+mn-lt"/>
            </a:endParaRPr>
          </a:p>
          <a:p>
            <a:pPr algn="just"/>
            <a:endParaRPr lang="el-GR" dirty="0" smtClean="0">
              <a:latin typeface="+mn-lt"/>
            </a:endParaRPr>
          </a:p>
          <a:p>
            <a:pPr algn="just"/>
            <a:endParaRPr lang="el-GR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6553200"/>
          </a:xfrm>
        </p:spPr>
        <p:txBody>
          <a:bodyPr/>
          <a:lstStyle/>
          <a:p>
            <a:pPr algn="ctr">
              <a:spcBef>
                <a:spcPct val="0"/>
              </a:spcBef>
              <a:buNone/>
            </a:pPr>
            <a:r>
              <a:rPr lang="el-GR" sz="2800" b="1" kern="1200" dirty="0" smtClean="0">
                <a:cs typeface="Times New Roman" pitchFamily="18" charset="0"/>
              </a:rPr>
              <a:t>Λοιπές δαπάνες</a:t>
            </a:r>
          </a:p>
          <a:p>
            <a:pPr marL="0" indent="0" algn="just">
              <a:buNone/>
            </a:pPr>
            <a:r>
              <a:rPr lang="el-GR" sz="2800" kern="1200" dirty="0" smtClean="0">
                <a:cs typeface="Times New Roman" pitchFamily="18" charset="0"/>
              </a:rPr>
              <a:t>Επιστροφές στην ΕΕ από ανεκτέλεστα προγράμματα, πρόστιμα προς την ΕΕ</a:t>
            </a:r>
          </a:p>
          <a:p>
            <a:pPr algn="ctr">
              <a:spcBef>
                <a:spcPct val="0"/>
              </a:spcBef>
              <a:buNone/>
            </a:pPr>
            <a:r>
              <a:rPr lang="el-GR" sz="2800" b="1" kern="1200" dirty="0" smtClean="0">
                <a:cs typeface="Times New Roman" pitchFamily="18" charset="0"/>
              </a:rPr>
              <a:t>Πιστώσεις υπό κατανομή</a:t>
            </a:r>
          </a:p>
          <a:p>
            <a:pPr marL="1588" indent="-1588" algn="just">
              <a:buNone/>
            </a:pPr>
            <a:r>
              <a:rPr lang="el-GR" sz="2800" kern="1200" dirty="0" smtClean="0">
                <a:cs typeface="Times New Roman" pitchFamily="18" charset="0"/>
              </a:rPr>
              <a:t>Δαπάνες του ΠΔΕ, του ΤΑΑ, τακτικό και ειδικό αποθεματικό, αποθεματικό για πρόσθετες δράσεις κατά της ενεργειακής κρίσης (2022-2023), δαπάνες για πλήρωση θέσεων προσωπικού</a:t>
            </a:r>
            <a:r>
              <a:rPr lang="el-GR" sz="2400" kern="1200" dirty="0" smtClean="0">
                <a:cs typeface="Times New Roman" pitchFamily="18" charset="0"/>
              </a:rPr>
              <a:t>	</a:t>
            </a:r>
          </a:p>
          <a:p>
            <a:pPr marL="1588" indent="-1588" algn="just"/>
            <a:r>
              <a:rPr lang="el-GR" sz="2000" b="1" u="sng" dirty="0" smtClean="0"/>
              <a:t>Δεν πραγματοποιούνται δαπάνες. Οι πιστώσεις μεταφέρονται κατά την εκτέλεση του προϋπολογισμού στις υπόλοιπες κατηγορίες δαπανών, από τις οποίες πραγματοποιούνται οι δαπάνες. </a:t>
            </a:r>
            <a:endParaRPr lang="el-GR" sz="2400" b="1" u="sng" kern="1200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el-GR" sz="2800" b="1" kern="1200" dirty="0" smtClean="0">
                <a:cs typeface="Times New Roman" pitchFamily="18" charset="0"/>
              </a:rPr>
              <a:t>Αγορές παγίων περιουσιακών στοιχείων </a:t>
            </a:r>
          </a:p>
          <a:p>
            <a:pPr marL="1588" indent="-1588" algn="just">
              <a:buNone/>
            </a:pPr>
            <a:r>
              <a:rPr lang="el-GR" sz="2800" kern="1200" dirty="0" smtClean="0">
                <a:cs typeface="Times New Roman" pitchFamily="18" charset="0"/>
              </a:rPr>
              <a:t>Αποκτήσεις πάγιου εξοπλισμού των φορέων της ΚΔ και αγορές οπλικών συστημάτων</a:t>
            </a:r>
          </a:p>
          <a:p>
            <a:pPr marL="0" indent="0">
              <a:buNone/>
            </a:pPr>
            <a:endParaRPr lang="el-GR" sz="2800" kern="1200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el-GR" sz="2800" kern="1200" dirty="0" smtClean="0">
                <a:cs typeface="Times New Roman" pitchFamily="18" charset="0"/>
              </a:rPr>
              <a:t> </a:t>
            </a:r>
          </a:p>
          <a:p>
            <a:pPr marL="1588" indent="-1588" algn="just">
              <a:buNone/>
            </a:pPr>
            <a:endParaRPr lang="el-GR" sz="2800" kern="1200" dirty="0" smtClean="0">
              <a:cs typeface="Times New Roman" pitchFamily="18" charset="0"/>
            </a:endParaRPr>
          </a:p>
          <a:p>
            <a:pPr marL="1588" indent="-1588" algn="just">
              <a:buNone/>
            </a:pPr>
            <a:endParaRPr lang="el-GR" sz="2800" kern="1200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616624"/>
          </a:xfrm>
        </p:spPr>
        <p:txBody>
          <a:bodyPr>
            <a:noAutofit/>
          </a:bodyPr>
          <a:lstStyle/>
          <a:p>
            <a:pPr marL="0" lvl="1" indent="0" algn="just"/>
            <a:r>
              <a:rPr lang="el-GR" sz="3200" dirty="0" smtClean="0"/>
              <a:t>Το ποσό που ψηφίζεται από τη Βουλή και εγγράφεται στον ετήσιο ΚΠ κατά μείζονα κατηγορία σε επίπεδο φορέα και ειδικού φορέα για την αντιμετώπιση συγκεκριμένης δαπάνης </a:t>
            </a:r>
          </a:p>
          <a:p>
            <a:pPr marL="0" lvl="1" indent="0" algn="just"/>
            <a:r>
              <a:rPr lang="el-GR" sz="3200" dirty="0" smtClean="0"/>
              <a:t>Οι εγγεγραμμένες πιστώσεις παρουσιάζονται σε πίνακες που συνυποβάλλονται με την εισηγητική έκθεση ΚΠ </a:t>
            </a:r>
          </a:p>
          <a:p>
            <a:pPr marL="0" lvl="1" indent="0" algn="just"/>
            <a:r>
              <a:rPr lang="el-GR" sz="3200" dirty="0" smtClean="0"/>
              <a:t>Οι πιστώσεις κατανέμονται μετά την ψήφιση από τους φορείς σε αναλυτικό επίπεδο (ανά Αναλυτικό Λογαριασμό Εξόδων – ΑΛΕ)</a:t>
            </a:r>
            <a:endParaRPr lang="el-GR" sz="3200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el-GR" sz="4000" b="1" dirty="0" smtClean="0">
                <a:latin typeface="Calibri" pitchFamily="34" charset="0"/>
              </a:rPr>
              <a:t>Πίστωση</a:t>
            </a:r>
            <a:endParaRPr lang="el-GR" sz="40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90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60235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533400" y="228600"/>
            <a:ext cx="8229600" cy="5181600"/>
          </a:xfrm>
        </p:spPr>
        <p:txBody>
          <a:bodyPr/>
          <a:lstStyle/>
          <a:p>
            <a:pPr marL="1588" indent="15875" algn="ctr">
              <a:buNone/>
            </a:pPr>
            <a:r>
              <a:rPr lang="el-GR" b="1" dirty="0" smtClean="0"/>
              <a:t>21</a:t>
            </a:r>
            <a:r>
              <a:rPr lang="el-GR" dirty="0" smtClean="0"/>
              <a:t> </a:t>
            </a:r>
            <a:r>
              <a:rPr lang="el-GR" b="1" dirty="0" smtClean="0"/>
              <a:t>Παροχές σε εργαζομένους</a:t>
            </a:r>
            <a:r>
              <a:rPr lang="el-GR" dirty="0" smtClean="0"/>
              <a:t> </a:t>
            </a:r>
          </a:p>
          <a:p>
            <a:pPr marL="1588" indent="15875" algn="just"/>
            <a:r>
              <a:rPr lang="el-GR" b="1" dirty="0" smtClean="0"/>
              <a:t>211</a:t>
            </a:r>
            <a:r>
              <a:rPr lang="el-GR" dirty="0" smtClean="0"/>
              <a:t> </a:t>
            </a:r>
            <a:r>
              <a:rPr lang="el-GR" b="1" dirty="0" smtClean="0"/>
              <a:t>Μικτές αποδοχές αιρετών και οργάνων διοίκησης</a:t>
            </a:r>
            <a:r>
              <a:rPr lang="el-GR" dirty="0" smtClean="0"/>
              <a:t> </a:t>
            </a:r>
            <a:endParaRPr lang="el-GR" b="1" dirty="0" smtClean="0"/>
          </a:p>
          <a:p>
            <a:pPr marL="1588" indent="15875" algn="just"/>
            <a:r>
              <a:rPr lang="el-GR" b="1" dirty="0" smtClean="0"/>
              <a:t>212</a:t>
            </a:r>
            <a:r>
              <a:rPr lang="el-GR" dirty="0" smtClean="0"/>
              <a:t> </a:t>
            </a:r>
            <a:r>
              <a:rPr lang="el-GR" b="1" dirty="0" smtClean="0"/>
              <a:t>Μικτές αποδοχές τακτικών υπαλλήλων</a:t>
            </a:r>
            <a:r>
              <a:rPr lang="el-GR" dirty="0" smtClean="0"/>
              <a:t> </a:t>
            </a:r>
          </a:p>
          <a:p>
            <a:pPr marL="401638" lvl="1" indent="15875" algn="just"/>
            <a:r>
              <a:rPr lang="el-GR" b="1" dirty="0" smtClean="0"/>
              <a:t>21201</a:t>
            </a:r>
            <a:r>
              <a:rPr lang="el-GR" dirty="0" smtClean="0"/>
              <a:t> </a:t>
            </a:r>
            <a:r>
              <a:rPr lang="el-GR" b="1" dirty="0" smtClean="0"/>
              <a:t>Τακτικές αποδοχές τακτικών υπαλλήλων</a:t>
            </a:r>
          </a:p>
          <a:p>
            <a:pPr marL="801688" lvl="2" indent="15875" algn="just"/>
            <a:r>
              <a:rPr lang="el-GR" dirty="0" smtClean="0"/>
              <a:t>2120101 Βασικός μισθός</a:t>
            </a:r>
          </a:p>
          <a:p>
            <a:pPr marL="1258888" lvl="3" indent="15875" algn="just"/>
            <a:r>
              <a:rPr lang="el-GR" b="1" u="sng" dirty="0" smtClean="0"/>
              <a:t>2120101001</a:t>
            </a:r>
            <a:r>
              <a:rPr lang="el-GR" dirty="0" smtClean="0"/>
              <a:t> Βασικός μισθός ενιαίου μισθολογίου (μόνιμοι &amp; ΙΔΑΧ) </a:t>
            </a:r>
          </a:p>
          <a:p>
            <a:pPr marL="1258888" lvl="3" indent="15875" algn="just"/>
            <a:r>
              <a:rPr lang="el-GR" b="1" u="sng" dirty="0" smtClean="0"/>
              <a:t>2120101002</a:t>
            </a:r>
            <a:r>
              <a:rPr lang="el-GR" dirty="0" smtClean="0"/>
              <a:t> Βασικός μισθός ειδικού μισθολογίου ιατρών </a:t>
            </a:r>
          </a:p>
          <a:p>
            <a:pPr marL="801688" lvl="2" indent="15875" algn="just"/>
            <a:r>
              <a:rPr lang="el-GR" dirty="0" smtClean="0"/>
              <a:t>2120102 Οικογενειακή παροχή</a:t>
            </a:r>
          </a:p>
          <a:p>
            <a:pPr marL="401638" lvl="1" indent="15875" algn="just"/>
            <a:r>
              <a:rPr lang="el-GR" b="1" dirty="0" smtClean="0"/>
              <a:t>21202</a:t>
            </a:r>
            <a:r>
              <a:rPr lang="el-GR" dirty="0" smtClean="0"/>
              <a:t> </a:t>
            </a:r>
            <a:r>
              <a:rPr lang="el-GR" b="1" dirty="0" smtClean="0"/>
              <a:t>Πρόσθετες αποδοχές τακτικών υπαλλήλων</a:t>
            </a:r>
            <a:r>
              <a:rPr lang="el-GR" dirty="0" smtClean="0"/>
              <a:t> </a:t>
            </a:r>
            <a:endParaRPr lang="el-GR" dirty="0" smtClean="0">
              <a:ea typeface="MS Mincho"/>
              <a:cs typeface="Times New Roman"/>
            </a:endParaRPr>
          </a:p>
          <a:p>
            <a:pPr marL="1588" indent="15875" algn="just"/>
            <a:endParaRPr lang="el-GR" dirty="0" smtClean="0">
              <a:ea typeface="MS Mincho"/>
              <a:cs typeface="Times New Roman"/>
            </a:endParaRPr>
          </a:p>
          <a:p>
            <a:endParaRPr lang="el-G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l-GR" sz="3200" dirty="0"/>
              <a:t> </a:t>
            </a:r>
            <a:r>
              <a:rPr lang="el-GR" sz="2800" b="1" dirty="0" smtClean="0">
                <a:solidFill>
                  <a:schemeClr val="tx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ΤΡΟΠΟΠΟΙΗΣΕΙΣ ΚΡΑΤΙΚΟΥ ΠΡΟΫΠΟΛΟΓΙΣΜΟΥ</a:t>
            </a:r>
            <a:endParaRPr lang="el-GR" sz="2800" b="1" dirty="0">
              <a:solidFill>
                <a:schemeClr val="tx1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97416" cy="40386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l-GR" sz="3600" dirty="0" smtClean="0">
                <a:ea typeface="Segoe UI" pitchFamily="34" charset="0"/>
                <a:cs typeface="Segoe UI" pitchFamily="34" charset="0"/>
              </a:rPr>
              <a:t>Μεταφορά των πιστώσεων υπό κατανομή σε άλλες κατηγορίες δαπανών (π.χ. Αποθεματικό)</a:t>
            </a:r>
            <a:endParaRPr lang="el-GR" sz="3600" dirty="0">
              <a:ea typeface="Segoe UI" pitchFamily="34" charset="0"/>
              <a:cs typeface="Segoe UI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l-GR" sz="3600" dirty="0">
              <a:ea typeface="Segoe UI" pitchFamily="34" charset="0"/>
              <a:cs typeface="Segoe UI" pitchFamily="34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l-GR" sz="3600" dirty="0">
                <a:ea typeface="Segoe UI" pitchFamily="34" charset="0"/>
                <a:cs typeface="Segoe UI" pitchFamily="34" charset="0"/>
              </a:rPr>
              <a:t> </a:t>
            </a:r>
            <a:r>
              <a:rPr lang="el-GR" sz="3600" dirty="0" smtClean="0">
                <a:ea typeface="Segoe UI" pitchFamily="34" charset="0"/>
                <a:cs typeface="Segoe UI" pitchFamily="34" charset="0"/>
              </a:rPr>
              <a:t>Συμπληρωματικός προϋπολογισμός (Νόμος)</a:t>
            </a:r>
          </a:p>
          <a:p>
            <a:pPr>
              <a:lnSpc>
                <a:spcPct val="80000"/>
              </a:lnSpc>
              <a:buNone/>
            </a:pPr>
            <a:endParaRPr lang="el-GR" sz="3600" dirty="0" smtClean="0">
              <a:ea typeface="Segoe UI" pitchFamily="34" charset="0"/>
              <a:cs typeface="Segoe UI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l-GR" sz="3600" dirty="0" smtClean="0">
                <a:ea typeface="Segoe UI" pitchFamily="34" charset="0"/>
                <a:cs typeface="Segoe UI" pitchFamily="34" charset="0"/>
              </a:rPr>
              <a:t>Εγγραφή </a:t>
            </a:r>
            <a:r>
              <a:rPr lang="el-GR" sz="3600" dirty="0">
                <a:ea typeface="Segoe UI" pitchFamily="34" charset="0"/>
                <a:cs typeface="Segoe UI" pitchFamily="34" charset="0"/>
              </a:rPr>
              <a:t>πιστώσεων «εις ύψος»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l-GR" sz="2800" dirty="0">
              <a:ea typeface="Segoe UI" pitchFamily="34" charset="0"/>
              <a:cs typeface="Segoe UI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l-GR" sz="2800" dirty="0" smtClean="0">
              <a:solidFill>
                <a:srgbClr val="000000"/>
              </a:solidFill>
              <a:ea typeface="Segoe UI" pitchFamily="34" charset="0"/>
              <a:cs typeface="Segoe UI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l-GR" sz="2800" dirty="0" smtClean="0">
              <a:solidFill>
                <a:srgbClr val="000000"/>
              </a:solidFill>
              <a:ea typeface="Segoe UI" pitchFamily="34" charset="0"/>
              <a:cs typeface="Segoe UI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el-GR" sz="2800" dirty="0">
              <a:solidFill>
                <a:srgbClr val="000000"/>
              </a:solidFill>
              <a:ea typeface="Segoe UI" pitchFamily="34" charset="0"/>
              <a:cs typeface="Segoe UI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l-G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304800" y="609600"/>
            <a:ext cx="86106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 smtClean="0">
                <a:latin typeface="Calibri" pitchFamily="34" charset="0"/>
              </a:rPr>
              <a:t>Περιεχόμενα Εισήγησης</a:t>
            </a:r>
          </a:p>
          <a:p>
            <a:endParaRPr lang="el-GR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l-GR" sz="3200" dirty="0" smtClean="0">
                <a:latin typeface="Calibri" pitchFamily="34" charset="0"/>
              </a:rPr>
              <a:t>Ιστοσελίδα Υπουργείου Οικονομικών</a:t>
            </a:r>
          </a:p>
          <a:p>
            <a:pPr>
              <a:buFont typeface="Arial" pitchFamily="34" charset="0"/>
              <a:buChar char="•"/>
            </a:pPr>
            <a:r>
              <a:rPr lang="el-GR" sz="3200" dirty="0" smtClean="0">
                <a:latin typeface="Calibri" pitchFamily="34" charset="0"/>
              </a:rPr>
              <a:t>Κρατικός Προϋπολογισμός</a:t>
            </a:r>
          </a:p>
          <a:p>
            <a:pPr>
              <a:buFont typeface="Arial" pitchFamily="34" charset="0"/>
              <a:buChar char="•"/>
            </a:pPr>
            <a:r>
              <a:rPr lang="el-GR" sz="3200" dirty="0" smtClean="0">
                <a:latin typeface="Calibri" pitchFamily="34" charset="0"/>
              </a:rPr>
              <a:t>Δαπάνες Κρατικού Προϋπολογισμού</a:t>
            </a:r>
          </a:p>
          <a:p>
            <a:pPr>
              <a:buFont typeface="Arial" pitchFamily="34" charset="0"/>
              <a:buChar char="•"/>
            </a:pPr>
            <a:r>
              <a:rPr lang="el-GR" sz="3200" dirty="0" smtClean="0">
                <a:latin typeface="Calibri" pitchFamily="34" charset="0"/>
              </a:rPr>
              <a:t>Δελτία Εκτέλεσης Κρατικού Προϋπολογισμού </a:t>
            </a:r>
          </a:p>
          <a:p>
            <a:endParaRPr lang="el-GR" b="1" dirty="0" smtClean="0">
              <a:latin typeface="Calibri" pitchFamily="34" charset="0"/>
            </a:endParaRPr>
          </a:p>
          <a:p>
            <a:endParaRPr lang="el-GR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/>
            </a:r>
            <a:br>
              <a:rPr lang="el-GR" dirty="0" smtClean="0"/>
            </a:br>
            <a:endParaRPr lang="el-GR" sz="27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533400" y="914400"/>
            <a:ext cx="8297416" cy="492514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endParaRPr lang="el-GR" b="1" dirty="0" smtClean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l-GR" sz="3600" dirty="0" smtClean="0">
                <a:ea typeface="Segoe UI" pitchFamily="34" charset="0"/>
                <a:cs typeface="Segoe UI" pitchFamily="34" charset="0"/>
              </a:rPr>
              <a:t>Ανακατανομή πιστώσεων</a:t>
            </a:r>
          </a:p>
          <a:p>
            <a:pPr lvl="1" algn="just">
              <a:buClr>
                <a:schemeClr val="accent2">
                  <a:lumMod val="75000"/>
                </a:schemeClr>
              </a:buClr>
            </a:pPr>
            <a:r>
              <a:rPr lang="el-GR" sz="2400" b="1" dirty="0" smtClean="0"/>
              <a:t>Εντός Μείζονος Κατηγορίας του Φορέα: </a:t>
            </a:r>
            <a:r>
              <a:rPr lang="el-GR" sz="2400" dirty="0" smtClean="0"/>
              <a:t>Απόφαση </a:t>
            </a:r>
            <a:r>
              <a:rPr lang="el-GR" sz="2400" dirty="0" err="1" smtClean="0"/>
              <a:t>διατάκτη</a:t>
            </a:r>
            <a:r>
              <a:rPr lang="el-GR" sz="2400" dirty="0" smtClean="0"/>
              <a:t>, χωρίς να μεταβληθούν τα ανώτατα όρια του φορέα (π.χ. μεταφορά από ΑΛΕ δαπάνης ύδρευσης σε ΑΛΕ δαπάνης ηλεκτρικής ενέργειας - κατηγορία 24) </a:t>
            </a:r>
          </a:p>
          <a:p>
            <a:pPr lvl="1" algn="just">
              <a:buClr>
                <a:schemeClr val="accent2">
                  <a:lumMod val="75000"/>
                </a:schemeClr>
              </a:buClr>
            </a:pPr>
            <a:r>
              <a:rPr lang="el-GR" sz="2400" b="1" dirty="0" smtClean="0"/>
              <a:t>Μεταξύ Μειζόνων Κατηγοριών εντός του Υπουργείου: </a:t>
            </a:r>
            <a:r>
              <a:rPr lang="el-GR" sz="2400" dirty="0" smtClean="0"/>
              <a:t>Απόφαση Υπουργού</a:t>
            </a:r>
            <a:r>
              <a:rPr lang="en-US" sz="2400" dirty="0" smtClean="0"/>
              <a:t> </a:t>
            </a:r>
            <a:r>
              <a:rPr lang="el-GR" sz="2400" dirty="0" smtClean="0"/>
              <a:t>Οικονομικών, ύστερα από πρόταση </a:t>
            </a:r>
            <a:r>
              <a:rPr lang="el-GR" sz="2400" dirty="0" err="1" smtClean="0"/>
              <a:t>διατάκτη</a:t>
            </a:r>
            <a:r>
              <a:rPr lang="el-GR" sz="2400" dirty="0" smtClean="0"/>
              <a:t> και σύμφωνη γνώμη Προϊσταμένου Γενικής Διεύθυνσης Οικονομικών Υπηρεσιών (ΓΔΟΥ). π.χ. μεταφορά από ΑΛΕ δαπάνης ύδρευσης σε ΑΛΕ μισθοδοσίας – από κατηγορία 24 σε κατηγορία 21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el-GR" sz="1400" b="1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l-GR" sz="1400" b="1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l-GR" sz="1400" b="1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sz="1400" b="1" dirty="0" smtClean="0"/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b="1" dirty="0" smtClean="0"/>
              <a:t>	</a:t>
            </a:r>
            <a:endParaRPr lang="el-GR" sz="1400" b="1" dirty="0" smtClean="0"/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en-US" sz="1400" b="1" dirty="0" smtClean="0"/>
          </a:p>
        </p:txBody>
      </p:sp>
      <p:sp>
        <p:nvSpPr>
          <p:cNvPr id="4" name="1 - Τίτλος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l-GR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ΤΡΟΠΟΠΟΙΗΣΕΙΣ ΚΡΑΤΙΚΟΥ ΠΡΟΫΠΟΛΟΓΙΣΜΟΥ</a:t>
            </a:r>
            <a:endParaRPr kumimoji="0" lang="el-GR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body" idx="4294967295"/>
          </p:nvPr>
        </p:nvSpPr>
        <p:spPr>
          <a:xfrm>
            <a:off x="304800" y="228600"/>
            <a:ext cx="8610600" cy="5943600"/>
          </a:xfrm>
          <a:noFill/>
        </p:spPr>
        <p:txBody>
          <a:bodyPr lIns="90488" tIns="44450" rIns="90488" bIns="44450"/>
          <a:lstStyle/>
          <a:p>
            <a:pPr algn="ctr" eaLnBrk="1" hangingPunct="1">
              <a:buNone/>
            </a:pPr>
            <a:r>
              <a:rPr lang="el-GR" altLang="el-GR" b="1" dirty="0" smtClean="0"/>
              <a:t>ΔΕΛΤΙΑ ΕΚΤΕΛΕΣΗΣ ΠΡΟΥΠΟΛΟΓΙΣΜΟΥ</a:t>
            </a:r>
          </a:p>
          <a:p>
            <a:pPr algn="just" eaLnBrk="1" hangingPunct="1"/>
            <a:endParaRPr lang="el-GR" altLang="el-GR" dirty="0" smtClean="0"/>
          </a:p>
          <a:p>
            <a:pPr algn="just" eaLnBrk="1" hangingPunct="1"/>
            <a:r>
              <a:rPr lang="el-GR" altLang="el-GR" dirty="0" smtClean="0"/>
              <a:t>Μηνιαίο </a:t>
            </a:r>
            <a:r>
              <a:rPr lang="el-GR" altLang="el-GR" dirty="0"/>
              <a:t>Δελτίο Εκτέλεσης </a:t>
            </a:r>
            <a:r>
              <a:rPr lang="el-GR" altLang="el-GR" dirty="0" smtClean="0"/>
              <a:t>ΚΠ</a:t>
            </a:r>
            <a:endParaRPr lang="el-GR" altLang="el-GR" dirty="0"/>
          </a:p>
          <a:p>
            <a:pPr algn="just" eaLnBrk="1" hangingPunct="1"/>
            <a:r>
              <a:rPr lang="el-GR" altLang="el-GR" dirty="0" smtClean="0"/>
              <a:t>Τριμηνιαίο δελτίο παρακολούθησης </a:t>
            </a:r>
            <a:r>
              <a:rPr lang="el-GR" altLang="el-GR" dirty="0"/>
              <a:t>επίτευξης στόχων εκτέλεσης </a:t>
            </a:r>
            <a:r>
              <a:rPr lang="el-GR" altLang="el-GR" dirty="0" smtClean="0"/>
              <a:t>ΚΠ</a:t>
            </a:r>
            <a:endParaRPr lang="el-GR" altLang="el-GR" dirty="0"/>
          </a:p>
          <a:p>
            <a:pPr algn="just" eaLnBrk="1" hangingPunct="1"/>
            <a:r>
              <a:rPr lang="el-GR" altLang="el-GR" dirty="0"/>
              <a:t>Τριμηνιαία παρακολούθηση επίτευξης στόχων </a:t>
            </a:r>
            <a:r>
              <a:rPr lang="el-GR" altLang="el-GR" dirty="0" smtClean="0"/>
              <a:t>ΝΠ &amp; ΔΕΚΟ με προϋπολογισμό άνω των 10 εκατ. ευρώ</a:t>
            </a:r>
            <a:endParaRPr lang="en-US" altLang="el-GR" dirty="0"/>
          </a:p>
          <a:p>
            <a:pPr algn="just" eaLnBrk="1" hangingPunct="1"/>
            <a:endParaRPr lang="en-US" altLang="el-GR" dirty="0"/>
          </a:p>
          <a:p>
            <a:pPr algn="just" eaLnBrk="1" hangingPunct="1"/>
            <a:endParaRPr lang="el-GR" altLang="el-GR" dirty="0"/>
          </a:p>
          <a:p>
            <a:pPr algn="just" eaLnBrk="1" hangingPunct="1">
              <a:buFont typeface="Arial" charset="0"/>
              <a:buNone/>
            </a:pPr>
            <a:endParaRPr lang="el-GR" altLang="el-GR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143005" y="304803"/>
            <a:ext cx="7032625" cy="5000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 sz="4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body" idx="4294967295"/>
          </p:nvPr>
        </p:nvSpPr>
        <p:spPr>
          <a:xfrm>
            <a:off x="304800" y="228600"/>
            <a:ext cx="8382000" cy="6400800"/>
          </a:xfrm>
          <a:noFill/>
        </p:spPr>
        <p:txBody>
          <a:bodyPr lIns="90488" tIns="44450" rIns="90488" bIns="44450"/>
          <a:lstStyle/>
          <a:p>
            <a:pPr marL="0" indent="0" algn="ctr" eaLnBrk="1" hangingPunct="1">
              <a:buFont typeface="Arial" charset="0"/>
              <a:buNone/>
            </a:pPr>
            <a:r>
              <a:rPr lang="el-GR" altLang="el-GR" sz="2800" b="1" dirty="0"/>
              <a:t>Μηνιαίο Δελτίο Εκτέλεσης </a:t>
            </a:r>
            <a:r>
              <a:rPr lang="el-GR" altLang="el-GR" sz="2800" b="1" dirty="0" smtClean="0"/>
              <a:t>ΚΠ</a:t>
            </a:r>
          </a:p>
          <a:p>
            <a:pPr marL="0" indent="0" algn="just" eaLnBrk="1" hangingPunct="1"/>
            <a:r>
              <a:rPr lang="el-GR" altLang="el-GR" sz="2800" dirty="0" smtClean="0"/>
              <a:t>Τα στοιχεία εμφανίζονται σωρευτικά (από την αρχή του έτους έως και τον μήνα αναφοράς) και δημοσιεύεται στις 15 του επόμενου μήνα (προσωρινό) και στις 25 (οριστικό) </a:t>
            </a:r>
          </a:p>
          <a:p>
            <a:pPr marL="0" indent="0" algn="just" eaLnBrk="1" hangingPunct="1"/>
            <a:r>
              <a:rPr lang="el-GR" altLang="el-GR" sz="2800" dirty="0" smtClean="0"/>
              <a:t>Δημοσιεύεται στα Ελληνικά και στα Αγγλικά</a:t>
            </a:r>
          </a:p>
          <a:p>
            <a:pPr marL="0" indent="0" algn="just" eaLnBrk="1" hangingPunct="1"/>
            <a:r>
              <a:rPr lang="el-GR" altLang="el-GR" sz="2800" dirty="0" smtClean="0"/>
              <a:t>Τροποποιημένη Ταμειακή Βάση (π.χ. Δαπάνη μισθοδοσίας, πληρωμές σε ΔΟΥ)</a:t>
            </a:r>
          </a:p>
          <a:p>
            <a:pPr marL="0" indent="0" algn="just" eaLnBrk="1" hangingPunct="1"/>
            <a:r>
              <a:rPr lang="el-GR" altLang="el-GR" sz="2800" dirty="0" smtClean="0"/>
              <a:t>Ισοζύγιο Κρατικού Προϋπολογισμού</a:t>
            </a:r>
          </a:p>
          <a:p>
            <a:pPr marL="0" indent="0" algn="just" eaLnBrk="1" hangingPunct="1"/>
            <a:r>
              <a:rPr lang="el-GR" altLang="el-GR" sz="2800" dirty="0" smtClean="0"/>
              <a:t>Πρωτογενές αποτέλεσμα κρατικού Προϋπολογισμού (πλην τόκων)</a:t>
            </a:r>
          </a:p>
          <a:p>
            <a:pPr marL="0" indent="0" algn="just" eaLnBrk="1" hangingPunct="1"/>
            <a:r>
              <a:rPr lang="el-GR" altLang="el-GR" sz="2800" dirty="0" smtClean="0"/>
              <a:t>Χρηματοοικονομικές συναλλαγές</a:t>
            </a:r>
          </a:p>
          <a:p>
            <a:pPr marL="0" indent="0" algn="just" eaLnBrk="1" hangingPunct="1"/>
            <a:endParaRPr lang="el-GR" altLang="el-GR" sz="2800" dirty="0" smtClean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143005" y="304803"/>
            <a:ext cx="7032625" cy="5000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 sz="4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body" idx="4294967295"/>
          </p:nvPr>
        </p:nvSpPr>
        <p:spPr>
          <a:xfrm>
            <a:off x="152400" y="152400"/>
            <a:ext cx="8610600" cy="6553200"/>
          </a:xfrm>
          <a:noFill/>
        </p:spPr>
        <p:txBody>
          <a:bodyPr lIns="90488" tIns="44450" rIns="90488" bIns="44450"/>
          <a:lstStyle/>
          <a:p>
            <a:pPr marL="0" indent="0" algn="ctr" eaLnBrk="1" hangingPunct="1">
              <a:buFont typeface="Arial" charset="0"/>
              <a:buNone/>
            </a:pPr>
            <a:r>
              <a:rPr lang="el-GR" altLang="el-GR" sz="2800" b="1" dirty="0"/>
              <a:t>Μηνιαίο Δελτίο Εκτέλεσης Κρατικού Προϋπολογισμού</a:t>
            </a:r>
          </a:p>
          <a:p>
            <a:pPr marL="0" indent="0" algn="just" eaLnBrk="1" hangingPunct="1"/>
            <a:r>
              <a:rPr lang="el-GR" altLang="el-GR" dirty="0" smtClean="0"/>
              <a:t>Σύγκριση εκτέλεσης με </a:t>
            </a:r>
            <a:r>
              <a:rPr lang="el-GR" altLang="el-GR" dirty="0"/>
              <a:t>προβλέψεις </a:t>
            </a:r>
            <a:r>
              <a:rPr lang="el-GR" altLang="el-GR" dirty="0" smtClean="0"/>
              <a:t>προϋπολογισμού (ή ΜΠΔΣ)  </a:t>
            </a:r>
            <a:r>
              <a:rPr lang="el-GR" altLang="el-GR" dirty="0"/>
              <a:t>τρέχοντος </a:t>
            </a:r>
            <a:r>
              <a:rPr lang="el-GR" altLang="el-GR" dirty="0" smtClean="0"/>
              <a:t>έτους για την περίοδο αναφοράς</a:t>
            </a:r>
          </a:p>
          <a:p>
            <a:pPr marL="0" indent="0" algn="just" eaLnBrk="1" hangingPunct="1"/>
            <a:r>
              <a:rPr lang="el-GR" altLang="el-GR" dirty="0" smtClean="0"/>
              <a:t>Απολογιστικά στοιχεία προηγούμενου έτους </a:t>
            </a:r>
            <a:r>
              <a:rPr lang="el-GR" altLang="el-GR" dirty="0"/>
              <a:t>(ετήσια &amp; περιόδου αναφοράς</a:t>
            </a:r>
            <a:r>
              <a:rPr lang="el-GR" altLang="el-GR" dirty="0" smtClean="0"/>
              <a:t>)</a:t>
            </a:r>
          </a:p>
          <a:p>
            <a:pPr marL="0" indent="0" algn="just" eaLnBrk="1" hangingPunct="1"/>
            <a:r>
              <a:rPr lang="el-GR" altLang="el-GR" dirty="0" smtClean="0"/>
              <a:t>Ετήσιες προβλέψεις</a:t>
            </a:r>
            <a:r>
              <a:rPr lang="en-US" altLang="el-GR" dirty="0" smtClean="0"/>
              <a:t> </a:t>
            </a:r>
            <a:r>
              <a:rPr lang="el-GR" altLang="el-GR" dirty="0" smtClean="0"/>
              <a:t>προϋπολογισμού (ή ΜΠΔΣ)  τρέχοντος έτους</a:t>
            </a:r>
            <a:endParaRPr lang="el-GR" altLang="el-GR" dirty="0"/>
          </a:p>
          <a:p>
            <a:pPr marL="0" indent="0" algn="just" eaLnBrk="1" hangingPunct="1"/>
            <a:r>
              <a:rPr lang="el-GR" altLang="el-GR" dirty="0" smtClean="0"/>
              <a:t>Μαζί με το δελτίο δημοσιεύεται κείμενο με αναφορά και ερμηνεία των κυριότερων αποκλίσεων</a:t>
            </a:r>
            <a:endParaRPr lang="el-GR" altLang="el-GR" dirty="0"/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buClr>
                <a:srgbClr val="5C3ABA"/>
              </a:buClr>
              <a:buSzPct val="95000"/>
              <a:buFont typeface="Arial" charset="0"/>
              <a:buNone/>
            </a:pPr>
            <a:endParaRPr lang="el-GR" altLang="el-GR" sz="2800" dirty="0"/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buClr>
                <a:srgbClr val="5C3ABA"/>
              </a:buClr>
              <a:buSzPct val="95000"/>
              <a:buFont typeface="Arial" charset="0"/>
              <a:buNone/>
            </a:pPr>
            <a:r>
              <a:rPr lang="el-GR" altLang="el-GR" sz="2800" dirty="0"/>
              <a:t>	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buClr>
                <a:srgbClr val="5C3ABA"/>
              </a:buClr>
              <a:buSzPct val="95000"/>
              <a:buFont typeface="Arial" charset="0"/>
              <a:buNone/>
            </a:pPr>
            <a:endParaRPr lang="el-GR" altLang="el-GR" sz="2800" dirty="0"/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buClr>
                <a:srgbClr val="5C3ABA"/>
              </a:buClr>
              <a:buSzPct val="95000"/>
              <a:buFont typeface="Arial" charset="0"/>
              <a:buNone/>
            </a:pPr>
            <a:endParaRPr lang="el-GR" altLang="el-GR" sz="2800" dirty="0"/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buClr>
                <a:srgbClr val="5C3ABA"/>
              </a:buClr>
              <a:buSzPct val="95000"/>
              <a:buFont typeface="Wingdings" pitchFamily="2" charset="2"/>
              <a:buChar char="Ø"/>
            </a:pPr>
            <a:endParaRPr lang="el-GR" altLang="el-GR" sz="2800" dirty="0"/>
          </a:p>
          <a:p>
            <a:pPr marL="0" indent="0" algn="just" eaLnBrk="1" hangingPunct="1"/>
            <a:endParaRPr lang="el-GR" altLang="el-GR" sz="2800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143005" y="304803"/>
            <a:ext cx="7032625" cy="5000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 sz="4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714591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20517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172200" cy="684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59305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4294967295"/>
          </p:nvPr>
        </p:nvSpPr>
        <p:spPr>
          <a:xfrm>
            <a:off x="152400" y="152400"/>
            <a:ext cx="8915400" cy="5867400"/>
          </a:xfrm>
        </p:spPr>
        <p:txBody>
          <a:bodyPr>
            <a:normAutofit fontScale="77500" lnSpcReduction="20000"/>
          </a:bodyPr>
          <a:lstStyle/>
          <a:p>
            <a:pPr marL="0" indent="0" algn="ctr" eaLnBrk="1" hangingPunct="1">
              <a:buNone/>
            </a:pPr>
            <a:r>
              <a:rPr lang="el-GR" altLang="el-GR" sz="4100" b="1" dirty="0" smtClean="0"/>
              <a:t>Τριμηνιαίο δελτίο παρακολούθησης </a:t>
            </a:r>
          </a:p>
          <a:p>
            <a:pPr marL="0" indent="0" algn="ctr" eaLnBrk="1" hangingPunct="1">
              <a:buNone/>
            </a:pPr>
            <a:r>
              <a:rPr lang="el-GR" altLang="el-GR" sz="4100" b="1" dirty="0" smtClean="0"/>
              <a:t>επίτευξης στόχων εκτέλεσης ΚΠ</a:t>
            </a:r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2400" dirty="0" smtClean="0">
                <a:cs typeface="Times New Roman" pitchFamily="18" charset="0"/>
              </a:rPr>
              <a:t>Σύγκριση δαπανών φορέων ΚΔ σε τριμηνιαία βάση (</a:t>
            </a:r>
            <a:r>
              <a:rPr lang="el-GR" altLang="el-GR" sz="2400" dirty="0" smtClean="0"/>
              <a:t>σωρευτικά στοιχεία) με τους αντίστοιχους στόχους με βάση τα μνημόνια συνεργασίας</a:t>
            </a:r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2400" dirty="0" smtClean="0">
                <a:cs typeface="Times New Roman" pitchFamily="18" charset="0"/>
              </a:rPr>
              <a:t>Περιλαμβάνονται τα εξής ανά Υπουργείο / Φορέα ΚΔ: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Wingdings" pitchFamily="2" charset="2"/>
              <a:buChar char="Ø"/>
              <a:defRPr/>
            </a:pPr>
            <a:r>
              <a:rPr lang="el-GR" sz="2200" dirty="0" smtClean="0">
                <a:cs typeface="Times New Roman" pitchFamily="18" charset="0"/>
              </a:rPr>
              <a:t>ετήσιος προϋπολογισμός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Wingdings" pitchFamily="2" charset="2"/>
              <a:buChar char="Ø"/>
              <a:defRPr/>
            </a:pPr>
            <a:r>
              <a:rPr lang="el-GR" sz="2200" dirty="0" smtClean="0">
                <a:cs typeface="Times New Roman" pitchFamily="18" charset="0"/>
              </a:rPr>
              <a:t>στόχοι </a:t>
            </a:r>
            <a:r>
              <a:rPr lang="el-GR" sz="2200" dirty="0">
                <a:cs typeface="Times New Roman" pitchFamily="18" charset="0"/>
              </a:rPr>
              <a:t>για την περίοδο αναφοράς </a:t>
            </a:r>
            <a:r>
              <a:rPr lang="el-GR" sz="2200" dirty="0" smtClean="0">
                <a:cs typeface="Times New Roman" pitchFamily="18" charset="0"/>
              </a:rPr>
              <a:t>(μνημόνια συνεργασίας ΥΠΟΙΚ – Υπουργείων)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Wingdings" pitchFamily="2" charset="2"/>
              <a:buChar char="Ø"/>
              <a:defRPr/>
            </a:pPr>
            <a:r>
              <a:rPr lang="el-GR" sz="2200" dirty="0" smtClean="0">
                <a:cs typeface="Times New Roman" pitchFamily="18" charset="0"/>
              </a:rPr>
              <a:t> </a:t>
            </a:r>
            <a:r>
              <a:rPr lang="el-GR" sz="2200" dirty="0">
                <a:cs typeface="Times New Roman" pitchFamily="18" charset="0"/>
              </a:rPr>
              <a:t>οι πραγματοποιήσεις περιόδου </a:t>
            </a:r>
            <a:r>
              <a:rPr lang="el-GR" sz="2200" dirty="0" smtClean="0">
                <a:cs typeface="Times New Roman" pitchFamily="18" charset="0"/>
              </a:rPr>
              <a:t>αναφοράς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Wingdings" pitchFamily="2" charset="2"/>
              <a:buChar char="Ø"/>
              <a:defRPr/>
            </a:pPr>
            <a:r>
              <a:rPr lang="el-GR" sz="2200" dirty="0" smtClean="0">
                <a:cs typeface="Times New Roman" pitchFamily="18" charset="0"/>
              </a:rPr>
              <a:t>απλήρωτες / ληξιπρόθεσμες υποχρεώσεις 31/12 προηγούμενου έτους και η μεταβολή τους κατά την περίοδο αναφοράς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Wingdings" pitchFamily="2" charset="2"/>
              <a:buChar char="Ø"/>
              <a:defRPr/>
            </a:pPr>
            <a:r>
              <a:rPr lang="el-GR" sz="2200" dirty="0" smtClean="0">
                <a:cs typeface="Times New Roman" pitchFamily="18" charset="0"/>
              </a:rPr>
              <a:t>οι αποκλίσεις (ποσά &amp; ποσοστά)</a:t>
            </a:r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altLang="el-GR" sz="2400" dirty="0" smtClean="0"/>
              <a:t>Σε περιπτώσεις υπερβάσεων δαπανών άνω του 10%, παρέχονται από την αρμόδια ΓΔΟΥ στοιχεία για τις αιτίες αυτών. Οι αιτιολογήσεις αναφέρονται στο συνοδευτικό κείμενο του δελτίου</a:t>
            </a:r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2400" dirty="0" smtClean="0"/>
              <a:t> 2 πίνακες: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2200" dirty="0" smtClean="0"/>
              <a:t>Υπουργεία / Φορείς / ΑΔΑ με π/υ μεγαλύτερο των 10 εκατ. ευρώ 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2200" dirty="0" smtClean="0"/>
              <a:t>ΑΔΑ με π/υ μικρότερο των 10 εκατ. ευρώ </a:t>
            </a:r>
            <a:endParaRPr lang="el-GR" altLang="el-GR" sz="2200" dirty="0" smtClean="0"/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None/>
              <a:defRPr/>
            </a:pPr>
            <a:endParaRPr lang="el-GR" sz="2400" dirty="0">
              <a:cs typeface="Times New Roman" pitchFamily="18" charset="0"/>
            </a:endParaRPr>
          </a:p>
          <a:p>
            <a:pPr marL="0" indent="0">
              <a:buClr>
                <a:srgbClr val="5C3ABA"/>
              </a:buClr>
              <a:buSzPct val="95000"/>
              <a:buFont typeface="Arial" charset="0"/>
              <a:buNone/>
              <a:defRPr/>
            </a:pPr>
            <a:endParaRPr lang="el-GR" b="1" dirty="0">
              <a:solidFill>
                <a:srgbClr val="002060"/>
              </a:solidFill>
              <a:cs typeface="Times New Roman" pitchFamily="18" charset="0"/>
            </a:endParaRPr>
          </a:p>
          <a:p>
            <a:pPr marL="0" indent="0">
              <a:buClr>
                <a:srgbClr val="5C3ABA"/>
              </a:buClr>
              <a:buSzPct val="95000"/>
              <a:buFont typeface="Wingdings" pitchFamily="2" charset="2"/>
              <a:buChar char="v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361113" cy="676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body" idx="4294967295"/>
          </p:nvPr>
        </p:nvSpPr>
        <p:spPr>
          <a:xfrm>
            <a:off x="228600" y="228600"/>
            <a:ext cx="8610600" cy="6477000"/>
          </a:xfrm>
          <a:noFill/>
        </p:spPr>
        <p:txBody>
          <a:bodyPr lIns="90488" tIns="44450" rIns="90488" bIns="44450"/>
          <a:lstStyle/>
          <a:p>
            <a:pPr algn="ctr" eaLnBrk="1" hangingPunct="1">
              <a:buFont typeface="Arial" charset="0"/>
              <a:buNone/>
            </a:pPr>
            <a:r>
              <a:rPr lang="el-GR" altLang="el-GR" b="1" dirty="0"/>
              <a:t>Ιστοσελίδα του Υπουργείου Οικονομικών</a:t>
            </a:r>
            <a:endParaRPr lang="en-US" altLang="el-GR" b="1" dirty="0"/>
          </a:p>
          <a:p>
            <a:pPr algn="ctr" eaLnBrk="1" hangingPunct="1">
              <a:buNone/>
            </a:pPr>
            <a:r>
              <a:rPr lang="en-US" altLang="el-GR" dirty="0" smtClean="0">
                <a:hlinkClick r:id="rId3"/>
              </a:rPr>
              <a:t>www.minfin.gr</a:t>
            </a:r>
            <a:endParaRPr lang="el-GR" altLang="el-GR" dirty="0" smtClean="0"/>
          </a:p>
          <a:p>
            <a:pPr algn="ctr" eaLnBrk="1" hangingPunct="1">
              <a:buNone/>
            </a:pPr>
            <a:r>
              <a:rPr lang="el-GR" altLang="el-GR" dirty="0" smtClean="0"/>
              <a:t>Εκδόσεις / Αναφορές .... Οικονομικά στοιχεία</a:t>
            </a:r>
          </a:p>
          <a:p>
            <a:pPr eaLnBrk="1" hangingPunct="1">
              <a:buFont typeface="Arial" charset="0"/>
              <a:buNone/>
            </a:pPr>
            <a:endParaRPr lang="en-US" altLang="el-GR" b="1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143005" y="304803"/>
            <a:ext cx="7032625" cy="5000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 sz="4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881095"/>
            <a:ext cx="6926733" cy="476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4294967295"/>
          </p:nvPr>
        </p:nvSpPr>
        <p:spPr>
          <a:xfrm>
            <a:off x="152400" y="152400"/>
            <a:ext cx="8839200" cy="5867400"/>
          </a:xfrm>
        </p:spPr>
        <p:txBody>
          <a:bodyPr>
            <a:normAutofit fontScale="47500" lnSpcReduction="20000"/>
          </a:bodyPr>
          <a:lstStyle/>
          <a:p>
            <a:pPr marL="0" indent="0" algn="ctr" eaLnBrk="1" hangingPunct="1">
              <a:buNone/>
            </a:pPr>
            <a:r>
              <a:rPr lang="el-GR" altLang="el-GR" sz="5800" b="1" dirty="0" smtClean="0"/>
              <a:t>Τριμηνιαία παρακολούθηση επίτευξης στόχων ΝΠ &amp; ΔΕΚΟ με προϋπολογισμό άνω των 10 εκατ. ευρώ</a:t>
            </a:r>
            <a:endParaRPr lang="en-US" altLang="el-GR" sz="5800" b="1" dirty="0" smtClean="0"/>
          </a:p>
          <a:p>
            <a:endParaRPr lang="el-GR" dirty="0" smtClean="0">
              <a:cs typeface="Times New Roman" pitchFamily="18" charset="0"/>
            </a:endParaRPr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4000" dirty="0" smtClean="0">
                <a:cs typeface="Times New Roman" pitchFamily="18" charset="0"/>
              </a:rPr>
              <a:t>Σύγκριση αποτελέσματος (έσοδα – δαπάνες) σε τριμηνιαία βάση (</a:t>
            </a:r>
            <a:r>
              <a:rPr lang="el-GR" altLang="el-GR" sz="4000" dirty="0" smtClean="0">
                <a:cs typeface="Times New Roman" pitchFamily="18" charset="0"/>
              </a:rPr>
              <a:t>σωρευτικά στοιχεία) με τους αντίστοιχους στόχους</a:t>
            </a:r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4000" dirty="0" smtClean="0">
                <a:cs typeface="Times New Roman" pitchFamily="18" charset="0"/>
              </a:rPr>
              <a:t>Περιλαμβάνονται τα εξής στοιχεία ανά Φορέα: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800" dirty="0" smtClean="0">
                <a:cs typeface="Times New Roman" pitchFamily="18" charset="0"/>
              </a:rPr>
              <a:t>νομική μορφή (ΝΠΔΔ / ΝΠΙΔ)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800" dirty="0" smtClean="0">
                <a:cs typeface="Times New Roman" pitchFamily="18" charset="0"/>
              </a:rPr>
              <a:t>ετήσιος προϋπολογισμός (έσοδα / δαπάνες / αποτέλεσμα)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800" dirty="0" smtClean="0">
                <a:cs typeface="Times New Roman" pitchFamily="18" charset="0"/>
              </a:rPr>
              <a:t>στόχοι </a:t>
            </a:r>
            <a:r>
              <a:rPr lang="el-GR" sz="3800" dirty="0">
                <a:cs typeface="Times New Roman" pitchFamily="18" charset="0"/>
              </a:rPr>
              <a:t>για την περίοδο αναφοράς </a:t>
            </a:r>
            <a:r>
              <a:rPr lang="el-GR" sz="3800" dirty="0" smtClean="0">
                <a:cs typeface="Times New Roman" pitchFamily="18" charset="0"/>
              </a:rPr>
              <a:t>(έσοδα / δαπάνες / αποτέλεσμα)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800" dirty="0" smtClean="0">
                <a:cs typeface="Times New Roman" pitchFamily="18" charset="0"/>
              </a:rPr>
              <a:t> </a:t>
            </a:r>
            <a:r>
              <a:rPr lang="el-GR" sz="3800" dirty="0">
                <a:cs typeface="Times New Roman" pitchFamily="18" charset="0"/>
              </a:rPr>
              <a:t>οι πραγματοποιήσεις περιόδου </a:t>
            </a:r>
            <a:r>
              <a:rPr lang="el-GR" sz="3800" dirty="0" smtClean="0">
                <a:cs typeface="Times New Roman" pitchFamily="18" charset="0"/>
              </a:rPr>
              <a:t>αναφοράς (έσοδα / δαπάνες / αποτέλεσμα)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800" dirty="0" smtClean="0">
                <a:cs typeface="Times New Roman" pitchFamily="18" charset="0"/>
              </a:rPr>
              <a:t>διαφορά εσόδων και δαπανών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800" dirty="0" smtClean="0">
                <a:cs typeface="Times New Roman" pitchFamily="18" charset="0"/>
              </a:rPr>
              <a:t>οι </a:t>
            </a:r>
            <a:r>
              <a:rPr lang="el-GR" sz="3800" dirty="0">
                <a:cs typeface="Times New Roman" pitchFamily="18" charset="0"/>
              </a:rPr>
              <a:t>αποκλίσεις </a:t>
            </a:r>
            <a:r>
              <a:rPr lang="el-GR" sz="3800" dirty="0" smtClean="0">
                <a:cs typeface="Times New Roman" pitchFamily="18" charset="0"/>
              </a:rPr>
              <a:t>(ποσά)</a:t>
            </a:r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altLang="el-GR" sz="3600" dirty="0" smtClean="0">
                <a:ea typeface="+mn-ea"/>
                <a:cs typeface="Times New Roman" pitchFamily="18" charset="0"/>
              </a:rPr>
              <a:t>Σε περιπτώσεις αρνητικών αποκλίσεων στο αποτέλεσμα άνω του 10%, παρέχονται από την αρμόδια ΓΔΟΥ στοιχεία για τις αιτίες αυτών. Οι αιτιολογήσεις αναφέρονται στο συνοδευτικό κείμενο του δελτίου</a:t>
            </a:r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600" dirty="0" smtClean="0">
                <a:ea typeface="+mn-ea"/>
                <a:cs typeface="Times New Roman" pitchFamily="18" charset="0"/>
              </a:rPr>
              <a:t> 3 πίνακες: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800" dirty="0" smtClean="0"/>
              <a:t>ΝΠ και ΑΔΑ (ΦΓΚ) </a:t>
            </a:r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800" dirty="0" smtClean="0"/>
              <a:t>ΔΕΚΟ και ΝΠΙΔ ΓΚ του Κεφ. Α΄ του Ν. 3429/2005</a:t>
            </a:r>
            <a:endParaRPr lang="el-GR" sz="4200" dirty="0" smtClean="0"/>
          </a:p>
          <a:p>
            <a:pPr marL="656082" lvl="2" indent="0" algn="just" defTabSz="540000">
              <a:lnSpc>
                <a:spcPct val="130000"/>
              </a:lnSpc>
              <a:spcBef>
                <a:spcPts val="0"/>
              </a:spcBef>
              <a:buSzPct val="95000"/>
              <a:buFont typeface="Arial" pitchFamily="34" charset="0"/>
              <a:buChar char="•"/>
              <a:defRPr/>
            </a:pPr>
            <a:r>
              <a:rPr lang="el-GR" sz="3800" dirty="0" smtClean="0"/>
              <a:t>Φορείς  Κοινωνικού Προϋπολογισμού </a:t>
            </a:r>
            <a:endParaRPr lang="el-GR" altLang="el-GR" sz="4200" dirty="0" smtClean="0"/>
          </a:p>
          <a:p>
            <a:pPr marL="256032" lvl="1" indent="0" algn="just" defTabSz="540000">
              <a:lnSpc>
                <a:spcPct val="130000"/>
              </a:lnSpc>
              <a:spcBef>
                <a:spcPts val="0"/>
              </a:spcBef>
              <a:buSzPct val="95000"/>
              <a:buNone/>
              <a:defRPr/>
            </a:pPr>
            <a:endParaRPr lang="el-GR" sz="2400" dirty="0">
              <a:cs typeface="Times New Roman" pitchFamily="18" charset="0"/>
            </a:endParaRPr>
          </a:p>
          <a:p>
            <a:pPr marL="0" indent="0">
              <a:buClr>
                <a:srgbClr val="5C3ABA"/>
              </a:buClr>
              <a:buSzPct val="95000"/>
              <a:buFont typeface="Arial" charset="0"/>
              <a:buNone/>
              <a:defRPr/>
            </a:pPr>
            <a:endParaRPr lang="el-GR" b="1" dirty="0">
              <a:solidFill>
                <a:srgbClr val="002060"/>
              </a:solidFill>
              <a:cs typeface="Times New Roman" pitchFamily="18" charset="0"/>
            </a:endParaRPr>
          </a:p>
          <a:p>
            <a:pPr marL="0" indent="0">
              <a:buClr>
                <a:srgbClr val="5C3ABA"/>
              </a:buClr>
              <a:buSzPct val="95000"/>
              <a:buFont typeface="Wingdings" pitchFamily="2" charset="2"/>
              <a:buChar char="v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"/>
            <a:ext cx="911660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body" idx="4294967295"/>
          </p:nvPr>
        </p:nvSpPr>
        <p:spPr>
          <a:xfrm>
            <a:off x="228600" y="228600"/>
            <a:ext cx="8610600" cy="6477000"/>
          </a:xfrm>
          <a:noFill/>
        </p:spPr>
        <p:txBody>
          <a:bodyPr lIns="90488" tIns="44450" rIns="90488" bIns="44450"/>
          <a:lstStyle/>
          <a:p>
            <a:pPr algn="ctr" eaLnBrk="1" hangingPunct="1">
              <a:buFont typeface="Arial" charset="0"/>
              <a:buNone/>
            </a:pPr>
            <a:r>
              <a:rPr lang="el-GR" altLang="el-GR" b="1" dirty="0"/>
              <a:t>Ιστοσελίδα του Υπουργείου Οικονομικών</a:t>
            </a:r>
            <a:endParaRPr lang="en-US" altLang="el-GR" b="1" dirty="0"/>
          </a:p>
          <a:p>
            <a:pPr eaLnBrk="1" hangingPunct="1">
              <a:buFont typeface="Arial" charset="0"/>
              <a:buNone/>
            </a:pPr>
            <a:endParaRPr lang="en-US" altLang="el-GR" b="1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143005" y="304803"/>
            <a:ext cx="7032625" cy="5000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 sz="4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384" y="990600"/>
            <a:ext cx="8615084" cy="438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body" idx="4294967295"/>
          </p:nvPr>
        </p:nvSpPr>
        <p:spPr>
          <a:xfrm>
            <a:off x="228600" y="228600"/>
            <a:ext cx="8610600" cy="6477000"/>
          </a:xfrm>
          <a:noFill/>
        </p:spPr>
        <p:txBody>
          <a:bodyPr lIns="90488" tIns="44450" rIns="90488" bIns="44450"/>
          <a:lstStyle/>
          <a:p>
            <a:pPr algn="ctr" eaLnBrk="1" hangingPunct="1">
              <a:buFont typeface="Arial" charset="0"/>
              <a:buNone/>
            </a:pPr>
            <a:r>
              <a:rPr lang="el-GR" altLang="el-GR" b="1" dirty="0"/>
              <a:t>Ιστοσελίδα του Υπουργείου Οικονομικών</a:t>
            </a:r>
            <a:endParaRPr lang="en-US" altLang="el-GR" b="1" dirty="0"/>
          </a:p>
          <a:p>
            <a:pPr eaLnBrk="1" hangingPunct="1">
              <a:buFont typeface="Arial" charset="0"/>
              <a:buNone/>
            </a:pPr>
            <a:endParaRPr lang="en-US" altLang="el-GR" b="1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143005" y="304803"/>
            <a:ext cx="7032625" cy="5000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 sz="4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914400"/>
            <a:ext cx="869293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4294967295"/>
          </p:nvPr>
        </p:nvSpPr>
        <p:spPr>
          <a:xfrm>
            <a:off x="457200" y="1071546"/>
            <a:ext cx="8229600" cy="5143536"/>
          </a:xfrm>
        </p:spPr>
        <p:txBody>
          <a:bodyPr>
            <a:noAutofit/>
          </a:bodyPr>
          <a:lstStyle/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b="1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b="1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r>
              <a:rPr lang="el-GR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Τι είναι ο ετήσιος Κρατικός Προϋπολογισμός (ΚΠ);</a:t>
            </a: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r>
              <a:rPr lang="el-GR" sz="2400" dirty="0" smtClean="0">
                <a:latin typeface="Calibri" pitchFamily="34" charset="0"/>
                <a:cs typeface="Times New Roman" pitchFamily="18" charset="0"/>
              </a:rPr>
              <a:t>«</a:t>
            </a:r>
            <a:r>
              <a:rPr lang="el-GR" sz="2400" i="1" dirty="0" smtClean="0">
                <a:latin typeface="Calibri" pitchFamily="34" charset="0"/>
                <a:cs typeface="Times New Roman" pitchFamily="18" charset="0"/>
              </a:rPr>
              <a:t>Ο νόμος στον οποίο προσδιορίζονται τα δημόσια έσοδα που προβλέπεται να εισπραχθούν και καθορίζονται τα όρια των εξόδων του Κράτους, καθώς και οι πηγές χρηματοδότησης κάθε οικονομικού έτους</a:t>
            </a:r>
            <a:r>
              <a:rPr lang="el-GR" sz="2400" dirty="0" smtClean="0">
                <a:latin typeface="Calibri" pitchFamily="34" charset="0"/>
                <a:cs typeface="Times New Roman" pitchFamily="18" charset="0"/>
              </a:rPr>
              <a:t>»</a:t>
            </a:r>
            <a:endParaRPr lang="en-US" sz="24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r>
              <a:rPr lang="el-GR" sz="2000" i="1" dirty="0" smtClean="0">
                <a:latin typeface="Calibri" pitchFamily="34" charset="0"/>
                <a:cs typeface="Times New Roman" pitchFamily="18" charset="0"/>
              </a:rPr>
              <a:t>Άρθρο 52</a:t>
            </a:r>
            <a:r>
              <a:rPr lang="en-US" sz="2000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l-GR" sz="20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Ν. 4270/2014 «</a:t>
            </a:r>
            <a:r>
              <a:rPr lang="el-GR" sz="2000" i="1" dirty="0" smtClean="0"/>
              <a:t>Αρχές δημοσιονομικής διαχείρισης και εποπτείας (ενσωμάτωση της Οδηγίας 2011/85/ΕΕ) - δημόσιο λογιστικό και άλλες διατάξεις».</a:t>
            </a:r>
            <a:endParaRPr lang="el-GR" sz="2000" i="1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  <a:tabLst>
                <a:tab pos="355600" algn="l"/>
              </a:tabLst>
            </a:pPr>
            <a:endParaRPr lang="el-GR" sz="24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b="1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b="1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1 - Τίτλος"/>
          <p:cNvSpPr txBox="1">
            <a:spLocks/>
          </p:cNvSpPr>
          <p:nvPr/>
        </p:nvSpPr>
        <p:spPr>
          <a:xfrm>
            <a:off x="0" y="260648"/>
            <a:ext cx="9144000" cy="6334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6858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3600" b="1" kern="0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Κρατικός Προϋπολογισμός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body" idx="4294967295"/>
          </p:nvPr>
        </p:nvSpPr>
        <p:spPr>
          <a:xfrm>
            <a:off x="304800" y="228600"/>
            <a:ext cx="8610600" cy="6324600"/>
          </a:xfrm>
          <a:noFill/>
        </p:spPr>
        <p:txBody>
          <a:bodyPr lIns="90488" tIns="44450" rIns="90488" bIns="44450"/>
          <a:lstStyle/>
          <a:p>
            <a:pPr marL="0" indent="0" algn="ctr" eaLnBrk="1" hangingPunct="1">
              <a:buFont typeface="Arial" charset="0"/>
              <a:buNone/>
            </a:pPr>
            <a:endParaRPr lang="el-GR" altLang="el-GR" sz="2800" b="1" dirty="0" smtClean="0"/>
          </a:p>
          <a:p>
            <a:pPr marL="0" indent="0" algn="just" eaLnBrk="1" hangingPunct="1">
              <a:buFont typeface="Arial" charset="0"/>
              <a:buNone/>
            </a:pPr>
            <a:r>
              <a:rPr lang="el-GR" altLang="el-GR" sz="2800" b="1" dirty="0" smtClean="0"/>
              <a:t>Ο Κρατικός Προϋπολογισμός αφορά μόνο στο Κ</a:t>
            </a:r>
            <a:r>
              <a:rPr lang="el-GR" sz="2800" b="1" dirty="0" smtClean="0"/>
              <a:t>ράτος </a:t>
            </a:r>
            <a:r>
              <a:rPr lang="el-GR" sz="2800" b="1" dirty="0"/>
              <a:t>(Κεντρική Διοίκηση)</a:t>
            </a:r>
            <a:r>
              <a:rPr lang="el-GR" sz="2800" dirty="0"/>
              <a:t>: </a:t>
            </a:r>
            <a:endParaRPr lang="el-GR" sz="2800" dirty="0" smtClean="0"/>
          </a:p>
          <a:p>
            <a:pPr marL="0" indent="0" algn="just" eaLnBrk="1" hangingPunct="1">
              <a:buFont typeface="Arial" charset="0"/>
              <a:buNone/>
            </a:pPr>
            <a:endParaRPr lang="el-GR" sz="2800" dirty="0" smtClean="0"/>
          </a:p>
          <a:p>
            <a:pPr marL="0" indent="0" algn="just"/>
            <a:r>
              <a:rPr lang="el-GR" sz="2800" dirty="0" smtClean="0"/>
              <a:t>Προεδρία της Δημοκρατίας </a:t>
            </a:r>
            <a:endParaRPr lang="en-US" sz="2800" dirty="0" smtClean="0"/>
          </a:p>
          <a:p>
            <a:pPr marL="0" indent="0" algn="just"/>
            <a:r>
              <a:rPr lang="el-GR" sz="2800" dirty="0" smtClean="0"/>
              <a:t>Προεδρία της Κυβέρνησης</a:t>
            </a:r>
          </a:p>
          <a:p>
            <a:pPr marL="0" indent="0" algn="just"/>
            <a:r>
              <a:rPr lang="el-GR" sz="2800" dirty="0" smtClean="0"/>
              <a:t>Βουλή </a:t>
            </a:r>
          </a:p>
          <a:p>
            <a:pPr marL="0" indent="0" algn="just"/>
            <a:r>
              <a:rPr lang="el-GR" sz="2800" dirty="0" smtClean="0"/>
              <a:t>Υπουργεία </a:t>
            </a:r>
          </a:p>
          <a:p>
            <a:pPr marL="0" indent="0" algn="just"/>
            <a:r>
              <a:rPr lang="el-GR" sz="2800" dirty="0" smtClean="0"/>
              <a:t>Αποκεντρωμένες Διοικήσεις</a:t>
            </a:r>
          </a:p>
          <a:p>
            <a:pPr marL="0" indent="0" algn="just">
              <a:buNone/>
            </a:pPr>
            <a:endParaRPr lang="el-GR" sz="2400" i="1" dirty="0" smtClean="0"/>
          </a:p>
          <a:p>
            <a:pPr marL="0" indent="0" algn="just">
              <a:buNone/>
            </a:pPr>
            <a:r>
              <a:rPr lang="el-GR" sz="2400" i="1" dirty="0" smtClean="0"/>
              <a:t>Στα Υπουργεία περιλαμβάνονται και οι 16 Ανεξάρτητες Διοικητικές Αρχές (ΑΔΑ) που είναι Ε.Φ. των Υπουργείων (801), π.χ. ΑΑΔΕ (1023-801-0000000), ΑΣΕΠ.</a:t>
            </a:r>
            <a:endParaRPr lang="el-GR" sz="2400" i="1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143005" y="304803"/>
            <a:ext cx="7032625" cy="5000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 sz="4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body" idx="4294967295"/>
          </p:nvPr>
        </p:nvSpPr>
        <p:spPr>
          <a:xfrm>
            <a:off x="381000" y="0"/>
            <a:ext cx="8610600" cy="6705600"/>
          </a:xfrm>
          <a:noFill/>
        </p:spPr>
        <p:txBody>
          <a:bodyPr lIns="90488" tIns="44450" rIns="90488" bIns="44450"/>
          <a:lstStyle/>
          <a:p>
            <a:pPr marL="0" indent="0" algn="just">
              <a:buNone/>
            </a:pPr>
            <a:endParaRPr lang="el-GR" sz="2800" dirty="0" smtClean="0"/>
          </a:p>
          <a:p>
            <a:pPr marL="0" indent="0" algn="just">
              <a:buNone/>
            </a:pPr>
            <a:r>
              <a:rPr lang="el-GR" sz="2800" dirty="0" smtClean="0"/>
              <a:t>Δεν αφορά την υπόλοιπη </a:t>
            </a:r>
            <a:r>
              <a:rPr lang="el-GR" sz="2800" i="1" u="sng" dirty="0" smtClean="0"/>
              <a:t>Κεντρική Κυβέρνηση</a:t>
            </a:r>
            <a:r>
              <a:rPr lang="el-GR" sz="2800" i="1" dirty="0" smtClean="0"/>
              <a:t> </a:t>
            </a:r>
            <a:r>
              <a:rPr lang="el-GR" sz="2800" dirty="0" smtClean="0"/>
              <a:t>και τους </a:t>
            </a:r>
            <a:r>
              <a:rPr lang="el-GR" sz="2800" i="1" u="sng" dirty="0" smtClean="0"/>
              <a:t>Υποτομείς της Γενικής Κυβέρνησης (ΓΚ)</a:t>
            </a:r>
          </a:p>
          <a:p>
            <a:pPr marL="0" indent="0" algn="just"/>
            <a:r>
              <a:rPr lang="el-GR" sz="2800" b="1" dirty="0" smtClean="0"/>
              <a:t>Κεντρική Κυβέρνηση (πλην Κράτους)</a:t>
            </a:r>
            <a:r>
              <a:rPr lang="el-GR" sz="2800" dirty="0" smtClean="0"/>
              <a:t>: </a:t>
            </a:r>
          </a:p>
          <a:p>
            <a:pPr marL="400050" lvl="1" indent="0" algn="just"/>
            <a:r>
              <a:rPr lang="el-GR" sz="2400" dirty="0" smtClean="0"/>
              <a:t>ΝΠΔΔ &amp; ΝΠΙΔ </a:t>
            </a:r>
            <a:r>
              <a:rPr lang="el-GR" sz="2400" dirty="0"/>
              <a:t>που ελέγχονται και χρηματοδοτούνται από την Κεντρική </a:t>
            </a:r>
            <a:r>
              <a:rPr lang="el-GR" sz="2400" dirty="0" smtClean="0"/>
              <a:t>Διοίκηση (π.χ. Νοσοκομεία, ΑΕΙ, ΤΠΔ, ΗΔΙΚΑ, ΕΚΑΒ, ΕΟΦ) </a:t>
            </a:r>
          </a:p>
          <a:p>
            <a:pPr marL="400050" lvl="1" indent="0" algn="just"/>
            <a:r>
              <a:rPr lang="el-GR" sz="2400" dirty="0" smtClean="0"/>
              <a:t>ΑΚΑΓΕ </a:t>
            </a:r>
          </a:p>
          <a:p>
            <a:pPr marL="400050" lvl="1" indent="0" algn="just"/>
            <a:r>
              <a:rPr lang="el-GR" sz="2400" dirty="0" smtClean="0"/>
              <a:t>ΔΕΚΟ (π.χ. Αττικό Μετρό, ΟΣΕ, ΕΡΤ, ΕΟΤ).</a:t>
            </a:r>
          </a:p>
          <a:p>
            <a:pPr marL="400050" lvl="1" indent="0" algn="just"/>
            <a:r>
              <a:rPr lang="el-GR" sz="2400" dirty="0" smtClean="0"/>
              <a:t>ΑΔΑ με νομική προσωπικότητα (π.χ. ΕΛΣΤΑΤ, ΕΔΣ, ΑΠΑ, ΡΑΕ)</a:t>
            </a:r>
            <a:r>
              <a:rPr lang="el-GR" sz="1600" i="1" dirty="0" smtClean="0"/>
              <a:t>.</a:t>
            </a:r>
          </a:p>
          <a:p>
            <a:pPr marL="0" indent="0" algn="just"/>
            <a:r>
              <a:rPr lang="el-GR" sz="2800" b="1" dirty="0" smtClean="0"/>
              <a:t>Οργανισμοί Κοινωνικής Ασφάλισης (ΟΚΑ) </a:t>
            </a:r>
          </a:p>
          <a:p>
            <a:pPr marL="0" indent="0" algn="just"/>
            <a:r>
              <a:rPr lang="el-GR" sz="2800" b="1" dirty="0" smtClean="0"/>
              <a:t>Οργανισμοί Τοπικής Αυτοδιοίκησης (ΟΤΑ) </a:t>
            </a:r>
          </a:p>
          <a:p>
            <a:pPr marL="0" indent="0" algn="just"/>
            <a:endParaRPr lang="el-GR" sz="2000" i="1" dirty="0"/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143005" y="304803"/>
            <a:ext cx="7032625" cy="5000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>
              <a:defRPr/>
            </a:pPr>
            <a:endParaRPr lang="en-US" sz="42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229600" cy="5143536"/>
          </a:xfrm>
        </p:spPr>
        <p:txBody>
          <a:bodyPr>
            <a:noAutofit/>
          </a:bodyPr>
          <a:lstStyle/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r>
              <a:rPr lang="el-GR" sz="2000" dirty="0" smtClean="0">
                <a:latin typeface="Calibri" pitchFamily="34" charset="0"/>
                <a:cs typeface="Times New Roman" pitchFamily="18" charset="0"/>
              </a:rPr>
              <a:t>Αποστολή εγκυκλίου κατάρτισης στους φορείς (έως 31 Μαΐου κάθε έτους). Η εγκύκλιος περιλαμβάνει μεταξύ άλλων τα ανώτατα όρια δαπανών κάθε φορέα σύμφωνα με το ισχύον ΜΠΔΣ.</a:t>
            </a:r>
          </a:p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endParaRPr lang="el-GR" sz="28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endParaRPr lang="el-GR" sz="28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just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tabLst>
                <a:tab pos="355600" algn="l"/>
              </a:tabLst>
            </a:pPr>
            <a:endParaRPr lang="el-GR" sz="28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  <a:tabLst>
                <a:tab pos="355600" algn="l"/>
              </a:tabLst>
            </a:pPr>
            <a:endParaRPr lang="el-GR" sz="24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b="1" dirty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 algn="ctr" defTabSz="540000">
              <a:lnSpc>
                <a:spcPct val="114000"/>
              </a:lnSpc>
              <a:spcBef>
                <a:spcPts val="0"/>
              </a:spcBef>
              <a:buClr>
                <a:srgbClr val="5C3ABA"/>
              </a:buClr>
              <a:buSzPct val="95000"/>
              <a:buNone/>
            </a:pPr>
            <a:endParaRPr lang="el-GR" sz="2400" b="1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1 - Τίτλος"/>
          <p:cNvSpPr txBox="1">
            <a:spLocks/>
          </p:cNvSpPr>
          <p:nvPr/>
        </p:nvSpPr>
        <p:spPr>
          <a:xfrm>
            <a:off x="0" y="260648"/>
            <a:ext cx="9144000" cy="6334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68580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3600" b="1" dirty="0" smtClean="0">
                <a:latin typeface="Calibri" pitchFamily="34" charset="0"/>
              </a:rPr>
              <a:t>ΔΙΑΔΙΚΑΣΙΑ ΚΑΤΑΡΤΙΣΗΣ ΚΡΑΤΙΚΟΥ ΠΡΟΫΠΟΛΟΓΙΣΜΟΥ</a:t>
            </a:r>
            <a:endParaRPr lang="el-GR" sz="3600" b="1" kern="0" dirty="0" smtClean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04999"/>
            <a:ext cx="7391400" cy="4757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1_ΕΣΔΔ-TEMPLATE">
  <a:themeElements>
    <a:clrScheme name="1_ΕΣΔΔ-TEMPLAT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ΕΣΔΔ-TEMPL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ΕΣΔΔ-TEMPLAT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ΕΣΔΔ-TEMPLATE1">
  <a:themeElements>
    <a:clrScheme name="ΕΣΔΔ-TEMPLATE1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ΕΣΔΔ-TEMPLATE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ΕΣΔΔ-TEMPLATE1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ΕΣΔΔ-TEMPLATE">
  <a:themeElements>
    <a:clrScheme name="2_ΕΣΔΔ-TEMPLAT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ΕΣΔΔ-TEMPL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Χαρτ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ΕΣΔΔ-TEMPLAT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ΕΣΔΔ-TEMPLATE">
  <a:themeElements>
    <a:clrScheme name="3_ΕΣΔΔ-TEMPLAT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ΕΣΔΔ-TEMPL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ΕΣΔΔ-TEMPLAT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ΕΣΔΔ-TEMPLATE">
  <a:themeElements>
    <a:clrScheme name="4_ΕΣΔΔ-TEMPLAT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ΕΣΔΔ-TEMPLAT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ΕΣΔΔ-TEMPLAT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ΕΣΔΔ-TEMPLATE</Template>
  <TotalTime>5793</TotalTime>
  <Words>1258</Words>
  <Application>Microsoft Office PowerPoint</Application>
  <PresentationFormat>Προβολή στην οθόνη (4:3)</PresentationFormat>
  <Paragraphs>197</Paragraphs>
  <Slides>31</Slides>
  <Notes>17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5</vt:i4>
      </vt:variant>
      <vt:variant>
        <vt:lpstr>Τίτλοι διαφανειών</vt:lpstr>
      </vt:variant>
      <vt:variant>
        <vt:i4>31</vt:i4>
      </vt:variant>
    </vt:vector>
  </HeadingPairs>
  <TitlesOfParts>
    <vt:vector size="43" baseType="lpstr">
      <vt:lpstr>Arial</vt:lpstr>
      <vt:lpstr>Arial Narrow</vt:lpstr>
      <vt:lpstr>Calibri</vt:lpstr>
      <vt:lpstr>MS Mincho</vt:lpstr>
      <vt:lpstr>Segoe UI</vt:lpstr>
      <vt:lpstr>Times New Roman</vt:lpstr>
      <vt:lpstr>Wingdings</vt:lpstr>
      <vt:lpstr>1_ΕΣΔΔ-TEMPLATE</vt:lpstr>
      <vt:lpstr>ΕΣΔΔ-TEMPLATE1</vt:lpstr>
      <vt:lpstr>2_ΕΣΔΔ-TEMPLATE</vt:lpstr>
      <vt:lpstr>3_ΕΣΔΔ-TEMPLATE</vt:lpstr>
      <vt:lpstr>4_ΕΣΔΔ-TEMPLATE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Πίστωση</vt:lpstr>
      <vt:lpstr>Παρουσίαση του PowerPoint</vt:lpstr>
      <vt:lpstr>Παρουσίαση του PowerPoint</vt:lpstr>
      <vt:lpstr> ΤΡΟΠΟΠΟΙΗΣΕΙΣ ΚΡΑΤΙΚΟΥ ΠΡΟΫΠΟΛΟΓΙΣΜΟΥ</vt:lpstr>
      <vt:lpstr>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msuuser</dc:creator>
  <cp:lastModifiedBy>Κωτσαρίδου Χριστίνα</cp:lastModifiedBy>
  <cp:revision>673</cp:revision>
  <cp:lastPrinted>2014-05-28T07:19:33Z</cp:lastPrinted>
  <dcterms:created xsi:type="dcterms:W3CDTF">2007-11-01T21:57:59Z</dcterms:created>
  <dcterms:modified xsi:type="dcterms:W3CDTF">2022-12-19T12:52:31Z</dcterms:modified>
</cp:coreProperties>
</file>